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0"/>
  </p:notesMasterIdLst>
  <p:sldIdLst>
    <p:sldId id="264" r:id="rId2"/>
    <p:sldId id="263" r:id="rId3"/>
    <p:sldId id="327" r:id="rId4"/>
    <p:sldId id="328" r:id="rId5"/>
    <p:sldId id="353" r:id="rId6"/>
    <p:sldId id="329" r:id="rId7"/>
    <p:sldId id="330" r:id="rId8"/>
    <p:sldId id="331" r:id="rId9"/>
    <p:sldId id="332" r:id="rId10"/>
    <p:sldId id="333" r:id="rId11"/>
    <p:sldId id="269" r:id="rId12"/>
    <p:sldId id="324" r:id="rId13"/>
    <p:sldId id="265" r:id="rId14"/>
    <p:sldId id="323" r:id="rId15"/>
    <p:sldId id="279" r:id="rId16"/>
    <p:sldId id="288" r:id="rId17"/>
    <p:sldId id="287" r:id="rId18"/>
    <p:sldId id="281" r:id="rId19"/>
    <p:sldId id="291" r:id="rId20"/>
    <p:sldId id="292" r:id="rId21"/>
    <p:sldId id="293" r:id="rId22"/>
    <p:sldId id="294" r:id="rId23"/>
    <p:sldId id="290" r:id="rId24"/>
    <p:sldId id="296" r:id="rId25"/>
    <p:sldId id="299" r:id="rId26"/>
    <p:sldId id="304" r:id="rId27"/>
    <p:sldId id="301" r:id="rId28"/>
    <p:sldId id="302" r:id="rId29"/>
    <p:sldId id="298" r:id="rId30"/>
    <p:sldId id="306" r:id="rId31"/>
    <p:sldId id="305" r:id="rId32"/>
    <p:sldId id="308" r:id="rId33"/>
    <p:sldId id="309" r:id="rId34"/>
    <p:sldId id="322" r:id="rId35"/>
    <p:sldId id="325" r:id="rId36"/>
    <p:sldId id="266" r:id="rId37"/>
    <p:sldId id="267" r:id="rId38"/>
    <p:sldId id="268" r:id="rId39"/>
    <p:sldId id="270" r:id="rId40"/>
    <p:sldId id="271" r:id="rId41"/>
    <p:sldId id="272" r:id="rId42"/>
    <p:sldId id="275" r:id="rId43"/>
    <p:sldId id="334" r:id="rId44"/>
    <p:sldId id="276" r:id="rId45"/>
    <p:sldId id="310" r:id="rId46"/>
    <p:sldId id="316" r:id="rId47"/>
    <p:sldId id="317" r:id="rId48"/>
    <p:sldId id="314" r:id="rId49"/>
    <p:sldId id="338" r:id="rId50"/>
    <p:sldId id="339" r:id="rId51"/>
    <p:sldId id="340" r:id="rId52"/>
    <p:sldId id="336" r:id="rId53"/>
    <p:sldId id="320" r:id="rId54"/>
    <p:sldId id="341" r:id="rId55"/>
    <p:sldId id="345" r:id="rId56"/>
    <p:sldId id="346" r:id="rId57"/>
    <p:sldId id="347" r:id="rId58"/>
    <p:sldId id="348" r:id="rId59"/>
    <p:sldId id="319" r:id="rId60"/>
    <p:sldId id="354" r:id="rId61"/>
    <p:sldId id="381" r:id="rId62"/>
    <p:sldId id="382" r:id="rId63"/>
    <p:sldId id="326" r:id="rId64"/>
    <p:sldId id="349" r:id="rId65"/>
    <p:sldId id="384" r:id="rId66"/>
    <p:sldId id="350" r:id="rId67"/>
    <p:sldId id="386" r:id="rId68"/>
    <p:sldId id="385" r:id="rId69"/>
    <p:sldId id="352" r:id="rId70"/>
    <p:sldId id="360" r:id="rId71"/>
    <p:sldId id="356" r:id="rId72"/>
    <p:sldId id="357" r:id="rId73"/>
    <p:sldId id="358" r:id="rId74"/>
    <p:sldId id="372" r:id="rId75"/>
    <p:sldId id="373" r:id="rId76"/>
    <p:sldId id="374" r:id="rId77"/>
    <p:sldId id="375" r:id="rId78"/>
    <p:sldId id="376" r:id="rId79"/>
    <p:sldId id="371" r:id="rId80"/>
    <p:sldId id="361" r:id="rId81"/>
    <p:sldId id="362" r:id="rId82"/>
    <p:sldId id="363" r:id="rId83"/>
    <p:sldId id="370" r:id="rId84"/>
    <p:sldId id="378" r:id="rId85"/>
    <p:sldId id="364" r:id="rId86"/>
    <p:sldId id="365" r:id="rId87"/>
    <p:sldId id="366" r:id="rId88"/>
    <p:sldId id="367" r:id="rId89"/>
    <p:sldId id="368" r:id="rId90"/>
    <p:sldId id="369" r:id="rId91"/>
    <p:sldId id="377" r:id="rId92"/>
    <p:sldId id="387" r:id="rId93"/>
    <p:sldId id="379" r:id="rId94"/>
    <p:sldId id="380" r:id="rId95"/>
    <p:sldId id="388" r:id="rId96"/>
    <p:sldId id="389" r:id="rId97"/>
    <p:sldId id="390" r:id="rId98"/>
    <p:sldId id="260" r:id="rId99"/>
    <p:sldId id="257" r:id="rId100"/>
    <p:sldId id="383" r:id="rId101"/>
    <p:sldId id="258" r:id="rId102"/>
    <p:sldId id="262" r:id="rId103"/>
    <p:sldId id="274" r:id="rId104"/>
    <p:sldId id="351" r:id="rId105"/>
    <p:sldId id="277" r:id="rId106"/>
    <p:sldId id="278" r:id="rId107"/>
    <p:sldId id="280" r:id="rId108"/>
    <p:sldId id="321" r:id="rId10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0C7BD90-7223-4558-8003-EF59D06F9BDF}">
          <p14:sldIdLst>
            <p14:sldId id="264"/>
            <p14:sldId id="263"/>
          </p14:sldIdLst>
        </p14:section>
        <p14:section name="Preamble" id="{ECE5BBC1-2948-4507-A77D-79E935B8B19C}">
          <p14:sldIdLst>
            <p14:sldId id="327"/>
            <p14:sldId id="328"/>
            <p14:sldId id="353"/>
            <p14:sldId id="329"/>
            <p14:sldId id="330"/>
            <p14:sldId id="331"/>
            <p14:sldId id="332"/>
            <p14:sldId id="333"/>
            <p14:sldId id="269"/>
          </p14:sldIdLst>
        </p14:section>
        <p14:section name="Why" id="{EE74AE4F-ECD2-4188-9264-630BD593F99D}">
          <p14:sldIdLst>
            <p14:sldId id="324"/>
            <p14:sldId id="265"/>
          </p14:sldIdLst>
        </p14:section>
        <p14:section name="Workflows" id="{5722A17D-1706-4DD9-8F8C-AAAE7A10168C}">
          <p14:sldIdLst>
            <p14:sldId id="323"/>
            <p14:sldId id="279"/>
            <p14:sldId id="288"/>
            <p14:sldId id="287"/>
            <p14:sldId id="281"/>
            <p14:sldId id="291"/>
            <p14:sldId id="292"/>
            <p14:sldId id="293"/>
            <p14:sldId id="294"/>
            <p14:sldId id="290"/>
            <p14:sldId id="296"/>
            <p14:sldId id="299"/>
            <p14:sldId id="304"/>
            <p14:sldId id="301"/>
            <p14:sldId id="302"/>
            <p14:sldId id="298"/>
            <p14:sldId id="306"/>
            <p14:sldId id="305"/>
            <p14:sldId id="308"/>
            <p14:sldId id="309"/>
            <p14:sldId id="322"/>
          </p14:sldIdLst>
        </p14:section>
        <p14:section name="Common Pitfalls" id="{57F7DA86-19F0-45B1-945C-A4CFE0B39DCC}">
          <p14:sldIdLst>
            <p14:sldId id="325"/>
            <p14:sldId id="266"/>
            <p14:sldId id="267"/>
            <p14:sldId id="268"/>
            <p14:sldId id="270"/>
            <p14:sldId id="271"/>
            <p14:sldId id="272"/>
            <p14:sldId id="275"/>
            <p14:sldId id="334"/>
            <p14:sldId id="276"/>
            <p14:sldId id="310"/>
            <p14:sldId id="316"/>
            <p14:sldId id="317"/>
            <p14:sldId id="314"/>
            <p14:sldId id="338"/>
            <p14:sldId id="339"/>
            <p14:sldId id="340"/>
            <p14:sldId id="336"/>
            <p14:sldId id="320"/>
            <p14:sldId id="341"/>
            <p14:sldId id="345"/>
            <p14:sldId id="346"/>
            <p14:sldId id="347"/>
            <p14:sldId id="348"/>
            <p14:sldId id="319"/>
            <p14:sldId id="354"/>
            <p14:sldId id="381"/>
            <p14:sldId id="382"/>
          </p14:sldIdLst>
        </p14:section>
        <p14:section name="Outside-in Diamond" id="{A0818496-F55D-4018-8A76-9B3D04D31E4D}">
          <p14:sldIdLst>
            <p14:sldId id="326"/>
            <p14:sldId id="349"/>
            <p14:sldId id="384"/>
            <p14:sldId id="350"/>
            <p14:sldId id="386"/>
            <p14:sldId id="385"/>
            <p14:sldId id="352"/>
            <p14:sldId id="360"/>
            <p14:sldId id="356"/>
            <p14:sldId id="357"/>
            <p14:sldId id="358"/>
            <p14:sldId id="372"/>
            <p14:sldId id="373"/>
            <p14:sldId id="374"/>
            <p14:sldId id="375"/>
            <p14:sldId id="376"/>
            <p14:sldId id="371"/>
            <p14:sldId id="361"/>
            <p14:sldId id="362"/>
            <p14:sldId id="363"/>
            <p14:sldId id="370"/>
            <p14:sldId id="378"/>
            <p14:sldId id="364"/>
            <p14:sldId id="365"/>
            <p14:sldId id="366"/>
            <p14:sldId id="367"/>
            <p14:sldId id="368"/>
            <p14:sldId id="369"/>
            <p14:sldId id="377"/>
            <p14:sldId id="387"/>
            <p14:sldId id="379"/>
            <p14:sldId id="380"/>
            <p14:sldId id="388"/>
            <p14:sldId id="389"/>
            <p14:sldId id="390"/>
            <p14:sldId id="260"/>
            <p14:sldId id="257"/>
            <p14:sldId id="383"/>
            <p14:sldId id="258"/>
            <p14:sldId id="262"/>
          </p14:sldIdLst>
        </p14:section>
        <p14:section name="Appendix" id="{C9DDEB7E-B77C-4BB3-8FBE-17DDD6FC8805}">
          <p14:sldIdLst>
            <p14:sldId id="274"/>
            <p14:sldId id="351"/>
            <p14:sldId id="277"/>
            <p14:sldId id="278"/>
            <p14:sldId id="280"/>
            <p14:sldId id="321"/>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IERRAIN Thomas" initials="PT" lastIdx="1" clrIdx="0">
    <p:extLst>
      <p:ext uri="{19B8F6BF-5375-455C-9EA6-DF929625EA0E}">
        <p15:presenceInfo xmlns:p15="http://schemas.microsoft.com/office/powerpoint/2012/main" userId="S::tpierrain.ext@louvre-hotels.com::e8249058-3ef7-4e1e-bf68-4eae1da4ffe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E8EE4"/>
    <a:srgbClr val="BDD7EE"/>
    <a:srgbClr val="FFD966"/>
    <a:srgbClr val="FFF8E1"/>
    <a:srgbClr val="2B8BE2"/>
    <a:srgbClr val="FFBDBD"/>
    <a:srgbClr val="DFC9EF"/>
    <a:srgbClr val="BA8CDC"/>
    <a:srgbClr val="C59400"/>
    <a:srgbClr val="BF9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65" autoAdjust="0"/>
    <p:restoredTop sz="32622" autoAdjust="0"/>
  </p:normalViewPr>
  <p:slideViewPr>
    <p:cSldViewPr snapToGrid="0">
      <p:cViewPr varScale="1">
        <p:scale>
          <a:sx n="53" d="100"/>
          <a:sy n="53" d="100"/>
        </p:scale>
        <p:origin x="4628" y="52"/>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notesMaster" Target="notesMasters/notesMaster1.xml"/><Relationship Id="rId115"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4.jp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AC1E9-3E82-4A62-AF19-0295C6351D44}" type="datetimeFigureOut">
              <a:rPr lang="en-GB" smtClean="0"/>
              <a:t>20/02/2021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8FB828-7FE4-42D1-BEA2-6A733FD1B12E}" type="slidenum">
              <a:rPr lang="en-GB" smtClean="0"/>
              <a:t>‹#›</a:t>
            </a:fld>
            <a:endParaRPr lang="en-GB"/>
          </a:p>
        </p:txBody>
      </p:sp>
    </p:spTree>
    <p:extLst>
      <p:ext uri="{BB962C8B-B14F-4D97-AF65-F5344CB8AC3E}">
        <p14:creationId xmlns:p14="http://schemas.microsoft.com/office/powerpoint/2010/main" val="30999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Hello!</a:t>
            </a:r>
          </a:p>
          <a:p>
            <a:endParaRPr lang="fr-FR" dirty="0"/>
          </a:p>
          <a:p>
            <a:r>
              <a:rPr lang="fr-FR" dirty="0"/>
              <a:t>(</a:t>
            </a:r>
            <a:r>
              <a:rPr lang="fr-FR" dirty="0" err="1"/>
              <a:t>dynamic</a:t>
            </a:r>
            <a:r>
              <a:rPr lang="fr-FR" dirty="0"/>
              <a:t>) Hello </a:t>
            </a:r>
            <a:r>
              <a:rPr lang="fr-FR" dirty="0" err="1"/>
              <a:t>everyone</a:t>
            </a:r>
            <a:r>
              <a:rPr lang="fr-FR" dirty="0"/>
              <a:t>! (pause, </a:t>
            </a:r>
            <a:r>
              <a:rPr lang="fr-FR" dirty="0" err="1"/>
              <a:t>then</a:t>
            </a:r>
            <a:r>
              <a:rPr lang="fr-FR" dirty="0"/>
              <a:t> </a:t>
            </a:r>
            <a:r>
              <a:rPr lang="fr-FR" dirty="0" err="1"/>
              <a:t>slowly</a:t>
            </a:r>
            <a:r>
              <a:rPr lang="fr-FR" dirty="0"/>
              <a:t>) Hello DDD </a:t>
            </a:r>
            <a:r>
              <a:rPr lang="fr-FR" dirty="0" err="1"/>
              <a:t>Africa</a:t>
            </a:r>
            <a:r>
              <a:rPr lang="fr-FR" dirty="0"/>
              <a:t>! </a:t>
            </a:r>
            <a:r>
              <a:rPr lang="fr-FR" dirty="0" err="1"/>
              <a:t>I’m</a:t>
            </a:r>
            <a:r>
              <a:rPr lang="fr-FR" dirty="0"/>
              <a:t> </a:t>
            </a:r>
            <a:r>
              <a:rPr lang="fr-FR" dirty="0" err="1"/>
              <a:t>very</a:t>
            </a:r>
            <a:r>
              <a:rPr lang="fr-FR" dirty="0"/>
              <a:t> happy and </a:t>
            </a:r>
            <a:r>
              <a:rPr lang="fr-FR" dirty="0" err="1"/>
              <a:t>truly</a:t>
            </a:r>
            <a:r>
              <a:rPr lang="fr-FR" dirty="0"/>
              <a:t> </a:t>
            </a:r>
            <a:r>
              <a:rPr lang="fr-FR" dirty="0" err="1"/>
              <a:t>honored</a:t>
            </a:r>
            <a:r>
              <a:rPr lang="fr-FR" dirty="0"/>
              <a:t> to </a:t>
            </a:r>
            <a:r>
              <a:rPr lang="fr-FR" dirty="0" err="1"/>
              <a:t>be</a:t>
            </a:r>
            <a:r>
              <a:rPr lang="fr-FR" dirty="0"/>
              <a:t> </a:t>
            </a:r>
            <a:r>
              <a:rPr lang="fr-FR" dirty="0" err="1"/>
              <a:t>with</a:t>
            </a:r>
            <a:r>
              <a:rPr lang="fr-FR" dirty="0"/>
              <a:t> </a:t>
            </a:r>
            <a:r>
              <a:rPr lang="fr-FR" dirty="0" err="1"/>
              <a:t>you</a:t>
            </a:r>
            <a:r>
              <a:rPr lang="fr-FR" dirty="0"/>
              <a:t> </a:t>
            </a:r>
            <a:r>
              <a:rPr lang="fr-FR" dirty="0" err="1"/>
              <a:t>tonight</a:t>
            </a:r>
            <a:r>
              <a:rPr lang="fr-FR" dirty="0"/>
              <a:t>. </a:t>
            </a:r>
          </a:p>
          <a:p>
            <a:r>
              <a:rPr lang="fr-FR" dirty="0" err="1"/>
              <a:t>When</a:t>
            </a:r>
            <a:r>
              <a:rPr lang="fr-FR" dirty="0"/>
              <a:t> Oliver </a:t>
            </a:r>
            <a:r>
              <a:rPr lang="fr-FR" dirty="0" err="1"/>
              <a:t>contacted</a:t>
            </a:r>
            <a:r>
              <a:rPr lang="fr-FR" dirty="0"/>
              <a:t> me 2 </a:t>
            </a:r>
            <a:r>
              <a:rPr lang="fr-FR" dirty="0" err="1"/>
              <a:t>weeks</a:t>
            </a:r>
            <a:r>
              <a:rPr lang="fr-FR" dirty="0"/>
              <a:t> </a:t>
            </a:r>
            <a:r>
              <a:rPr lang="fr-FR" dirty="0" err="1"/>
              <a:t>ago</a:t>
            </a:r>
            <a:r>
              <a:rPr lang="fr-FR" dirty="0"/>
              <a:t>, </a:t>
            </a:r>
            <a:r>
              <a:rPr lang="fr-FR" dirty="0" err="1"/>
              <a:t>he</a:t>
            </a:r>
            <a:r>
              <a:rPr lang="fr-FR" dirty="0"/>
              <a:t> </a:t>
            </a:r>
            <a:r>
              <a:rPr lang="fr-FR" dirty="0" err="1"/>
              <a:t>asked</a:t>
            </a:r>
            <a:r>
              <a:rPr lang="fr-FR" dirty="0"/>
              <a:t> me: « do </a:t>
            </a:r>
            <a:r>
              <a:rPr lang="fr-FR" dirty="0" err="1"/>
              <a:t>you</a:t>
            </a:r>
            <a:r>
              <a:rPr lang="fr-FR" dirty="0"/>
              <a:t> have </a:t>
            </a:r>
            <a:r>
              <a:rPr lang="fr-FR" dirty="0" err="1"/>
              <a:t>something</a:t>
            </a:r>
            <a:r>
              <a:rPr lang="fr-FR" dirty="0"/>
              <a:t> </a:t>
            </a:r>
            <a:r>
              <a:rPr lang="fr-FR" dirty="0" err="1"/>
              <a:t>related</a:t>
            </a:r>
            <a:r>
              <a:rPr lang="fr-FR" dirty="0"/>
              <a:t> to the code, to the </a:t>
            </a:r>
            <a:r>
              <a:rPr lang="fr-FR" dirty="0" err="1"/>
              <a:t>tactical</a:t>
            </a:r>
            <a:r>
              <a:rPr lang="fr-FR" dirty="0"/>
              <a:t> aspects of Domain Driven Design? » </a:t>
            </a:r>
          </a:p>
          <a:p>
            <a:endParaRPr lang="fr-FR" dirty="0"/>
          </a:p>
          <a:p>
            <a:r>
              <a:rPr lang="fr-FR" dirty="0"/>
              <a:t>And I </a:t>
            </a:r>
            <a:r>
              <a:rPr lang="fr-FR" dirty="0" err="1"/>
              <a:t>said</a:t>
            </a:r>
            <a:r>
              <a:rPr lang="fr-FR" dirty="0"/>
              <a:t>: yes, I </a:t>
            </a:r>
            <a:r>
              <a:rPr lang="fr-FR" dirty="0" err="1"/>
              <a:t>would</a:t>
            </a:r>
            <a:r>
              <a:rPr lang="fr-FR" dirty="0"/>
              <a:t> love to talk about </a:t>
            </a:r>
            <a:r>
              <a:rPr lang="fr-FR" dirty="0" err="1"/>
              <a:t>something</a:t>
            </a:r>
            <a:r>
              <a:rPr lang="fr-FR" dirty="0"/>
              <a:t>, but </a:t>
            </a:r>
            <a:r>
              <a:rPr lang="fr-FR" dirty="0" err="1"/>
              <a:t>it</a:t>
            </a:r>
            <a:r>
              <a:rPr lang="fr-FR" dirty="0"/>
              <a:t> </a:t>
            </a:r>
            <a:r>
              <a:rPr lang="fr-FR" dirty="0" err="1"/>
              <a:t>will</a:t>
            </a:r>
            <a:r>
              <a:rPr lang="fr-FR" dirty="0"/>
              <a:t> </a:t>
            </a:r>
            <a:r>
              <a:rPr lang="fr-FR" dirty="0" err="1"/>
              <a:t>be</a:t>
            </a:r>
            <a:r>
              <a:rPr lang="fr-FR" dirty="0"/>
              <a:t> more about TDD,  </a:t>
            </a:r>
            <a:r>
              <a:rPr lang="fr-FR" dirty="0" err="1"/>
              <a:t>than</a:t>
            </a:r>
            <a:r>
              <a:rPr lang="fr-FR" dirty="0"/>
              <a:t> about DDD. </a:t>
            </a:r>
            <a:r>
              <a:rPr lang="fr-FR" dirty="0" err="1"/>
              <a:t>Would</a:t>
            </a:r>
            <a:r>
              <a:rPr lang="fr-FR" dirty="0"/>
              <a:t> </a:t>
            </a:r>
            <a:r>
              <a:rPr lang="fr-FR" dirty="0" err="1"/>
              <a:t>you</a:t>
            </a:r>
            <a:r>
              <a:rPr lang="fr-FR" dirty="0"/>
              <a:t> </a:t>
            </a:r>
            <a:r>
              <a:rPr lang="fr-FR" dirty="0" err="1"/>
              <a:t>mind</a:t>
            </a:r>
            <a:r>
              <a:rPr lang="fr-FR" dirty="0"/>
              <a:t>? He </a:t>
            </a:r>
            <a:r>
              <a:rPr lang="fr-FR" dirty="0" err="1"/>
              <a:t>said</a:t>
            </a:r>
            <a:r>
              <a:rPr lang="fr-FR" dirty="0"/>
              <a:t> yes, and </a:t>
            </a:r>
            <a:r>
              <a:rPr lang="fr-FR" dirty="0" err="1"/>
              <a:t>reason</a:t>
            </a:r>
            <a:r>
              <a:rPr lang="fr-FR" dirty="0"/>
              <a:t> </a:t>
            </a:r>
            <a:r>
              <a:rPr lang="fr-FR" dirty="0" err="1"/>
              <a:t>why</a:t>
            </a:r>
            <a:r>
              <a:rPr lang="fr-FR" dirty="0"/>
              <a:t> </a:t>
            </a:r>
            <a:r>
              <a:rPr lang="fr-FR" dirty="0" err="1"/>
              <a:t>I’m</a:t>
            </a:r>
            <a:r>
              <a:rPr lang="fr-FR" dirty="0"/>
              <a:t> </a:t>
            </a:r>
            <a:r>
              <a:rPr lang="fr-FR" dirty="0" err="1"/>
              <a:t>here</a:t>
            </a:r>
            <a:r>
              <a:rPr lang="fr-FR" dirty="0"/>
              <a:t> ;-)</a:t>
            </a:r>
          </a:p>
          <a:p>
            <a:endParaRPr lang="fr-FR" dirty="0"/>
          </a:p>
          <a:p>
            <a:r>
              <a:rPr lang="fr-FR" dirty="0"/>
              <a:t>Tests… (pause) TDD in </a:t>
            </a:r>
            <a:r>
              <a:rPr lang="fr-FR" dirty="0" err="1"/>
              <a:t>particular</a:t>
            </a:r>
            <a:r>
              <a:rPr lang="fr-FR" dirty="0"/>
              <a:t>, </a:t>
            </a:r>
            <a:r>
              <a:rPr lang="fr-FR" dirty="0" err="1"/>
              <a:t>is</a:t>
            </a:r>
            <a:r>
              <a:rPr lang="fr-FR" dirty="0"/>
              <a:t> one of </a:t>
            </a:r>
            <a:r>
              <a:rPr lang="fr-FR" dirty="0" err="1"/>
              <a:t>my</a:t>
            </a:r>
            <a:r>
              <a:rPr lang="fr-FR" dirty="0"/>
              <a:t> </a:t>
            </a:r>
            <a:r>
              <a:rPr lang="fr-FR" dirty="0" err="1"/>
              <a:t>fav</a:t>
            </a:r>
            <a:r>
              <a:rPr lang="fr-FR" dirty="0"/>
              <a:t> topic </a:t>
            </a:r>
            <a:r>
              <a:rPr lang="fr-FR" dirty="0" err="1"/>
              <a:t>ever</a:t>
            </a:r>
            <a:r>
              <a:rPr lang="fr-FR" dirty="0"/>
              <a:t>. </a:t>
            </a:r>
            <a:r>
              <a:rPr lang="fr-FR" dirty="0" err="1"/>
              <a:t>It’s</a:t>
            </a:r>
            <a:r>
              <a:rPr lang="fr-FR" dirty="0"/>
              <a:t> been a </a:t>
            </a:r>
            <a:r>
              <a:rPr lang="fr-FR" dirty="0" err="1"/>
              <a:t>while</a:t>
            </a:r>
            <a:r>
              <a:rPr lang="fr-FR" dirty="0"/>
              <a:t> </a:t>
            </a:r>
            <a:r>
              <a:rPr lang="fr-FR" dirty="0" err="1"/>
              <a:t>since</a:t>
            </a:r>
            <a:r>
              <a:rPr lang="fr-FR" dirty="0"/>
              <a:t> I </a:t>
            </a:r>
            <a:r>
              <a:rPr lang="fr-FR" dirty="0" err="1"/>
              <a:t>started</a:t>
            </a:r>
            <a:r>
              <a:rPr lang="fr-FR" dirty="0"/>
              <a:t> to TDD (more </a:t>
            </a:r>
            <a:r>
              <a:rPr lang="fr-FR" dirty="0" err="1"/>
              <a:t>than</a:t>
            </a:r>
            <a:r>
              <a:rPr lang="fr-FR" dirty="0"/>
              <a:t> 15 </a:t>
            </a:r>
            <a:r>
              <a:rPr lang="fr-FR" dirty="0" err="1"/>
              <a:t>years</a:t>
            </a:r>
            <a:r>
              <a:rPr lang="fr-FR" dirty="0"/>
              <a:t> </a:t>
            </a:r>
            <a:r>
              <a:rPr lang="fr-FR" dirty="0" err="1"/>
              <a:t>now</a:t>
            </a:r>
            <a:r>
              <a:rPr lang="fr-FR" dirty="0"/>
              <a:t>). </a:t>
            </a:r>
            <a:r>
              <a:rPr lang="fr-FR" dirty="0" err="1"/>
              <a:t>I’ve</a:t>
            </a:r>
            <a:r>
              <a:rPr lang="fr-FR" dirty="0"/>
              <a:t> made </a:t>
            </a:r>
            <a:r>
              <a:rPr lang="fr-FR" dirty="0" err="1"/>
              <a:t>almost</a:t>
            </a:r>
            <a:r>
              <a:rPr lang="fr-FR" dirty="0"/>
              <a:t> </a:t>
            </a:r>
            <a:r>
              <a:rPr lang="fr-FR" dirty="0" err="1"/>
              <a:t>every</a:t>
            </a:r>
            <a:r>
              <a:rPr lang="fr-FR" dirty="0"/>
              <a:t> </a:t>
            </a:r>
            <a:r>
              <a:rPr lang="fr-FR" dirty="0" err="1"/>
              <a:t>mistake</a:t>
            </a:r>
            <a:r>
              <a:rPr lang="fr-FR" dirty="0"/>
              <a:t> one can imagine </a:t>
            </a:r>
            <a:r>
              <a:rPr lang="fr-FR" dirty="0" err="1"/>
              <a:t>with</a:t>
            </a:r>
            <a:r>
              <a:rPr lang="fr-FR" dirty="0"/>
              <a:t> </a:t>
            </a:r>
            <a:r>
              <a:rPr lang="fr-FR" dirty="0" err="1"/>
              <a:t>it</a:t>
            </a:r>
            <a:r>
              <a:rPr lang="fr-FR" dirty="0"/>
              <a:t>:  </a:t>
            </a:r>
          </a:p>
          <a:p>
            <a:pPr marL="171450" indent="-171450">
              <a:buFont typeface="Arial" panose="020B0604020202020204" pitchFamily="34" charset="0"/>
              <a:buChar char="•"/>
            </a:pPr>
            <a:r>
              <a:rPr lang="fr-FR" dirty="0" err="1"/>
              <a:t>violating</a:t>
            </a:r>
            <a:r>
              <a:rPr lang="fr-FR" dirty="0"/>
              <a:t> encapsulation in </a:t>
            </a:r>
            <a:r>
              <a:rPr lang="fr-FR" dirty="0" err="1"/>
              <a:t>order</a:t>
            </a:r>
            <a:r>
              <a:rPr lang="fr-FR" dirty="0"/>
              <a:t> to test </a:t>
            </a:r>
            <a:r>
              <a:rPr lang="fr-FR" dirty="0" err="1"/>
              <a:t>private</a:t>
            </a:r>
            <a:r>
              <a:rPr lang="fr-FR" dirty="0"/>
              <a:t> </a:t>
            </a:r>
            <a:r>
              <a:rPr lang="fr-FR" dirty="0" err="1"/>
              <a:t>members</a:t>
            </a:r>
            <a:r>
              <a:rPr lang="fr-FR" dirty="0"/>
              <a:t> (</a:t>
            </a:r>
            <a:r>
              <a:rPr lang="fr-FR" dirty="0" err="1"/>
              <a:t>don’t</a:t>
            </a:r>
            <a:r>
              <a:rPr lang="fr-FR" dirty="0"/>
              <a:t> do </a:t>
            </a:r>
            <a:r>
              <a:rPr lang="fr-FR" dirty="0" err="1"/>
              <a:t>that</a:t>
            </a:r>
            <a:r>
              <a:rPr lang="fr-FR" dirty="0"/>
              <a:t>; -), </a:t>
            </a:r>
          </a:p>
          <a:p>
            <a:pPr marL="171450" indent="-171450">
              <a:buFont typeface="Arial" panose="020B0604020202020204" pitchFamily="34" charset="0"/>
              <a:buChar char="•"/>
            </a:pPr>
            <a:r>
              <a:rPr lang="fr-FR" dirty="0" err="1"/>
              <a:t>implement</a:t>
            </a:r>
            <a:r>
              <a:rPr lang="fr-FR" dirty="0"/>
              <a:t> Fragile tests (</a:t>
            </a:r>
            <a:r>
              <a:rPr lang="fr-FR" dirty="0" err="1"/>
              <a:t>because</a:t>
            </a:r>
            <a:r>
              <a:rPr lang="fr-FR" dirty="0"/>
              <a:t> </a:t>
            </a:r>
            <a:r>
              <a:rPr lang="fr-FR" dirty="0" err="1"/>
              <a:t>we’ve</a:t>
            </a:r>
            <a:r>
              <a:rPr lang="fr-FR" dirty="0"/>
              <a:t> made tests </a:t>
            </a:r>
            <a:r>
              <a:rPr lang="fr-FR" dirty="0" err="1"/>
              <a:t>towards</a:t>
            </a:r>
            <a:r>
              <a:rPr lang="fr-FR" dirty="0"/>
              <a:t> </a:t>
            </a:r>
            <a:r>
              <a:rPr lang="fr-FR" dirty="0" err="1"/>
              <a:t>implementation</a:t>
            </a:r>
            <a:r>
              <a:rPr lang="fr-FR" dirty="0"/>
              <a:t> </a:t>
            </a:r>
            <a:r>
              <a:rPr lang="fr-FR" dirty="0" err="1"/>
              <a:t>details</a:t>
            </a:r>
            <a:r>
              <a:rPr lang="fr-FR" dirty="0"/>
              <a:t>. Don’t do </a:t>
            </a:r>
            <a:r>
              <a:rPr lang="fr-FR" dirty="0" err="1"/>
              <a:t>that</a:t>
            </a:r>
            <a:r>
              <a:rPr lang="fr-FR" dirty="0"/>
              <a:t> ;-), </a:t>
            </a:r>
          </a:p>
          <a:p>
            <a:pPr marL="171450" indent="-171450">
              <a:buFont typeface="Arial" panose="020B0604020202020204" pitchFamily="34" charset="0"/>
              <a:buChar char="•"/>
            </a:pPr>
            <a:r>
              <a:rPr lang="fr-FR" dirty="0"/>
              <a:t>duplicate production code </a:t>
            </a:r>
            <a:r>
              <a:rPr lang="fr-FR" dirty="0" err="1"/>
              <a:t>logic</a:t>
            </a:r>
            <a:r>
              <a:rPr lang="fr-FR" dirty="0"/>
              <a:t> in test (</a:t>
            </a:r>
            <a:r>
              <a:rPr lang="fr-FR" dirty="0" err="1"/>
              <a:t>don’t</a:t>
            </a:r>
            <a:r>
              <a:rPr lang="fr-FR" dirty="0"/>
              <a:t> do </a:t>
            </a:r>
            <a:r>
              <a:rPr lang="fr-FR" dirty="0" err="1"/>
              <a:t>that</a:t>
            </a:r>
            <a:r>
              <a:rPr lang="fr-FR" dirty="0"/>
              <a:t>), </a:t>
            </a:r>
          </a:p>
          <a:p>
            <a:pPr marL="171450" indent="-171450">
              <a:buFont typeface="Arial" panose="020B0604020202020204" pitchFamily="34" charset="0"/>
              <a:buChar char="•"/>
            </a:pPr>
            <a:r>
              <a:rPr lang="fr-FR" dirty="0" err="1"/>
              <a:t>making</a:t>
            </a:r>
            <a:r>
              <a:rPr lang="fr-FR" dirty="0"/>
              <a:t> </a:t>
            </a:r>
            <a:r>
              <a:rPr lang="fr-FR" dirty="0" err="1"/>
              <a:t>less</a:t>
            </a:r>
            <a:r>
              <a:rPr lang="fr-FR" dirty="0"/>
              <a:t> baby </a:t>
            </a:r>
            <a:r>
              <a:rPr lang="fr-FR" dirty="0" err="1"/>
              <a:t>steps</a:t>
            </a:r>
            <a:r>
              <a:rPr lang="fr-FR" dirty="0"/>
              <a:t> </a:t>
            </a:r>
            <a:r>
              <a:rPr lang="fr-FR" dirty="0" err="1"/>
              <a:t>than</a:t>
            </a:r>
            <a:r>
              <a:rPr lang="fr-FR" dirty="0"/>
              <a:t> one </a:t>
            </a:r>
            <a:r>
              <a:rPr lang="fr-FR" dirty="0" err="1"/>
              <a:t>should</a:t>
            </a:r>
            <a:r>
              <a:rPr lang="fr-FR" dirty="0"/>
              <a:t> (</a:t>
            </a:r>
            <a:r>
              <a:rPr lang="fr-FR" dirty="0" err="1"/>
              <a:t>don’t</a:t>
            </a:r>
            <a:r>
              <a:rPr lang="fr-FR" dirty="0"/>
              <a:t> do </a:t>
            </a:r>
            <a:r>
              <a:rPr lang="fr-FR" dirty="0" err="1"/>
              <a:t>that</a:t>
            </a:r>
            <a:r>
              <a:rPr lang="fr-FR" dirty="0"/>
              <a:t> )</a:t>
            </a:r>
          </a:p>
          <a:p>
            <a:pPr marL="171450" indent="-171450">
              <a:buFont typeface="Arial" panose="020B0604020202020204" pitchFamily="34" charset="0"/>
              <a:buChar char="•"/>
            </a:pPr>
            <a:r>
              <a:rPr lang="fr-FR" dirty="0" err="1"/>
              <a:t>write</a:t>
            </a:r>
            <a:r>
              <a:rPr lang="fr-FR" dirty="0"/>
              <a:t> </a:t>
            </a:r>
            <a:r>
              <a:rPr lang="fr-FR" dirty="0" err="1"/>
              <a:t>too</a:t>
            </a:r>
            <a:r>
              <a:rPr lang="fr-FR" dirty="0"/>
              <a:t> </a:t>
            </a:r>
            <a:r>
              <a:rPr lang="fr-FR" dirty="0" err="1"/>
              <a:t>much</a:t>
            </a:r>
            <a:r>
              <a:rPr lang="fr-FR" dirty="0"/>
              <a:t> </a:t>
            </a:r>
            <a:r>
              <a:rPr lang="fr-FR" dirty="0" err="1"/>
              <a:t>complex</a:t>
            </a:r>
            <a:r>
              <a:rPr lang="fr-FR" dirty="0"/>
              <a:t> tests and setups (</a:t>
            </a:r>
            <a:r>
              <a:rPr lang="fr-FR" dirty="0" err="1"/>
              <a:t>don’t</a:t>
            </a:r>
            <a:r>
              <a:rPr lang="fr-FR" dirty="0"/>
              <a:t> do </a:t>
            </a:r>
            <a:r>
              <a:rPr lang="fr-FR" dirty="0" err="1"/>
              <a:t>that</a:t>
            </a:r>
            <a:r>
              <a:rPr lang="fr-FR" dirty="0"/>
              <a:t> </a:t>
            </a:r>
            <a:r>
              <a:rPr lang="fr-FR" b="0" i="0" dirty="0" err="1">
                <a:solidFill>
                  <a:srgbClr val="1D1C1D"/>
                </a:solidFill>
                <a:effectLst/>
                <a:latin typeface="Slack-Lato"/>
              </a:rPr>
              <a:t>either</a:t>
            </a:r>
            <a:r>
              <a:rPr lang="fr-FR" dirty="0"/>
              <a:t>), etc. </a:t>
            </a:r>
          </a:p>
          <a:p>
            <a:endParaRPr lang="fr-FR" dirty="0"/>
          </a:p>
          <a:p>
            <a:r>
              <a:rPr lang="fr-FR" dirty="0" err="1"/>
              <a:t>I’ve</a:t>
            </a:r>
            <a:r>
              <a:rPr lang="fr-FR" dirty="0"/>
              <a:t> </a:t>
            </a:r>
            <a:r>
              <a:rPr lang="fr-FR" dirty="0" err="1"/>
              <a:t>talked</a:t>
            </a:r>
            <a:r>
              <a:rPr lang="fr-FR" dirty="0"/>
              <a:t> about TDD in </a:t>
            </a:r>
            <a:r>
              <a:rPr lang="fr-FR" dirty="0" err="1"/>
              <a:t>conferences</a:t>
            </a:r>
            <a:r>
              <a:rPr lang="fr-FR" dirty="0"/>
              <a:t>, I live </a:t>
            </a:r>
            <a:r>
              <a:rPr lang="fr-FR" dirty="0" err="1"/>
              <a:t>coded</a:t>
            </a:r>
            <a:r>
              <a:rPr lang="fr-FR" dirty="0"/>
              <a:t> </a:t>
            </a:r>
            <a:r>
              <a:rPr lang="fr-FR" dirty="0" err="1"/>
              <a:t>publicly</a:t>
            </a:r>
            <a:r>
              <a:rPr lang="fr-FR" dirty="0"/>
              <a:t> </a:t>
            </a:r>
            <a:r>
              <a:rPr lang="fr-FR" dirty="0" err="1"/>
              <a:t>many</a:t>
            </a:r>
            <a:r>
              <a:rPr lang="fr-FR" dirty="0"/>
              <a:t> times, I </a:t>
            </a:r>
            <a:r>
              <a:rPr lang="fr-FR" dirty="0" err="1"/>
              <a:t>wrote</a:t>
            </a:r>
            <a:r>
              <a:rPr lang="fr-FR" dirty="0"/>
              <a:t> </a:t>
            </a:r>
            <a:r>
              <a:rPr lang="fr-FR" dirty="0" err="1"/>
              <a:t>some</a:t>
            </a:r>
            <a:r>
              <a:rPr lang="fr-FR" dirty="0"/>
              <a:t> </a:t>
            </a:r>
            <a:r>
              <a:rPr lang="fr-FR" dirty="0" err="1"/>
              <a:t>press</a:t>
            </a:r>
            <a:r>
              <a:rPr lang="fr-FR" dirty="0"/>
              <a:t> articles &amp; blog post about </a:t>
            </a:r>
            <a:r>
              <a:rPr lang="fr-FR" dirty="0" err="1"/>
              <a:t>it</a:t>
            </a:r>
            <a:r>
              <a:rPr lang="fr-FR" dirty="0"/>
              <a:t> but I </a:t>
            </a:r>
            <a:r>
              <a:rPr lang="fr-FR" dirty="0" err="1"/>
              <a:t>think</a:t>
            </a:r>
            <a:r>
              <a:rPr lang="fr-FR" dirty="0"/>
              <a:t> </a:t>
            </a:r>
            <a:r>
              <a:rPr lang="fr-FR" dirty="0" err="1"/>
              <a:t>it’s</a:t>
            </a:r>
            <a:r>
              <a:rPr lang="fr-FR" dirty="0"/>
              <a:t> time for me </a:t>
            </a:r>
            <a:r>
              <a:rPr lang="fr-FR" dirty="0" err="1"/>
              <a:t>now</a:t>
            </a:r>
            <a:r>
              <a:rPr lang="fr-FR" dirty="0"/>
              <a:t>, to talk about </a:t>
            </a:r>
            <a:r>
              <a:rPr lang="fr-FR" dirty="0" err="1"/>
              <a:t>something</a:t>
            </a:r>
            <a:r>
              <a:rPr lang="fr-FR" dirty="0"/>
              <a:t> </a:t>
            </a:r>
            <a:r>
              <a:rPr lang="fr-FR" dirty="0" err="1"/>
              <a:t>that</a:t>
            </a:r>
            <a:r>
              <a:rPr lang="fr-FR" dirty="0"/>
              <a:t> </a:t>
            </a:r>
            <a:r>
              <a:rPr lang="fr-FR" dirty="0" err="1"/>
              <a:t>I’ve</a:t>
            </a:r>
            <a:r>
              <a:rPr lang="fr-FR" dirty="0"/>
              <a:t> </a:t>
            </a:r>
            <a:r>
              <a:rPr lang="fr-FR" dirty="0" err="1"/>
              <a:t>discovered</a:t>
            </a:r>
            <a:r>
              <a:rPr lang="fr-FR" dirty="0"/>
              <a:t> like 5-4 </a:t>
            </a:r>
            <a:r>
              <a:rPr lang="fr-FR" dirty="0" err="1"/>
              <a:t>years</a:t>
            </a:r>
            <a:r>
              <a:rPr lang="fr-FR" dirty="0"/>
              <a:t> </a:t>
            </a:r>
            <a:r>
              <a:rPr lang="fr-FR" dirty="0" err="1"/>
              <a:t>ago</a:t>
            </a:r>
            <a:r>
              <a:rPr lang="fr-FR" dirty="0"/>
              <a:t>, and </a:t>
            </a:r>
            <a:r>
              <a:rPr lang="fr-FR" dirty="0" err="1"/>
              <a:t>that</a:t>
            </a:r>
            <a:r>
              <a:rPr lang="fr-FR" dirty="0"/>
              <a:t> gave me lots of </a:t>
            </a:r>
            <a:r>
              <a:rPr lang="fr-FR" dirty="0" err="1"/>
              <a:t>efficiency</a:t>
            </a:r>
            <a:r>
              <a:rPr lang="fr-FR" dirty="0"/>
              <a:t> and lot of </a:t>
            </a:r>
            <a:r>
              <a:rPr lang="fr-FR" dirty="0" err="1"/>
              <a:t>joy</a:t>
            </a:r>
            <a:r>
              <a:rPr lang="fr-FR" dirty="0"/>
              <a:t> at </a:t>
            </a:r>
            <a:r>
              <a:rPr lang="fr-FR" dirty="0" err="1"/>
              <a:t>work</a:t>
            </a:r>
            <a:r>
              <a:rPr lang="fr-FR" dirty="0"/>
              <a:t> </a:t>
            </a:r>
            <a:r>
              <a:rPr lang="fr-FR" dirty="0" err="1"/>
              <a:t>with</a:t>
            </a:r>
            <a:r>
              <a:rPr lang="fr-FR" dirty="0"/>
              <a:t> the </a:t>
            </a:r>
            <a:r>
              <a:rPr lang="fr-FR" dirty="0" err="1"/>
              <a:t>various</a:t>
            </a:r>
            <a:r>
              <a:rPr lang="fr-FR" dirty="0"/>
              <a:t> dev teams I </a:t>
            </a:r>
            <a:r>
              <a:rPr lang="fr-FR" dirty="0" err="1"/>
              <a:t>worked</a:t>
            </a:r>
            <a:r>
              <a:rPr lang="fr-FR" dirty="0"/>
              <a:t> </a:t>
            </a:r>
            <a:r>
              <a:rPr lang="fr-FR" dirty="0" err="1"/>
              <a:t>with</a:t>
            </a:r>
            <a:r>
              <a:rPr lang="fr-FR" dirty="0"/>
              <a:t>. </a:t>
            </a:r>
          </a:p>
          <a:p>
            <a:endParaRPr lang="fr-FR" dirty="0"/>
          </a:p>
          <a:p>
            <a:r>
              <a:rPr lang="fr-FR" dirty="0" err="1"/>
              <a:t>Outside</a:t>
            </a:r>
            <a:r>
              <a:rPr lang="fr-FR" dirty="0"/>
              <a:t>-in Diamond </a:t>
            </a:r>
            <a:r>
              <a:rPr lang="fr-FR" dirty="0" err="1"/>
              <a:t>is</a:t>
            </a:r>
            <a:r>
              <a:rPr lang="fr-FR" dirty="0"/>
              <a:t> a </a:t>
            </a:r>
            <a:r>
              <a:rPr lang="fr-FR" dirty="0" err="1"/>
              <a:t>way</a:t>
            </a:r>
            <a:r>
              <a:rPr lang="fr-FR" dirty="0"/>
              <a:t> of </a:t>
            </a:r>
            <a:r>
              <a:rPr lang="fr-FR" dirty="0" err="1"/>
              <a:t>doing</a:t>
            </a:r>
            <a:r>
              <a:rPr lang="fr-FR" dirty="0"/>
              <a:t> TDD (</a:t>
            </a:r>
            <a:r>
              <a:rPr lang="fr-FR" b="1" dirty="0" err="1"/>
              <a:t>both</a:t>
            </a:r>
            <a:r>
              <a:rPr lang="fr-FR" b="1" dirty="0"/>
              <a:t> a workflow, and </a:t>
            </a:r>
            <a:r>
              <a:rPr lang="fr-FR" b="1" dirty="0" err="1"/>
              <a:t>some</a:t>
            </a:r>
            <a:r>
              <a:rPr lang="fr-FR" b="1" dirty="0"/>
              <a:t> important </a:t>
            </a:r>
            <a:r>
              <a:rPr lang="fr-FR" b="1" dirty="0" err="1"/>
              <a:t>characteristics</a:t>
            </a:r>
            <a:r>
              <a:rPr lang="fr-FR" b="1" dirty="0"/>
              <a:t>)</a:t>
            </a:r>
            <a:r>
              <a:rPr lang="fr-FR" dirty="0"/>
              <a:t>. </a:t>
            </a:r>
            <a:r>
              <a:rPr lang="fr-FR" dirty="0" err="1"/>
              <a:t>We</a:t>
            </a:r>
            <a:r>
              <a:rPr lang="fr-FR" dirty="0"/>
              <a:t> </a:t>
            </a:r>
            <a:r>
              <a:rPr lang="fr-FR" dirty="0" err="1"/>
              <a:t>found</a:t>
            </a:r>
            <a:r>
              <a:rPr lang="fr-FR" dirty="0"/>
              <a:t> the </a:t>
            </a:r>
            <a:r>
              <a:rPr lang="fr-FR" dirty="0" err="1"/>
              <a:t>name</a:t>
            </a:r>
            <a:r>
              <a:rPr lang="fr-FR" dirty="0"/>
              <a:t> </a:t>
            </a:r>
            <a:r>
              <a:rPr lang="fr-FR" dirty="0" err="1"/>
              <a:t>with</a:t>
            </a:r>
            <a:r>
              <a:rPr lang="fr-FR" dirty="0"/>
              <a:t> </a:t>
            </a:r>
            <a:r>
              <a:rPr lang="fr-FR" dirty="0" err="1"/>
              <a:t>my</a:t>
            </a:r>
            <a:r>
              <a:rPr lang="fr-FR" dirty="0"/>
              <a:t> </a:t>
            </a:r>
            <a:r>
              <a:rPr lang="fr-FR" dirty="0" err="1"/>
              <a:t>associate</a:t>
            </a:r>
            <a:r>
              <a:rPr lang="fr-FR" dirty="0"/>
              <a:t> Bruno Boucard. It </a:t>
            </a:r>
            <a:r>
              <a:rPr lang="fr-FR" dirty="0" err="1"/>
              <a:t>allow</a:t>
            </a:r>
            <a:r>
              <a:rPr lang="fr-FR" dirty="0"/>
              <a:t> us to </a:t>
            </a:r>
            <a:r>
              <a:rPr lang="fr-FR" dirty="0" err="1"/>
              <a:t>write</a:t>
            </a:r>
            <a:r>
              <a:rPr lang="fr-FR" dirty="0"/>
              <a:t> anti-fragile and Domain-Driven tests.</a:t>
            </a:r>
          </a:p>
          <a:p>
            <a:endParaRPr lang="fr-FR" dirty="0"/>
          </a:p>
          <a:p>
            <a:r>
              <a:rPr lang="fr-FR" dirty="0"/>
              <a:t>But </a:t>
            </a:r>
            <a:r>
              <a:rPr lang="fr-FR" dirty="0" err="1"/>
              <a:t>before</a:t>
            </a:r>
            <a:r>
              <a:rPr lang="fr-FR" dirty="0"/>
              <a:t> </a:t>
            </a:r>
            <a:r>
              <a:rPr lang="fr-FR" dirty="0" err="1"/>
              <a:t>we</a:t>
            </a:r>
            <a:r>
              <a:rPr lang="fr-FR" dirty="0"/>
              <a:t> dive </a:t>
            </a:r>
            <a:r>
              <a:rPr lang="fr-FR" dirty="0" err="1"/>
              <a:t>into</a:t>
            </a:r>
            <a:r>
              <a:rPr lang="fr-FR" dirty="0"/>
              <a:t> the topic, let me </a:t>
            </a:r>
            <a:r>
              <a:rPr lang="fr-FR" dirty="0" err="1"/>
              <a:t>introduce</a:t>
            </a:r>
            <a:r>
              <a:rPr lang="fr-FR" dirty="0"/>
              <a:t> </a:t>
            </a:r>
            <a:r>
              <a:rPr lang="fr-FR" dirty="0" err="1"/>
              <a:t>myself</a:t>
            </a:r>
            <a:r>
              <a:rPr lang="fr-FR" dirty="0"/>
              <a:t>: </a:t>
            </a:r>
          </a:p>
          <a:p>
            <a:endParaRPr lang="fr-FR" dirty="0"/>
          </a:p>
          <a:p>
            <a:r>
              <a:rPr lang="fr-FR" dirty="0" err="1"/>
              <a:t>My</a:t>
            </a:r>
            <a:r>
              <a:rPr lang="fr-FR" dirty="0"/>
              <a:t> </a:t>
            </a:r>
            <a:r>
              <a:rPr lang="fr-FR" dirty="0" err="1"/>
              <a:t>name</a:t>
            </a:r>
            <a:r>
              <a:rPr lang="fr-FR" dirty="0"/>
              <a:t> </a:t>
            </a:r>
            <a:r>
              <a:rPr lang="fr-FR" dirty="0" err="1"/>
              <a:t>is</a:t>
            </a:r>
            <a:r>
              <a:rPr lang="fr-FR" dirty="0"/>
              <a:t> Thomas PIERRAIN, </a:t>
            </a:r>
            <a:r>
              <a:rPr lang="fr-FR" dirty="0" err="1"/>
              <a:t>I’ve</a:t>
            </a:r>
            <a:r>
              <a:rPr lang="fr-FR" dirty="0"/>
              <a:t> been building software for more </a:t>
            </a:r>
            <a:r>
              <a:rPr lang="fr-FR" dirty="0" err="1"/>
              <a:t>than</a:t>
            </a:r>
            <a:r>
              <a:rPr lang="fr-FR" dirty="0"/>
              <a:t> 23 </a:t>
            </a:r>
            <a:r>
              <a:rPr lang="fr-FR" dirty="0" err="1"/>
              <a:t>years</a:t>
            </a:r>
            <a:r>
              <a:rPr lang="fr-FR" dirty="0"/>
              <a:t> </a:t>
            </a:r>
            <a:r>
              <a:rPr lang="fr-FR" dirty="0" err="1"/>
              <a:t>now</a:t>
            </a:r>
            <a:r>
              <a:rPr lang="fr-FR" dirty="0"/>
              <a:t>. </a:t>
            </a:r>
            <a:r>
              <a:rPr lang="fr-FR" dirty="0" err="1"/>
              <a:t>Doing</a:t>
            </a:r>
            <a:r>
              <a:rPr lang="fr-FR" dirty="0"/>
              <a:t> </a:t>
            </a:r>
            <a:r>
              <a:rPr lang="fr-FR" dirty="0" err="1"/>
              <a:t>pretty</a:t>
            </a:r>
            <a:r>
              <a:rPr lang="fr-FR" dirty="0"/>
              <a:t> </a:t>
            </a:r>
            <a:r>
              <a:rPr lang="fr-FR" dirty="0" err="1"/>
              <a:t>much</a:t>
            </a:r>
            <a:r>
              <a:rPr lang="fr-FR" dirty="0"/>
              <a:t> all the job one can </a:t>
            </a:r>
            <a:r>
              <a:rPr lang="fr-FR" dirty="0" err="1"/>
              <a:t>find</a:t>
            </a:r>
            <a:r>
              <a:rPr lang="fr-FR" dirty="0"/>
              <a:t> in IT (and </a:t>
            </a:r>
            <a:r>
              <a:rPr lang="fr-FR" dirty="0" err="1"/>
              <a:t>even</a:t>
            </a:r>
            <a:r>
              <a:rPr lang="fr-FR" dirty="0"/>
              <a:t> more): dev, tech-lead, </a:t>
            </a:r>
            <a:r>
              <a:rPr lang="fr-FR" dirty="0" err="1"/>
              <a:t>project</a:t>
            </a:r>
            <a:r>
              <a:rPr lang="fr-FR" dirty="0"/>
              <a:t> manager, software </a:t>
            </a:r>
            <a:r>
              <a:rPr lang="fr-FR" dirty="0" err="1"/>
              <a:t>architect</a:t>
            </a:r>
            <a:r>
              <a:rPr lang="fr-FR" dirty="0"/>
              <a:t>, </a:t>
            </a:r>
            <a:r>
              <a:rPr lang="fr-FR" dirty="0" err="1"/>
              <a:t>enterprise</a:t>
            </a:r>
            <a:r>
              <a:rPr lang="fr-FR" dirty="0"/>
              <a:t> </a:t>
            </a:r>
            <a:r>
              <a:rPr lang="fr-FR" dirty="0" err="1"/>
              <a:t>architect</a:t>
            </a:r>
            <a:r>
              <a:rPr lang="fr-FR" dirty="0"/>
              <a:t>, coach, big </a:t>
            </a:r>
            <a:r>
              <a:rPr lang="fr-FR" dirty="0" err="1"/>
              <a:t>brother</a:t>
            </a:r>
            <a:r>
              <a:rPr lang="fr-FR" dirty="0"/>
              <a:t>… but I </a:t>
            </a:r>
            <a:r>
              <a:rPr lang="fr-FR" dirty="0" err="1"/>
              <a:t>always</a:t>
            </a:r>
            <a:r>
              <a:rPr lang="fr-FR" dirty="0"/>
              <a:t> </a:t>
            </a:r>
            <a:r>
              <a:rPr lang="fr-FR" dirty="0" err="1"/>
              <a:t>continued</a:t>
            </a:r>
            <a:r>
              <a:rPr lang="fr-FR" dirty="0"/>
              <a:t> to code </a:t>
            </a:r>
            <a:r>
              <a:rPr lang="fr-FR" dirty="0" err="1"/>
              <a:t>aside</a:t>
            </a:r>
            <a:r>
              <a:rPr lang="fr-FR" dirty="0"/>
              <a:t> </a:t>
            </a:r>
            <a:r>
              <a:rPr lang="fr-FR" dirty="0" err="1"/>
              <a:t>even</a:t>
            </a:r>
            <a:r>
              <a:rPr lang="fr-FR" dirty="0"/>
              <a:t> </a:t>
            </a:r>
            <a:r>
              <a:rPr lang="fr-FR" dirty="0" err="1"/>
              <a:t>when</a:t>
            </a:r>
            <a:r>
              <a:rPr lang="fr-FR" dirty="0"/>
              <a:t> I </a:t>
            </a:r>
            <a:r>
              <a:rPr lang="fr-FR" dirty="0" err="1"/>
              <a:t>was</a:t>
            </a:r>
            <a:r>
              <a:rPr lang="fr-FR" dirty="0"/>
              <a:t> </a:t>
            </a:r>
            <a:r>
              <a:rPr lang="fr-FR" dirty="0" err="1"/>
              <a:t>involved</a:t>
            </a:r>
            <a:r>
              <a:rPr lang="fr-FR" dirty="0"/>
              <a:t> </a:t>
            </a:r>
            <a:r>
              <a:rPr lang="fr-FR" dirty="0" err="1"/>
              <a:t>with</a:t>
            </a:r>
            <a:r>
              <a:rPr lang="fr-FR" dirty="0"/>
              <a:t> C-</a:t>
            </a:r>
            <a:r>
              <a:rPr lang="fr-FR" dirty="0" err="1"/>
              <a:t>levels</a:t>
            </a:r>
            <a:r>
              <a:rPr lang="fr-FR" dirty="0"/>
              <a:t> </a:t>
            </a:r>
            <a:r>
              <a:rPr lang="fr-FR" dirty="0" err="1"/>
              <a:t>into</a:t>
            </a:r>
            <a:r>
              <a:rPr lang="fr-FR" dirty="0"/>
              <a:t> more </a:t>
            </a:r>
            <a:r>
              <a:rPr lang="fr-FR" dirty="0" err="1"/>
              <a:t>organizational</a:t>
            </a:r>
            <a:r>
              <a:rPr lang="fr-FR" dirty="0"/>
              <a:t> topics. </a:t>
            </a:r>
            <a:r>
              <a:rPr lang="fr-FR" dirty="0" err="1"/>
              <a:t>Doing</a:t>
            </a:r>
            <a:r>
              <a:rPr lang="fr-FR" dirty="0"/>
              <a:t> </a:t>
            </a:r>
            <a:r>
              <a:rPr lang="fr-FR" dirty="0" err="1"/>
              <a:t>some</a:t>
            </a:r>
            <a:r>
              <a:rPr lang="fr-FR" dirty="0"/>
              <a:t> open source for instance. All in .NET, and </a:t>
            </a:r>
            <a:r>
              <a:rPr lang="fr-FR" dirty="0" err="1"/>
              <a:t>almost</a:t>
            </a:r>
            <a:r>
              <a:rPr lang="fr-FR" dirty="0"/>
              <a:t> all </a:t>
            </a:r>
            <a:r>
              <a:rPr lang="fr-FR" dirty="0" err="1"/>
              <a:t>related</a:t>
            </a:r>
            <a:r>
              <a:rPr lang="fr-FR" dirty="0"/>
              <a:t> to </a:t>
            </a:r>
            <a:r>
              <a:rPr lang="fr-FR" dirty="0" err="1"/>
              <a:t>testing</a:t>
            </a:r>
            <a:r>
              <a:rPr lang="fr-FR" dirty="0"/>
              <a:t>: </a:t>
            </a:r>
            <a:r>
              <a:rPr lang="fr-FR" dirty="0" err="1"/>
              <a:t>testing</a:t>
            </a:r>
            <a:r>
              <a:rPr lang="fr-FR" dirty="0"/>
              <a:t> fluent assertions </a:t>
            </a:r>
            <a:r>
              <a:rPr lang="fr-FR" dirty="0" err="1"/>
              <a:t>with</a:t>
            </a:r>
            <a:r>
              <a:rPr lang="fr-FR" dirty="0"/>
              <a:t> </a:t>
            </a:r>
            <a:r>
              <a:rPr lang="fr-FR" dirty="0" err="1"/>
              <a:t>Nfluent</a:t>
            </a:r>
            <a:r>
              <a:rPr lang="fr-FR" dirty="0"/>
              <a:t>, Fuzzers </a:t>
            </a:r>
            <a:r>
              <a:rPr lang="fr-FR" dirty="0" err="1"/>
              <a:t>with</a:t>
            </a:r>
            <a:r>
              <a:rPr lang="fr-FR" dirty="0"/>
              <a:t> Diverse, Smoke tests </a:t>
            </a:r>
            <a:r>
              <a:rPr lang="fr-FR" dirty="0" err="1"/>
              <a:t>with</a:t>
            </a:r>
            <a:r>
              <a:rPr lang="fr-FR" dirty="0"/>
              <a:t> </a:t>
            </a:r>
            <a:r>
              <a:rPr lang="fr-FR" dirty="0" err="1"/>
              <a:t>SmokeMe</a:t>
            </a:r>
            <a:r>
              <a:rPr lang="fr-FR" dirty="0"/>
              <a:t> and </a:t>
            </a:r>
            <a:r>
              <a:rPr lang="fr-FR" dirty="0" err="1"/>
              <a:t>some</a:t>
            </a:r>
            <a:r>
              <a:rPr lang="fr-FR" dirty="0"/>
              <a:t> </a:t>
            </a:r>
            <a:r>
              <a:rPr lang="fr-FR" dirty="0" err="1"/>
              <a:t>other</a:t>
            </a:r>
            <a:r>
              <a:rPr lang="fr-FR" dirty="0"/>
              <a:t> </a:t>
            </a:r>
            <a:r>
              <a:rPr lang="fr-FR" dirty="0" err="1"/>
              <a:t>libraries</a:t>
            </a:r>
            <a:r>
              <a:rPr lang="fr-FR" dirty="0"/>
              <a:t> </a:t>
            </a:r>
            <a:r>
              <a:rPr lang="fr-FR" dirty="0" err="1"/>
              <a:t>related</a:t>
            </a:r>
            <a:r>
              <a:rPr lang="fr-FR" dirty="0"/>
              <a:t> to </a:t>
            </a:r>
            <a:r>
              <a:rPr lang="fr-FR" dirty="0" err="1"/>
              <a:t>tactical</a:t>
            </a:r>
            <a:r>
              <a:rPr lang="fr-FR" dirty="0"/>
              <a:t> DDD.</a:t>
            </a:r>
          </a:p>
          <a:p>
            <a:endParaRPr lang="fr-FR" dirty="0"/>
          </a:p>
          <a:p>
            <a:r>
              <a:rPr lang="fr-FR" dirty="0"/>
              <a:t>I </a:t>
            </a:r>
            <a:r>
              <a:rPr lang="fr-FR" dirty="0" err="1"/>
              <a:t>worked</a:t>
            </a:r>
            <a:r>
              <a:rPr lang="fr-FR" dirty="0"/>
              <a:t> in </a:t>
            </a:r>
            <a:r>
              <a:rPr lang="fr-FR" dirty="0" err="1"/>
              <a:t>many</a:t>
            </a:r>
            <a:r>
              <a:rPr lang="fr-FR" dirty="0"/>
              <a:t> </a:t>
            </a:r>
            <a:r>
              <a:rPr lang="fr-FR" dirty="0" err="1"/>
              <a:t>domains</a:t>
            </a:r>
            <a:r>
              <a:rPr lang="fr-FR" dirty="0"/>
              <a:t> like the gaming </a:t>
            </a:r>
            <a:r>
              <a:rPr lang="fr-FR" dirty="0" err="1"/>
              <a:t>industry</a:t>
            </a:r>
            <a:r>
              <a:rPr lang="fr-FR" dirty="0"/>
              <a:t>, finance, </a:t>
            </a:r>
            <a:r>
              <a:rPr lang="fr-FR" dirty="0" err="1"/>
              <a:t>health</a:t>
            </a:r>
            <a:r>
              <a:rPr lang="fr-FR" dirty="0"/>
              <a:t> care, music and </a:t>
            </a:r>
            <a:r>
              <a:rPr lang="fr-FR" dirty="0" err="1"/>
              <a:t>now</a:t>
            </a:r>
            <a:r>
              <a:rPr lang="fr-FR" dirty="0"/>
              <a:t> in the </a:t>
            </a:r>
            <a:r>
              <a:rPr lang="fr-FR" dirty="0" err="1"/>
              <a:t>hospitality</a:t>
            </a:r>
            <a:r>
              <a:rPr lang="fr-FR" dirty="0"/>
              <a:t> </a:t>
            </a:r>
            <a:r>
              <a:rPr lang="fr-FR" dirty="0" err="1"/>
              <a:t>industry</a:t>
            </a:r>
            <a:r>
              <a:rPr lang="fr-FR" dirty="0"/>
              <a:t> </a:t>
            </a:r>
            <a:r>
              <a:rPr lang="fr-FR" dirty="0" err="1"/>
              <a:t>since</a:t>
            </a:r>
            <a:r>
              <a:rPr lang="fr-FR" dirty="0"/>
              <a:t> </a:t>
            </a:r>
            <a:r>
              <a:rPr lang="fr-FR" dirty="0" err="1"/>
              <a:t>almost</a:t>
            </a:r>
            <a:r>
              <a:rPr lang="fr-FR" dirty="0"/>
              <a:t> 2 </a:t>
            </a:r>
            <a:r>
              <a:rPr lang="fr-FR" dirty="0" err="1"/>
              <a:t>years</a:t>
            </a:r>
            <a:r>
              <a:rPr lang="fr-FR" dirty="0"/>
              <a:t>.</a:t>
            </a:r>
          </a:p>
          <a:p>
            <a:endParaRPr lang="fr-FR" dirty="0"/>
          </a:p>
          <a:p>
            <a:r>
              <a:rPr lang="fr-FR" dirty="0"/>
              <a:t>I split </a:t>
            </a:r>
            <a:r>
              <a:rPr lang="fr-FR" dirty="0" err="1"/>
              <a:t>my</a:t>
            </a:r>
            <a:r>
              <a:rPr lang="fr-FR" dirty="0"/>
              <a:t> </a:t>
            </a:r>
            <a:r>
              <a:rPr lang="fr-FR" dirty="0" err="1"/>
              <a:t>weeks</a:t>
            </a:r>
            <a:r>
              <a:rPr lang="fr-FR" dirty="0"/>
              <a:t> by </a:t>
            </a:r>
            <a:r>
              <a:rPr lang="fr-FR" dirty="0" err="1"/>
              <a:t>managing</a:t>
            </a:r>
            <a:r>
              <a:rPr lang="fr-FR" dirty="0"/>
              <a:t> and </a:t>
            </a:r>
            <a:r>
              <a:rPr lang="fr-FR" dirty="0" err="1"/>
              <a:t>coding</a:t>
            </a:r>
            <a:r>
              <a:rPr lang="fr-FR" dirty="0"/>
              <a:t> </a:t>
            </a:r>
            <a:r>
              <a:rPr lang="fr-FR" dirty="0" err="1"/>
              <a:t>with</a:t>
            </a:r>
            <a:r>
              <a:rPr lang="fr-FR" dirty="0"/>
              <a:t> an API dev team for an international Hotels group, and do </a:t>
            </a:r>
            <a:r>
              <a:rPr lang="fr-FR" dirty="0" err="1"/>
              <a:t>some</a:t>
            </a:r>
            <a:r>
              <a:rPr lang="fr-FR" dirty="0"/>
              <a:t> DDD or architecture consulting and training for </a:t>
            </a:r>
            <a:r>
              <a:rPr lang="fr-FR" dirty="0" err="1"/>
              <a:t>other</a:t>
            </a:r>
            <a:r>
              <a:rPr lang="fr-FR" dirty="0"/>
              <a:t> clients the </a:t>
            </a:r>
            <a:r>
              <a:rPr lang="fr-FR" dirty="0" err="1"/>
              <a:t>rest</a:t>
            </a:r>
            <a:r>
              <a:rPr lang="fr-FR" dirty="0"/>
              <a:t> of </a:t>
            </a:r>
            <a:r>
              <a:rPr lang="fr-FR" dirty="0" err="1"/>
              <a:t>my</a:t>
            </a:r>
            <a:r>
              <a:rPr lang="fr-FR" dirty="0"/>
              <a:t> time.</a:t>
            </a:r>
          </a:p>
          <a:p>
            <a:endParaRPr lang="fr-FR" dirty="0"/>
          </a:p>
          <a:p>
            <a:r>
              <a:rPr lang="fr-FR" dirty="0"/>
              <a:t>Last but not least, </a:t>
            </a:r>
            <a:r>
              <a:rPr lang="fr-FR" dirty="0" err="1"/>
              <a:t>I’m</a:t>
            </a:r>
            <a:r>
              <a:rPr lang="fr-FR" dirty="0"/>
              <a:t> </a:t>
            </a:r>
            <a:r>
              <a:rPr lang="fr-FR" dirty="0" err="1"/>
              <a:t>practicing</a:t>
            </a:r>
            <a:r>
              <a:rPr lang="fr-FR" dirty="0"/>
              <a:t> DDD </a:t>
            </a:r>
            <a:r>
              <a:rPr lang="fr-FR" dirty="0" err="1"/>
              <a:t>since</a:t>
            </a:r>
            <a:r>
              <a:rPr lang="fr-FR" dirty="0"/>
              <a:t> more </a:t>
            </a:r>
            <a:r>
              <a:rPr lang="fr-FR" dirty="0" err="1"/>
              <a:t>than</a:t>
            </a:r>
            <a:r>
              <a:rPr lang="fr-FR" dirty="0"/>
              <a:t> 10 </a:t>
            </a:r>
            <a:r>
              <a:rPr lang="fr-FR" dirty="0" err="1"/>
              <a:t>years</a:t>
            </a:r>
            <a:r>
              <a:rPr lang="fr-FR" dirty="0"/>
              <a:t> and </a:t>
            </a:r>
            <a:r>
              <a:rPr lang="fr-FR" dirty="0" err="1"/>
              <a:t>I’m</a:t>
            </a:r>
            <a:r>
              <a:rPr lang="fr-FR" dirty="0"/>
              <a:t> Co-</a:t>
            </a:r>
            <a:r>
              <a:rPr lang="fr-FR" dirty="0" err="1"/>
              <a:t>organizer</a:t>
            </a:r>
            <a:r>
              <a:rPr lang="fr-FR" dirty="0"/>
              <a:t> of the DDD </a:t>
            </a:r>
            <a:r>
              <a:rPr lang="fr-FR" dirty="0" err="1"/>
              <a:t>meetup</a:t>
            </a:r>
            <a:r>
              <a:rPr lang="fr-FR" dirty="0"/>
              <a:t> in France: DDD FR (</a:t>
            </a:r>
            <a:r>
              <a:rPr lang="fr-FR" dirty="0" err="1"/>
              <a:t>you</a:t>
            </a:r>
            <a:r>
              <a:rPr lang="fr-FR" dirty="0"/>
              <a:t> can check the </a:t>
            </a:r>
            <a:r>
              <a:rPr lang="fr-FR" dirty="0" err="1"/>
              <a:t>videos</a:t>
            </a:r>
            <a:r>
              <a:rPr lang="fr-FR" dirty="0"/>
              <a:t> of </a:t>
            </a:r>
            <a:r>
              <a:rPr lang="fr-FR" dirty="0" err="1"/>
              <a:t>our</a:t>
            </a:r>
            <a:r>
              <a:rPr lang="fr-FR" dirty="0"/>
              <a:t> </a:t>
            </a:r>
            <a:r>
              <a:rPr lang="fr-FR" dirty="0" err="1"/>
              <a:t>community</a:t>
            </a:r>
            <a:r>
              <a:rPr lang="fr-FR" dirty="0"/>
              <a:t> on </a:t>
            </a:r>
            <a:r>
              <a:rPr lang="fr-FR" dirty="0" err="1"/>
              <a:t>yt</a:t>
            </a:r>
            <a:r>
              <a:rPr lang="fr-FR" dirty="0"/>
              <a:t>, </a:t>
            </a:r>
            <a:r>
              <a:rPr lang="fr-FR" dirty="0" err="1"/>
              <a:t>there</a:t>
            </a:r>
            <a:r>
              <a:rPr lang="fr-FR" dirty="0"/>
              <a:t> are </a:t>
            </a:r>
            <a:r>
              <a:rPr lang="fr-FR" dirty="0" err="1"/>
              <a:t>some</a:t>
            </a:r>
            <a:r>
              <a:rPr lang="fr-FR" dirty="0"/>
              <a:t> </a:t>
            </a:r>
            <a:r>
              <a:rPr lang="fr-FR" dirty="0" err="1"/>
              <a:t>really</a:t>
            </a:r>
            <a:r>
              <a:rPr lang="fr-FR" dirty="0"/>
              <a:t> </a:t>
            </a:r>
            <a:r>
              <a:rPr lang="fr-FR" dirty="0" err="1"/>
              <a:t>interesting</a:t>
            </a:r>
            <a:r>
              <a:rPr lang="fr-FR" dirty="0"/>
              <a:t> </a:t>
            </a:r>
            <a:r>
              <a:rPr lang="fr-FR" dirty="0" err="1"/>
              <a:t>things</a:t>
            </a:r>
            <a:r>
              <a:rPr lang="fr-FR" dirty="0"/>
              <a:t>)</a:t>
            </a:r>
          </a:p>
          <a:p>
            <a:endParaRPr lang="fr-FR" dirty="0"/>
          </a:p>
          <a:p>
            <a:r>
              <a:rPr lang="fr-FR" dirty="0"/>
              <a:t>This </a:t>
            </a:r>
            <a:r>
              <a:rPr lang="fr-FR" dirty="0" err="1"/>
              <a:t>evening</a:t>
            </a:r>
            <a:r>
              <a:rPr lang="fr-FR" dirty="0"/>
              <a:t> </a:t>
            </a:r>
            <a:r>
              <a:rPr lang="fr-FR" dirty="0" err="1"/>
              <a:t>we</a:t>
            </a:r>
            <a:r>
              <a:rPr lang="fr-FR" dirty="0"/>
              <a:t> </a:t>
            </a:r>
            <a:r>
              <a:rPr lang="fr-FR" dirty="0" err="1"/>
              <a:t>will</a:t>
            </a:r>
            <a:r>
              <a:rPr lang="fr-FR" dirty="0"/>
              <a:t> talk about </a:t>
            </a:r>
            <a:r>
              <a:rPr lang="fr-FR" dirty="0" err="1"/>
              <a:t>Outside</a:t>
            </a:r>
            <a:r>
              <a:rPr lang="fr-FR" dirty="0"/>
              <a:t>-in TDD, </a:t>
            </a:r>
            <a:r>
              <a:rPr lang="fr-FR" dirty="0" err="1"/>
              <a:t>we</a:t>
            </a:r>
            <a:r>
              <a:rPr lang="fr-FR" dirty="0"/>
              <a:t> </a:t>
            </a:r>
            <a:r>
              <a:rPr lang="fr-FR" dirty="0" err="1"/>
              <a:t>will</a:t>
            </a:r>
            <a:r>
              <a:rPr lang="fr-FR" dirty="0"/>
              <a:t> show </a:t>
            </a:r>
            <a:r>
              <a:rPr lang="fr-FR" dirty="0" err="1"/>
              <a:t>some</a:t>
            </a:r>
            <a:r>
              <a:rPr lang="fr-FR" dirty="0"/>
              <a:t> code, but I </a:t>
            </a:r>
            <a:r>
              <a:rPr lang="fr-FR" dirty="0" err="1"/>
              <a:t>finally</a:t>
            </a:r>
            <a:r>
              <a:rPr lang="fr-FR" dirty="0"/>
              <a:t> </a:t>
            </a:r>
            <a:r>
              <a:rPr lang="fr-FR" dirty="0" err="1"/>
              <a:t>won’t</a:t>
            </a:r>
            <a:r>
              <a:rPr lang="fr-FR" dirty="0"/>
              <a:t> do </a:t>
            </a:r>
            <a:r>
              <a:rPr lang="fr-FR" dirty="0" err="1"/>
              <a:t>some</a:t>
            </a:r>
            <a:r>
              <a:rPr lang="fr-FR" dirty="0"/>
              <a:t> live-code </a:t>
            </a:r>
            <a:r>
              <a:rPr lang="fr-FR" dirty="0" err="1"/>
              <a:t>because</a:t>
            </a:r>
            <a:r>
              <a:rPr lang="fr-FR" dirty="0"/>
              <a:t> I </a:t>
            </a:r>
            <a:r>
              <a:rPr lang="fr-FR" dirty="0" err="1"/>
              <a:t>did’t</a:t>
            </a:r>
            <a:r>
              <a:rPr lang="fr-FR" dirty="0"/>
              <a:t> manage to have </a:t>
            </a:r>
            <a:r>
              <a:rPr lang="fr-FR" dirty="0" err="1"/>
              <a:t>enough</a:t>
            </a:r>
            <a:r>
              <a:rPr lang="fr-FR" dirty="0"/>
              <a:t> time to </a:t>
            </a:r>
            <a:r>
              <a:rPr lang="fr-FR" dirty="0" err="1"/>
              <a:t>prepare</a:t>
            </a:r>
            <a:r>
              <a:rPr lang="fr-FR" dirty="0"/>
              <a:t> </a:t>
            </a:r>
            <a:r>
              <a:rPr lang="fr-FR" dirty="0" err="1"/>
              <a:t>something</a:t>
            </a:r>
            <a:r>
              <a:rPr lang="fr-FR" dirty="0"/>
              <a:t> </a:t>
            </a:r>
            <a:r>
              <a:rPr lang="fr-FR" dirty="0" err="1"/>
              <a:t>interesting</a:t>
            </a:r>
            <a:r>
              <a:rPr lang="fr-FR" dirty="0"/>
              <a:t> for </a:t>
            </a:r>
            <a:r>
              <a:rPr lang="fr-FR" dirty="0" err="1"/>
              <a:t>you</a:t>
            </a:r>
            <a:r>
              <a:rPr lang="fr-FR" dirty="0"/>
              <a:t>. </a:t>
            </a:r>
            <a:r>
              <a:rPr lang="fr-FR" dirty="0" err="1"/>
              <a:t>I’d</a:t>
            </a:r>
            <a:r>
              <a:rPr lang="fr-FR" dirty="0"/>
              <a:t> </a:t>
            </a:r>
            <a:r>
              <a:rPr lang="fr-FR" dirty="0" err="1"/>
              <a:t>rather</a:t>
            </a:r>
            <a:r>
              <a:rPr lang="fr-FR" dirty="0"/>
              <a:t> cancel </a:t>
            </a:r>
            <a:r>
              <a:rPr lang="fr-FR" dirty="0" err="1"/>
              <a:t>that</a:t>
            </a:r>
            <a:r>
              <a:rPr lang="fr-FR" dirty="0"/>
              <a:t> part, and </a:t>
            </a:r>
            <a:r>
              <a:rPr lang="fr-FR" dirty="0" err="1"/>
              <a:t>I’m</a:t>
            </a:r>
            <a:r>
              <a:rPr lang="fr-FR" dirty="0"/>
              <a:t> </a:t>
            </a:r>
            <a:r>
              <a:rPr lang="fr-FR" dirty="0" err="1"/>
              <a:t>truly</a:t>
            </a:r>
            <a:r>
              <a:rPr lang="fr-FR" dirty="0"/>
              <a:t> </a:t>
            </a:r>
            <a:r>
              <a:rPr lang="fr-FR" dirty="0" err="1"/>
              <a:t>sorry</a:t>
            </a:r>
            <a:r>
              <a:rPr lang="fr-FR" dirty="0"/>
              <a:t>. But </a:t>
            </a:r>
            <a:r>
              <a:rPr lang="fr-FR" dirty="0" err="1"/>
              <a:t>I’d</a:t>
            </a:r>
            <a:r>
              <a:rPr lang="fr-FR" dirty="0"/>
              <a:t> </a:t>
            </a:r>
            <a:r>
              <a:rPr lang="fr-FR" dirty="0" err="1"/>
              <a:t>rather</a:t>
            </a:r>
            <a:r>
              <a:rPr lang="fr-FR" dirty="0"/>
              <a:t> do </a:t>
            </a:r>
            <a:r>
              <a:rPr lang="fr-FR" dirty="0" err="1"/>
              <a:t>nothing</a:t>
            </a:r>
            <a:r>
              <a:rPr lang="fr-FR" dirty="0"/>
              <a:t> </a:t>
            </a:r>
            <a:r>
              <a:rPr lang="fr-FR" dirty="0" err="1"/>
              <a:t>than</a:t>
            </a:r>
            <a:r>
              <a:rPr lang="fr-FR" dirty="0"/>
              <a:t> </a:t>
            </a:r>
            <a:r>
              <a:rPr lang="fr-FR" dirty="0" err="1"/>
              <a:t>something</a:t>
            </a:r>
            <a:r>
              <a:rPr lang="fr-FR" dirty="0"/>
              <a:t> </a:t>
            </a:r>
            <a:r>
              <a:rPr lang="fr-FR" dirty="0" err="1"/>
              <a:t>crappy</a:t>
            </a:r>
            <a:r>
              <a:rPr lang="fr-FR" dirty="0"/>
              <a:t> . </a:t>
            </a:r>
            <a:r>
              <a:rPr lang="fr-FR" dirty="0" err="1"/>
              <a:t>Especially</a:t>
            </a:r>
            <a:r>
              <a:rPr lang="fr-FR" dirty="0"/>
              <a:t> </a:t>
            </a:r>
            <a:r>
              <a:rPr lang="fr-FR" dirty="0" err="1"/>
              <a:t>because</a:t>
            </a:r>
            <a:r>
              <a:rPr lang="fr-FR" dirty="0"/>
              <a:t> </a:t>
            </a:r>
            <a:r>
              <a:rPr lang="fr-FR" dirty="0" err="1"/>
              <a:t>I’ve</a:t>
            </a:r>
            <a:r>
              <a:rPr lang="fr-FR" dirty="0"/>
              <a:t> lot of </a:t>
            </a:r>
            <a:r>
              <a:rPr lang="fr-FR" dirty="0" err="1"/>
              <a:t>things</a:t>
            </a:r>
            <a:r>
              <a:rPr lang="fr-FR" dirty="0"/>
              <a:t> to </a:t>
            </a:r>
            <a:r>
              <a:rPr lang="fr-FR" dirty="0" err="1"/>
              <a:t>say</a:t>
            </a:r>
            <a:r>
              <a:rPr lang="fr-FR" dirty="0"/>
              <a:t> </a:t>
            </a:r>
            <a:r>
              <a:rPr lang="fr-FR" dirty="0" err="1"/>
              <a:t>before</a:t>
            </a:r>
            <a:r>
              <a:rPr lang="fr-FR" dirty="0"/>
              <a:t>. </a:t>
            </a:r>
          </a:p>
          <a:p>
            <a:endParaRPr lang="fr-FR" dirty="0"/>
          </a:p>
          <a:p>
            <a:r>
              <a:rPr lang="fr-FR" dirty="0" err="1"/>
              <a:t>Hopefully</a:t>
            </a:r>
            <a:r>
              <a:rPr lang="fr-FR" dirty="0"/>
              <a:t> </a:t>
            </a:r>
            <a:r>
              <a:rPr lang="fr-FR" dirty="0" err="1"/>
              <a:t>we</a:t>
            </a:r>
            <a:r>
              <a:rPr lang="fr-FR" dirty="0"/>
              <a:t> </a:t>
            </a:r>
            <a:r>
              <a:rPr lang="fr-FR" dirty="0" err="1"/>
              <a:t>will</a:t>
            </a:r>
            <a:r>
              <a:rPr lang="fr-FR" dirty="0"/>
              <a:t> end </a:t>
            </a:r>
            <a:r>
              <a:rPr lang="fr-FR" dirty="0" err="1"/>
              <a:t>this</a:t>
            </a:r>
            <a:r>
              <a:rPr lang="fr-FR" dirty="0"/>
              <a:t> session </a:t>
            </a:r>
            <a:r>
              <a:rPr lang="fr-FR" dirty="0" err="1"/>
              <a:t>with</a:t>
            </a:r>
            <a:r>
              <a:rPr lang="fr-FR" dirty="0"/>
              <a:t> a Q&amp;A session all </a:t>
            </a:r>
            <a:r>
              <a:rPr lang="fr-FR" dirty="0" err="1"/>
              <a:t>together</a:t>
            </a:r>
            <a:r>
              <a:rPr lang="fr-FR" dirty="0"/>
              <a:t>. </a:t>
            </a:r>
          </a:p>
          <a:p>
            <a:endParaRPr lang="fr-FR" dirty="0"/>
          </a:p>
          <a:p>
            <a:r>
              <a:rPr lang="fr-FR" dirty="0"/>
              <a:t>Ok? </a:t>
            </a:r>
            <a:r>
              <a:rPr lang="fr-FR" dirty="0" err="1"/>
              <a:t>let’s</a:t>
            </a:r>
            <a:r>
              <a:rPr lang="fr-FR" dirty="0"/>
              <a:t> go!</a:t>
            </a:r>
          </a:p>
          <a:p>
            <a:endParaRPr lang="fr-FR" dirty="0"/>
          </a:p>
          <a:p>
            <a:endParaRPr lang="fr-FR"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a:t>
            </a:fld>
            <a:endParaRPr lang="en-GB"/>
          </a:p>
        </p:txBody>
      </p:sp>
    </p:spTree>
    <p:extLst>
      <p:ext uri="{BB962C8B-B14F-4D97-AF65-F5344CB8AC3E}">
        <p14:creationId xmlns:p14="http://schemas.microsoft.com/office/powerpoint/2010/main" val="1639658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10</a:t>
            </a:fld>
            <a:endParaRPr lang="en-GB"/>
          </a:p>
        </p:txBody>
      </p:sp>
    </p:spTree>
    <p:extLst>
      <p:ext uri="{BB962C8B-B14F-4D97-AF65-F5344CB8AC3E}">
        <p14:creationId xmlns:p14="http://schemas.microsoft.com/office/powerpoint/2010/main" val="61208738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38FB828-7FE4-42D1-BEA2-6A733FD1B12E}" type="slidenum">
              <a:rPr lang="en-GB" smtClean="0"/>
              <a:t>100</a:t>
            </a:fld>
            <a:endParaRPr lang="en-GB"/>
          </a:p>
        </p:txBody>
      </p:sp>
    </p:spTree>
    <p:extLst>
      <p:ext uri="{BB962C8B-B14F-4D97-AF65-F5344CB8AC3E}">
        <p14:creationId xmlns:p14="http://schemas.microsoft.com/office/powerpoint/2010/main" val="3617774784"/>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Blind spots of lots of test strategies is due to the fact that dev doesn’t take lot of time to code integration tests (vs. unit ones)</a:t>
            </a:r>
          </a:p>
          <a:p>
            <a:r>
              <a:rPr lang="en-GB" dirty="0"/>
              <a:t>We trade off former approaches (UT x IT) in </a:t>
            </a:r>
            <a:r>
              <a:rPr lang="en-GB" dirty="0" err="1"/>
              <a:t>favor</a:t>
            </a:r>
            <a:r>
              <a:rPr lang="en-GB" dirty="0"/>
              <a:t> of quietness in production whatever the dev team.</a:t>
            </a:r>
          </a:p>
          <a:p>
            <a:endParaRPr lang="en-GB" dirty="0"/>
          </a:p>
          <a:p>
            <a:endParaRPr lang="en-GB" dirty="0"/>
          </a:p>
          <a:p>
            <a:endParaRPr lang="en-GB" dirty="0"/>
          </a:p>
          <a:p>
            <a:endParaRPr lang="en-GB" dirty="0"/>
          </a:p>
          <a:p>
            <a:r>
              <a:rPr lang="en-GB" dirty="0"/>
              <a:t>Realizing that We realized that dev took more time to unit test than to integration tests</a:t>
            </a:r>
          </a:p>
          <a:p>
            <a:endParaRPr lang="en-GB" dirty="0"/>
          </a:p>
          <a:p>
            <a:endParaRPr lang="en-GB" dirty="0"/>
          </a:p>
          <a:p>
            <a:r>
              <a:rPr lang="en-GB" dirty="0"/>
              <a:t>Dev dedicate a lot more times to unit test than integration tests</a:t>
            </a:r>
          </a:p>
        </p:txBody>
      </p:sp>
      <p:sp>
        <p:nvSpPr>
          <p:cNvPr id="4" name="Slide Number Placeholder 3"/>
          <p:cNvSpPr>
            <a:spLocks noGrp="1"/>
          </p:cNvSpPr>
          <p:nvPr>
            <p:ph type="sldNum" sz="quarter" idx="5"/>
          </p:nvPr>
        </p:nvSpPr>
        <p:spPr/>
        <p:txBody>
          <a:bodyPr/>
          <a:lstStyle/>
          <a:p>
            <a:fld id="{438FB828-7FE4-42D1-BEA2-6A733FD1B12E}" type="slidenum">
              <a:rPr lang="en-GB" smtClean="0"/>
              <a:t>102</a:t>
            </a:fld>
            <a:endParaRPr lang="en-GB"/>
          </a:p>
        </p:txBody>
      </p:sp>
    </p:spTree>
    <p:extLst>
      <p:ext uri="{BB962C8B-B14F-4D97-AF65-F5344CB8AC3E}">
        <p14:creationId xmlns:p14="http://schemas.microsoft.com/office/powerpoint/2010/main" val="128450063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103</a:t>
            </a:fld>
            <a:endParaRPr lang="en-GB"/>
          </a:p>
        </p:txBody>
      </p:sp>
    </p:spTree>
    <p:extLst>
      <p:ext uri="{BB962C8B-B14F-4D97-AF65-F5344CB8AC3E}">
        <p14:creationId xmlns:p14="http://schemas.microsoft.com/office/powerpoint/2010/main" val="83937258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104</a:t>
            </a:fld>
            <a:endParaRPr lang="en-GB"/>
          </a:p>
        </p:txBody>
      </p:sp>
    </p:spTree>
    <p:extLst>
      <p:ext uri="{BB962C8B-B14F-4D97-AF65-F5344CB8AC3E}">
        <p14:creationId xmlns:p14="http://schemas.microsoft.com/office/powerpoint/2010/main" val="276077579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https://miro.medium.com/max/7788/1*0aU36QSwzY0no7XEjoyM7g.jpeg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105</a:t>
            </a:fld>
            <a:endParaRPr lang="en-GB"/>
          </a:p>
        </p:txBody>
      </p:sp>
    </p:spTree>
    <p:extLst>
      <p:ext uri="{BB962C8B-B14F-4D97-AF65-F5344CB8AC3E}">
        <p14:creationId xmlns:p14="http://schemas.microsoft.com/office/powerpoint/2010/main" val="1708583851"/>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https://insights-images.thoughtworks.com/1020ways20pair20programming201_ac7561ab53c005c72dd42a76dcc238a9.png</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106</a:t>
            </a:fld>
            <a:endParaRPr lang="en-GB"/>
          </a:p>
        </p:txBody>
      </p:sp>
    </p:spTree>
    <p:extLst>
      <p:ext uri="{BB962C8B-B14F-4D97-AF65-F5344CB8AC3E}">
        <p14:creationId xmlns:p14="http://schemas.microsoft.com/office/powerpoint/2010/main" val="131481786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107</a:t>
            </a:fld>
            <a:endParaRPr lang="en-GB"/>
          </a:p>
        </p:txBody>
      </p:sp>
    </p:spTree>
    <p:extLst>
      <p:ext uri="{BB962C8B-B14F-4D97-AF65-F5344CB8AC3E}">
        <p14:creationId xmlns:p14="http://schemas.microsoft.com/office/powerpoint/2010/main" val="2587975851"/>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108</a:t>
            </a:fld>
            <a:endParaRPr lang="en-GB"/>
          </a:p>
        </p:txBody>
      </p:sp>
    </p:spTree>
    <p:extLst>
      <p:ext uri="{BB962C8B-B14F-4D97-AF65-F5344CB8AC3E}">
        <p14:creationId xmlns:p14="http://schemas.microsoft.com/office/powerpoint/2010/main" val="14643162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11</a:t>
            </a:fld>
            <a:endParaRPr lang="en-GB"/>
          </a:p>
        </p:txBody>
      </p:sp>
    </p:spTree>
    <p:extLst>
      <p:ext uri="{BB962C8B-B14F-4D97-AF65-F5344CB8AC3E}">
        <p14:creationId xmlns:p14="http://schemas.microsoft.com/office/powerpoint/2010/main" val="9979483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12</a:t>
            </a:fld>
            <a:endParaRPr lang="en-GB"/>
          </a:p>
        </p:txBody>
      </p:sp>
    </p:spTree>
    <p:extLst>
      <p:ext uri="{BB962C8B-B14F-4D97-AF65-F5344CB8AC3E}">
        <p14:creationId xmlns:p14="http://schemas.microsoft.com/office/powerpoint/2010/main" val="4609484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Premature optimization: Split the make it work and the make </a:t>
            </a:r>
            <a:r>
              <a:rPr lang="en-US"/>
              <a:t>it better</a:t>
            </a:r>
          </a:p>
          <a:p>
            <a:endParaRPr lang="en-US" dirty="0"/>
          </a:p>
          <a:p>
            <a:r>
              <a:rPr lang="en-US" dirty="0"/>
              <a:t>YAGNI: focus only on what really matter.</a:t>
            </a:r>
          </a:p>
          <a:p>
            <a:endParaRPr lang="en-US" dirty="0"/>
          </a:p>
          <a:p>
            <a:r>
              <a:rPr lang="en-US" dirty="0"/>
              <a:t>More relaxed – Against Procrastination and premature optimizations</a:t>
            </a:r>
          </a:p>
          <a:p>
            <a:r>
              <a:rPr lang="en-US" dirty="0"/>
              <a:t>More efficient – Progressive consolidation with baby steps</a:t>
            </a:r>
          </a:p>
          <a:p>
            <a:r>
              <a:rPr lang="en-US" dirty="0"/>
              <a:t>More relevant – Outside-in embraces YAGNI </a:t>
            </a:r>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13</a:t>
            </a:fld>
            <a:endParaRPr lang="en-GB"/>
          </a:p>
        </p:txBody>
      </p:sp>
    </p:spTree>
    <p:extLst>
      <p:ext uri="{BB962C8B-B14F-4D97-AF65-F5344CB8AC3E}">
        <p14:creationId xmlns:p14="http://schemas.microsoft.com/office/powerpoint/2010/main" val="4961887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14</a:t>
            </a:fld>
            <a:endParaRPr lang="en-GB"/>
          </a:p>
        </p:txBody>
      </p:sp>
    </p:spTree>
    <p:extLst>
      <p:ext uri="{BB962C8B-B14F-4D97-AF65-F5344CB8AC3E}">
        <p14:creationId xmlns:p14="http://schemas.microsoft.com/office/powerpoint/2010/main" val="26425247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15</a:t>
            </a:fld>
            <a:endParaRPr lang="en-GB"/>
          </a:p>
        </p:txBody>
      </p:sp>
    </p:spTree>
    <p:extLst>
      <p:ext uri="{BB962C8B-B14F-4D97-AF65-F5344CB8AC3E}">
        <p14:creationId xmlns:p14="http://schemas.microsoft.com/office/powerpoint/2010/main" val="14047422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16</a:t>
            </a:fld>
            <a:endParaRPr lang="en-GB"/>
          </a:p>
        </p:txBody>
      </p:sp>
    </p:spTree>
    <p:extLst>
      <p:ext uri="{BB962C8B-B14F-4D97-AF65-F5344CB8AC3E}">
        <p14:creationId xmlns:p14="http://schemas.microsoft.com/office/powerpoint/2010/main" val="1139292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17</a:t>
            </a:fld>
            <a:endParaRPr lang="en-GB"/>
          </a:p>
        </p:txBody>
      </p:sp>
    </p:spTree>
    <p:extLst>
      <p:ext uri="{BB962C8B-B14F-4D97-AF65-F5344CB8AC3E}">
        <p14:creationId xmlns:p14="http://schemas.microsoft.com/office/powerpoint/2010/main" val="29906180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18</a:t>
            </a:fld>
            <a:endParaRPr lang="en-GB"/>
          </a:p>
        </p:txBody>
      </p:sp>
    </p:spTree>
    <p:extLst>
      <p:ext uri="{BB962C8B-B14F-4D97-AF65-F5344CB8AC3E}">
        <p14:creationId xmlns:p14="http://schemas.microsoft.com/office/powerpoint/2010/main" val="9628304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19</a:t>
            </a:fld>
            <a:endParaRPr lang="en-GB"/>
          </a:p>
        </p:txBody>
      </p:sp>
    </p:spTree>
    <p:extLst>
      <p:ext uri="{BB962C8B-B14F-4D97-AF65-F5344CB8AC3E}">
        <p14:creationId xmlns:p14="http://schemas.microsoft.com/office/powerpoint/2010/main" val="349375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dirty="0"/>
              <a:t>I want to make a few disclaimers here. Because it’s important: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dirty="0"/>
          </a:p>
          <a:p>
            <a:endParaRPr lang="en-GB" strike="sngStrike" dirty="0"/>
          </a:p>
        </p:txBody>
      </p:sp>
      <p:sp>
        <p:nvSpPr>
          <p:cNvPr id="4" name="Slide Number Placeholder 3"/>
          <p:cNvSpPr>
            <a:spLocks noGrp="1"/>
          </p:cNvSpPr>
          <p:nvPr>
            <p:ph type="sldNum" sz="quarter" idx="5"/>
          </p:nvPr>
        </p:nvSpPr>
        <p:spPr/>
        <p:txBody>
          <a:bodyPr/>
          <a:lstStyle/>
          <a:p>
            <a:fld id="{438FB828-7FE4-42D1-BEA2-6A733FD1B12E}" type="slidenum">
              <a:rPr lang="en-GB" smtClean="0"/>
              <a:t>2</a:t>
            </a:fld>
            <a:endParaRPr lang="en-GB"/>
          </a:p>
        </p:txBody>
      </p:sp>
    </p:spTree>
    <p:extLst>
      <p:ext uri="{BB962C8B-B14F-4D97-AF65-F5344CB8AC3E}">
        <p14:creationId xmlns:p14="http://schemas.microsoft.com/office/powerpoint/2010/main" val="24954502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20</a:t>
            </a:fld>
            <a:endParaRPr lang="en-GB"/>
          </a:p>
        </p:txBody>
      </p:sp>
    </p:spTree>
    <p:extLst>
      <p:ext uri="{BB962C8B-B14F-4D97-AF65-F5344CB8AC3E}">
        <p14:creationId xmlns:p14="http://schemas.microsoft.com/office/powerpoint/2010/main" val="1597116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21</a:t>
            </a:fld>
            <a:endParaRPr lang="en-GB"/>
          </a:p>
        </p:txBody>
      </p:sp>
    </p:spTree>
    <p:extLst>
      <p:ext uri="{BB962C8B-B14F-4D97-AF65-F5344CB8AC3E}">
        <p14:creationId xmlns:p14="http://schemas.microsoft.com/office/powerpoint/2010/main" val="11317398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22</a:t>
            </a:fld>
            <a:endParaRPr lang="en-GB"/>
          </a:p>
        </p:txBody>
      </p:sp>
    </p:spTree>
    <p:extLst>
      <p:ext uri="{BB962C8B-B14F-4D97-AF65-F5344CB8AC3E}">
        <p14:creationId xmlns:p14="http://schemas.microsoft.com/office/powerpoint/2010/main" val="34230134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23</a:t>
            </a:fld>
            <a:endParaRPr lang="en-GB"/>
          </a:p>
        </p:txBody>
      </p:sp>
    </p:spTree>
    <p:extLst>
      <p:ext uri="{BB962C8B-B14F-4D97-AF65-F5344CB8AC3E}">
        <p14:creationId xmlns:p14="http://schemas.microsoft.com/office/powerpoint/2010/main" val="10863501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24</a:t>
            </a:fld>
            <a:endParaRPr lang="en-GB"/>
          </a:p>
        </p:txBody>
      </p:sp>
    </p:spTree>
    <p:extLst>
      <p:ext uri="{BB962C8B-B14F-4D97-AF65-F5344CB8AC3E}">
        <p14:creationId xmlns:p14="http://schemas.microsoft.com/office/powerpoint/2010/main" val="35241930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25</a:t>
            </a:fld>
            <a:endParaRPr lang="en-GB"/>
          </a:p>
        </p:txBody>
      </p:sp>
    </p:spTree>
    <p:extLst>
      <p:ext uri="{BB962C8B-B14F-4D97-AF65-F5344CB8AC3E}">
        <p14:creationId xmlns:p14="http://schemas.microsoft.com/office/powerpoint/2010/main" val="19943428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26</a:t>
            </a:fld>
            <a:endParaRPr lang="en-GB"/>
          </a:p>
        </p:txBody>
      </p:sp>
    </p:spTree>
    <p:extLst>
      <p:ext uri="{BB962C8B-B14F-4D97-AF65-F5344CB8AC3E}">
        <p14:creationId xmlns:p14="http://schemas.microsoft.com/office/powerpoint/2010/main" val="28617409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27</a:t>
            </a:fld>
            <a:endParaRPr lang="en-GB"/>
          </a:p>
        </p:txBody>
      </p:sp>
    </p:spTree>
    <p:extLst>
      <p:ext uri="{BB962C8B-B14F-4D97-AF65-F5344CB8AC3E}">
        <p14:creationId xmlns:p14="http://schemas.microsoft.com/office/powerpoint/2010/main" val="2590207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28</a:t>
            </a:fld>
            <a:endParaRPr lang="en-GB"/>
          </a:p>
        </p:txBody>
      </p:sp>
    </p:spTree>
    <p:extLst>
      <p:ext uri="{BB962C8B-B14F-4D97-AF65-F5344CB8AC3E}">
        <p14:creationId xmlns:p14="http://schemas.microsoft.com/office/powerpoint/2010/main" val="21462314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29</a:t>
            </a:fld>
            <a:endParaRPr lang="en-GB"/>
          </a:p>
        </p:txBody>
      </p:sp>
    </p:spTree>
    <p:extLst>
      <p:ext uri="{BB962C8B-B14F-4D97-AF65-F5344CB8AC3E}">
        <p14:creationId xmlns:p14="http://schemas.microsoft.com/office/powerpoint/2010/main" val="38182990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a:t>
            </a:fld>
            <a:endParaRPr lang="en-GB"/>
          </a:p>
        </p:txBody>
      </p:sp>
    </p:spTree>
    <p:extLst>
      <p:ext uri="{BB962C8B-B14F-4D97-AF65-F5344CB8AC3E}">
        <p14:creationId xmlns:p14="http://schemas.microsoft.com/office/powerpoint/2010/main" val="6274720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30</a:t>
            </a:fld>
            <a:endParaRPr lang="en-GB"/>
          </a:p>
        </p:txBody>
      </p:sp>
    </p:spTree>
    <p:extLst>
      <p:ext uri="{BB962C8B-B14F-4D97-AF65-F5344CB8AC3E}">
        <p14:creationId xmlns:p14="http://schemas.microsoft.com/office/powerpoint/2010/main" val="6629258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31</a:t>
            </a:fld>
            <a:endParaRPr lang="en-GB"/>
          </a:p>
        </p:txBody>
      </p:sp>
    </p:spTree>
    <p:extLst>
      <p:ext uri="{BB962C8B-B14F-4D97-AF65-F5344CB8AC3E}">
        <p14:creationId xmlns:p14="http://schemas.microsoft.com/office/powerpoint/2010/main" val="29123191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32</a:t>
            </a:fld>
            <a:endParaRPr lang="en-GB"/>
          </a:p>
        </p:txBody>
      </p:sp>
    </p:spTree>
    <p:extLst>
      <p:ext uri="{BB962C8B-B14F-4D97-AF65-F5344CB8AC3E}">
        <p14:creationId xmlns:p14="http://schemas.microsoft.com/office/powerpoint/2010/main" val="8975427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33</a:t>
            </a:fld>
            <a:endParaRPr lang="en-GB"/>
          </a:p>
        </p:txBody>
      </p:sp>
    </p:spTree>
    <p:extLst>
      <p:ext uri="{BB962C8B-B14F-4D97-AF65-F5344CB8AC3E}">
        <p14:creationId xmlns:p14="http://schemas.microsoft.com/office/powerpoint/2010/main" val="20672091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https://miro.medium.com/max/13440/1*o7WmwGkLVR0dVQUYqfSBeg.jpeg</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34</a:t>
            </a:fld>
            <a:endParaRPr lang="en-GB"/>
          </a:p>
        </p:txBody>
      </p:sp>
    </p:spTree>
    <p:extLst>
      <p:ext uri="{BB962C8B-B14F-4D97-AF65-F5344CB8AC3E}">
        <p14:creationId xmlns:p14="http://schemas.microsoft.com/office/powerpoint/2010/main" val="34946769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35</a:t>
            </a:fld>
            <a:endParaRPr lang="en-GB"/>
          </a:p>
        </p:txBody>
      </p:sp>
    </p:spTree>
    <p:extLst>
      <p:ext uri="{BB962C8B-B14F-4D97-AF65-F5344CB8AC3E}">
        <p14:creationId xmlns:p14="http://schemas.microsoft.com/office/powerpoint/2010/main" val="23374088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Cognitive overload reduce stamina </a:t>
            </a:r>
            <a:r>
              <a:rPr lang="en-US" sz="1200" dirty="0">
                <a:solidFill>
                  <a:schemeClr val="bg1"/>
                </a:solidFill>
                <a:sym typeface="Wingdings" panose="05000000000000000000" pitchFamily="2" charset="2"/>
              </a:rPr>
              <a:t> </a:t>
            </a:r>
            <a:r>
              <a:rPr lang="en-US" sz="1200" dirty="0">
                <a:solidFill>
                  <a:schemeClr val="bg1"/>
                </a:solidFill>
              </a:rPr>
              <a:t>Pit of failure. Like a broken window syndrome.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https://www.welcometothejungle.com/en/articles/cognitive-overload-at-work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Image : https://encrypted-tbn0.gstatic.com/images?q=tbn:ANd9GcRUkEI7a62LZWV7URYcN5jClByl0GkP6ReZvA&amp;usqp=CAU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I could have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Non deterministic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DK More Or Less" pitchFamily="50" charset="0"/>
              </a:rPr>
              <a:t> The team must be confident in their tests</a:t>
            </a:r>
            <a:endParaRPr lang="en-GB"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Fragile tests / </a:t>
            </a:r>
            <a:r>
              <a:rPr lang="fr-FR" sz="1200" dirty="0" err="1">
                <a:solidFill>
                  <a:schemeClr val="bg1"/>
                </a:solidFill>
              </a:rPr>
              <a:t>Painful</a:t>
            </a:r>
            <a:r>
              <a:rPr lang="fr-FR" sz="1200" dirty="0">
                <a:solidFill>
                  <a:schemeClr val="bg1"/>
                </a:solidFill>
              </a:rPr>
              <a:t> </a:t>
            </a:r>
            <a:r>
              <a:rPr lang="fr-FR" sz="1200" dirty="0" err="1">
                <a:solidFill>
                  <a:schemeClr val="bg1"/>
                </a:solidFill>
              </a:rPr>
              <a:t>Refactoring</a:t>
            </a: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Messy test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Slowness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1">
                    <a:lumMod val="40000"/>
                    <a:lumOff val="60000"/>
                  </a:schemeClr>
                </a:solidFill>
              </a:rPr>
              <a:t>Non deterministic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36</a:t>
            </a:fld>
            <a:endParaRPr lang="en-GB"/>
          </a:p>
        </p:txBody>
      </p:sp>
    </p:spTree>
    <p:extLst>
      <p:ext uri="{BB962C8B-B14F-4D97-AF65-F5344CB8AC3E}">
        <p14:creationId xmlns:p14="http://schemas.microsoft.com/office/powerpoint/2010/main" val="35324465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we have situations like this</a:t>
            </a:r>
          </a:p>
        </p:txBody>
      </p:sp>
      <p:sp>
        <p:nvSpPr>
          <p:cNvPr id="4" name="Slide Number Placeholder 3"/>
          <p:cNvSpPr>
            <a:spLocks noGrp="1"/>
          </p:cNvSpPr>
          <p:nvPr>
            <p:ph type="sldNum" sz="quarter" idx="5"/>
          </p:nvPr>
        </p:nvSpPr>
        <p:spPr/>
        <p:txBody>
          <a:bodyPr/>
          <a:lstStyle/>
          <a:p>
            <a:fld id="{438FB828-7FE4-42D1-BEA2-6A733FD1B12E}" type="slidenum">
              <a:rPr lang="en-GB" smtClean="0"/>
              <a:t>37</a:t>
            </a:fld>
            <a:endParaRPr lang="en-GB"/>
          </a:p>
        </p:txBody>
      </p:sp>
    </p:spTree>
    <p:extLst>
      <p:ext uri="{BB962C8B-B14F-4D97-AF65-F5344CB8AC3E}">
        <p14:creationId xmlns:p14="http://schemas.microsoft.com/office/powerpoint/2010/main" val="40902095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When we have situations like this</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38</a:t>
            </a:fld>
            <a:endParaRPr lang="en-GB"/>
          </a:p>
        </p:txBody>
      </p:sp>
    </p:spTree>
    <p:extLst>
      <p:ext uri="{BB962C8B-B14F-4D97-AF65-F5344CB8AC3E}">
        <p14:creationId xmlns:p14="http://schemas.microsoft.com/office/powerpoint/2010/main" val="24327620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When we have situations like this</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39</a:t>
            </a:fld>
            <a:endParaRPr lang="en-GB"/>
          </a:p>
        </p:txBody>
      </p:sp>
    </p:spTree>
    <p:extLst>
      <p:ext uri="{BB962C8B-B14F-4D97-AF65-F5344CB8AC3E}">
        <p14:creationId xmlns:p14="http://schemas.microsoft.com/office/powerpoint/2010/main" val="1202930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4</a:t>
            </a:fld>
            <a:endParaRPr lang="en-GB"/>
          </a:p>
        </p:txBody>
      </p:sp>
    </p:spTree>
    <p:extLst>
      <p:ext uri="{BB962C8B-B14F-4D97-AF65-F5344CB8AC3E}">
        <p14:creationId xmlns:p14="http://schemas.microsoft.com/office/powerpoint/2010/main" val="26236319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40</a:t>
            </a:fld>
            <a:endParaRPr lang="en-GB"/>
          </a:p>
        </p:txBody>
      </p:sp>
    </p:spTree>
    <p:extLst>
      <p:ext uri="{BB962C8B-B14F-4D97-AF65-F5344CB8AC3E}">
        <p14:creationId xmlns:p14="http://schemas.microsoft.com/office/powerpoint/2010/main" val="311850748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41</a:t>
            </a:fld>
            <a:endParaRPr lang="en-GB"/>
          </a:p>
        </p:txBody>
      </p:sp>
    </p:spTree>
    <p:extLst>
      <p:ext uri="{BB962C8B-B14F-4D97-AF65-F5344CB8AC3E}">
        <p14:creationId xmlns:p14="http://schemas.microsoft.com/office/powerpoint/2010/main" val="169172134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42</a:t>
            </a:fld>
            <a:endParaRPr lang="en-GB"/>
          </a:p>
        </p:txBody>
      </p:sp>
    </p:spTree>
    <p:extLst>
      <p:ext uri="{BB962C8B-B14F-4D97-AF65-F5344CB8AC3E}">
        <p14:creationId xmlns:p14="http://schemas.microsoft.com/office/powerpoint/2010/main" val="35990531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 not test “implementations” . Nat Pryce and Steve Freeman wrote in their tremendous GOOS book: “Unit-test </a:t>
            </a:r>
            <a:r>
              <a:rPr lang="en-GB" dirty="0" err="1"/>
              <a:t>Behavior</a:t>
            </a:r>
            <a:r>
              <a:rPr lang="en-GB" dirty="0"/>
              <a:t>, not methods”. </a:t>
            </a:r>
          </a:p>
          <a:p>
            <a:endParaRPr lang="en-GB" dirty="0"/>
          </a:p>
          <a:p>
            <a:r>
              <a:rPr lang="en-GB" dirty="0"/>
              <a:t>This has also been repeatedly said by Ian Cooper again and again (with his great talk about it named: “TDD, where did it all go wrong”)</a:t>
            </a:r>
          </a:p>
          <a:p>
            <a:endParaRPr lang="en-GB" dirty="0"/>
          </a:p>
          <a:p>
            <a:r>
              <a:rPr lang="en-GB" dirty="0"/>
              <a:t>So yes. Nothing new here. But I had to repeat it again and again myself too.</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43</a:t>
            </a:fld>
            <a:endParaRPr lang="en-GB"/>
          </a:p>
        </p:txBody>
      </p:sp>
    </p:spTree>
    <p:extLst>
      <p:ext uri="{BB962C8B-B14F-4D97-AF65-F5344CB8AC3E}">
        <p14:creationId xmlns:p14="http://schemas.microsoft.com/office/powerpoint/2010/main" val="190173361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44</a:t>
            </a:fld>
            <a:endParaRPr lang="en-GB"/>
          </a:p>
        </p:txBody>
      </p:sp>
    </p:spTree>
    <p:extLst>
      <p:ext uri="{BB962C8B-B14F-4D97-AF65-F5344CB8AC3E}">
        <p14:creationId xmlns:p14="http://schemas.microsoft.com/office/powerpoint/2010/main" val="63022808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45</a:t>
            </a:fld>
            <a:endParaRPr lang="en-GB"/>
          </a:p>
        </p:txBody>
      </p:sp>
    </p:spTree>
    <p:extLst>
      <p:ext uri="{BB962C8B-B14F-4D97-AF65-F5344CB8AC3E}">
        <p14:creationId xmlns:p14="http://schemas.microsoft.com/office/powerpoint/2010/main" val="10013971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46</a:t>
            </a:fld>
            <a:endParaRPr lang="en-GB"/>
          </a:p>
        </p:txBody>
      </p:sp>
    </p:spTree>
    <p:extLst>
      <p:ext uri="{BB962C8B-B14F-4D97-AF65-F5344CB8AC3E}">
        <p14:creationId xmlns:p14="http://schemas.microsoft.com/office/powerpoint/2010/main" val="28120336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47</a:t>
            </a:fld>
            <a:endParaRPr lang="en-GB"/>
          </a:p>
        </p:txBody>
      </p:sp>
    </p:spTree>
    <p:extLst>
      <p:ext uri="{BB962C8B-B14F-4D97-AF65-F5344CB8AC3E}">
        <p14:creationId xmlns:p14="http://schemas.microsoft.com/office/powerpoint/2010/main" val="54569260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48</a:t>
            </a:fld>
            <a:endParaRPr lang="en-GB"/>
          </a:p>
        </p:txBody>
      </p:sp>
    </p:spTree>
    <p:extLst>
      <p:ext uri="{BB962C8B-B14F-4D97-AF65-F5344CB8AC3E}">
        <p14:creationId xmlns:p14="http://schemas.microsoft.com/office/powerpoint/2010/main" val="18228681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49</a:t>
            </a:fld>
            <a:endParaRPr lang="en-GB"/>
          </a:p>
        </p:txBody>
      </p:sp>
    </p:spTree>
    <p:extLst>
      <p:ext uri="{BB962C8B-B14F-4D97-AF65-F5344CB8AC3E}">
        <p14:creationId xmlns:p14="http://schemas.microsoft.com/office/powerpoint/2010/main" val="41896611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5</a:t>
            </a:fld>
            <a:endParaRPr lang="en-GB"/>
          </a:p>
        </p:txBody>
      </p:sp>
    </p:spTree>
    <p:extLst>
      <p:ext uri="{BB962C8B-B14F-4D97-AF65-F5344CB8AC3E}">
        <p14:creationId xmlns:p14="http://schemas.microsoft.com/office/powerpoint/2010/main" val="3327505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50</a:t>
            </a:fld>
            <a:endParaRPr lang="en-GB"/>
          </a:p>
        </p:txBody>
      </p:sp>
    </p:spTree>
    <p:extLst>
      <p:ext uri="{BB962C8B-B14F-4D97-AF65-F5344CB8AC3E}">
        <p14:creationId xmlns:p14="http://schemas.microsoft.com/office/powerpoint/2010/main" val="186860080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51</a:t>
            </a:fld>
            <a:endParaRPr lang="en-GB"/>
          </a:p>
        </p:txBody>
      </p:sp>
    </p:spTree>
    <p:extLst>
      <p:ext uri="{BB962C8B-B14F-4D97-AF65-F5344CB8AC3E}">
        <p14:creationId xmlns:p14="http://schemas.microsoft.com/office/powerpoint/2010/main" val="211591777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endParaRPr lang="en-GB" dirty="0"/>
          </a:p>
          <a:p>
            <a:endParaRPr lang="en-GB" dirty="0"/>
          </a:p>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52</a:t>
            </a:fld>
            <a:endParaRPr lang="en-GB"/>
          </a:p>
        </p:txBody>
      </p:sp>
    </p:spTree>
    <p:extLst>
      <p:ext uri="{BB962C8B-B14F-4D97-AF65-F5344CB8AC3E}">
        <p14:creationId xmlns:p14="http://schemas.microsoft.com/office/powerpoint/2010/main" val="26989161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https://insights-images.thoughtworks.com/1020ways20pair20programming201_ac7561ab53c005c72dd42a76dcc238a9.png</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53</a:t>
            </a:fld>
            <a:endParaRPr lang="en-GB"/>
          </a:p>
        </p:txBody>
      </p:sp>
    </p:spTree>
    <p:extLst>
      <p:ext uri="{BB962C8B-B14F-4D97-AF65-F5344CB8AC3E}">
        <p14:creationId xmlns:p14="http://schemas.microsoft.com/office/powerpoint/2010/main" val="364470656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https://insights-images.thoughtworks.com/1020ways20pair20programming201_ac7561ab53c005c72dd42a76dcc238a9.png</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54</a:t>
            </a:fld>
            <a:endParaRPr lang="en-GB"/>
          </a:p>
        </p:txBody>
      </p:sp>
    </p:spTree>
    <p:extLst>
      <p:ext uri="{BB962C8B-B14F-4D97-AF65-F5344CB8AC3E}">
        <p14:creationId xmlns:p14="http://schemas.microsoft.com/office/powerpoint/2010/main" val="150143577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https://insights-images.thoughtworks.com/1020ways20pair20programming201_ac7561ab53c005c72dd42a76dcc238a9.png</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55</a:t>
            </a:fld>
            <a:endParaRPr lang="en-GB"/>
          </a:p>
        </p:txBody>
      </p:sp>
    </p:spTree>
    <p:extLst>
      <p:ext uri="{BB962C8B-B14F-4D97-AF65-F5344CB8AC3E}">
        <p14:creationId xmlns:p14="http://schemas.microsoft.com/office/powerpoint/2010/main" val="253872078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https://insights-images.thoughtworks.com/1020ways20pair20programming201_ac7561ab53c005c72dd42a76dcc238a9.png</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56</a:t>
            </a:fld>
            <a:endParaRPr lang="en-GB"/>
          </a:p>
        </p:txBody>
      </p:sp>
    </p:spTree>
    <p:extLst>
      <p:ext uri="{BB962C8B-B14F-4D97-AF65-F5344CB8AC3E}">
        <p14:creationId xmlns:p14="http://schemas.microsoft.com/office/powerpoint/2010/main" val="62449954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https://insights-images.thoughtworks.com/1020ways20pair20programming201_ac7561ab53c005c72dd42a76dcc238a9.png</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57</a:t>
            </a:fld>
            <a:endParaRPr lang="en-GB"/>
          </a:p>
        </p:txBody>
      </p:sp>
    </p:spTree>
    <p:extLst>
      <p:ext uri="{BB962C8B-B14F-4D97-AF65-F5344CB8AC3E}">
        <p14:creationId xmlns:p14="http://schemas.microsoft.com/office/powerpoint/2010/main" val="404567457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spcAft>
                <a:spcPts val="1800"/>
              </a:spcAft>
              <a:buFont typeface="Arial" panose="020B0604020202020204" pitchFamily="34" charset="0"/>
              <a:buChar char="•"/>
            </a:pPr>
            <a:endParaRPr lang="en-US" sz="2800" dirty="0"/>
          </a:p>
          <a:p>
            <a:pPr marL="342900" lvl="0" indent="-342900">
              <a:spcAft>
                <a:spcPts val="1800"/>
              </a:spcAft>
              <a:buFont typeface="Arial" panose="020B0604020202020204" pitchFamily="34" charset="0"/>
              <a:buChar char="•"/>
            </a:pPr>
            <a:r>
              <a:rPr lang="en-US" sz="2300" dirty="0"/>
              <a:t>Do not use field members, [Init], [Setup] … </a:t>
            </a:r>
            <a:r>
              <a:rPr lang="en-US" sz="2300" b="1" dirty="0">
                <a:solidFill>
                  <a:srgbClr val="C00000"/>
                </a:solidFill>
              </a:rPr>
              <a:t>anything that is declared outside the test</a:t>
            </a:r>
          </a:p>
          <a:p>
            <a:pPr marL="342900" lvl="0" indent="-342900">
              <a:spcAft>
                <a:spcPts val="1800"/>
              </a:spcAft>
              <a:buFont typeface="Arial" panose="020B0604020202020204" pitchFamily="34" charset="0"/>
              <a:buChar char="•"/>
            </a:pPr>
            <a:r>
              <a:rPr lang="en-US" sz="2300" dirty="0"/>
              <a:t>Do not use test suites inheritance neither</a:t>
            </a:r>
          </a:p>
          <a:p>
            <a:endParaRPr lang="en-GB" dirty="0"/>
          </a:p>
          <a:p>
            <a:r>
              <a:rPr lang="en-GB" dirty="0"/>
              <a:t>Arrange – Act - Assert</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r>
              <a:rPr lang="en-GB" dirty="0"/>
              <a:t>Image: https://insights-images.thoughtworks.com/1020ways20pair20programming201_ac7561ab53c005c72dd42a76dcc238a9.png</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58</a:t>
            </a:fld>
            <a:endParaRPr lang="en-GB"/>
          </a:p>
        </p:txBody>
      </p:sp>
    </p:spTree>
    <p:extLst>
      <p:ext uri="{BB962C8B-B14F-4D97-AF65-F5344CB8AC3E}">
        <p14:creationId xmlns:p14="http://schemas.microsoft.com/office/powerpoint/2010/main" val="267900858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Ok Let’s sum up all those pitfalls and risks while doing TDD. And for every one of them, the mitigations we’ve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400" dirty="0">
                <a:solidFill>
                  <a:schemeClr val="bg1"/>
                </a:solidFill>
              </a:rPr>
              <a:t>Cognitive overload reduce stamina </a:t>
            </a:r>
            <a:r>
              <a:rPr lang="en-US" sz="400" dirty="0">
                <a:solidFill>
                  <a:schemeClr val="bg1"/>
                </a:solidFill>
                <a:sym typeface="Wingdings" panose="05000000000000000000" pitchFamily="2" charset="2"/>
              </a:rPr>
              <a:t> </a:t>
            </a:r>
            <a:r>
              <a:rPr lang="en-US" sz="400" dirty="0">
                <a:solidFill>
                  <a:schemeClr val="bg1"/>
                </a:solidFill>
              </a:rPr>
              <a:t>Pit of failure. Like a broken window syndrome.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4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400" dirty="0">
                <a:solidFill>
                  <a:schemeClr val="bg1"/>
                </a:solidFill>
              </a:rPr>
              <a:t>https://www.welcometothejungle.com/en/articles/cognitive-overload-at-work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4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400" dirty="0">
                <a:solidFill>
                  <a:schemeClr val="bg1"/>
                </a:solidFill>
              </a:rPr>
              <a:t>Image : https://encrypted-tbn0.gstatic.com/images?q=tbn:ANd9GcRUkEI7a62LZWV7URYcN5jClByl0GkP6ReZvA&amp;usqp=CAU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4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400" dirty="0">
                <a:solidFill>
                  <a:schemeClr val="bg1"/>
                </a:solidFill>
              </a:rPr>
              <a:t>I could have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400" dirty="0">
              <a:solidFill>
                <a:schemeClr val="bg1"/>
              </a:solidFill>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00" dirty="0">
                <a:solidFill>
                  <a:schemeClr val="bg1"/>
                </a:solidFill>
              </a:rPr>
              <a:t>Non deterministic  -</a:t>
            </a:r>
            <a:r>
              <a:rPr lang="en-US" sz="400" dirty="0">
                <a:solidFill>
                  <a:schemeClr val="bg1"/>
                </a:solidFill>
                <a:latin typeface="DK More Or Less" pitchFamily="50" charset="0"/>
              </a:rPr>
              <a:t> The team must be confident in their tests</a:t>
            </a:r>
            <a:endParaRPr lang="en-GB" sz="400" dirty="0">
              <a:solidFill>
                <a:schemeClr val="bg1"/>
              </a:solidFill>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00" dirty="0">
                <a:solidFill>
                  <a:schemeClr val="bg1"/>
                </a:solidFill>
              </a:rPr>
              <a:t>Slowness – The team must not wait more than 3-5 minutes to run all the tests</a:t>
            </a:r>
          </a:p>
        </p:txBody>
      </p:sp>
      <p:sp>
        <p:nvSpPr>
          <p:cNvPr id="4" name="Slide Number Placeholder 3"/>
          <p:cNvSpPr>
            <a:spLocks noGrp="1"/>
          </p:cNvSpPr>
          <p:nvPr>
            <p:ph type="sldNum" sz="quarter" idx="5"/>
          </p:nvPr>
        </p:nvSpPr>
        <p:spPr/>
        <p:txBody>
          <a:bodyPr/>
          <a:lstStyle/>
          <a:p>
            <a:fld id="{438FB828-7FE4-42D1-BEA2-6A733FD1B12E}" type="slidenum">
              <a:rPr lang="en-GB" smtClean="0"/>
              <a:t>59</a:t>
            </a:fld>
            <a:endParaRPr lang="en-GB"/>
          </a:p>
        </p:txBody>
      </p:sp>
    </p:spTree>
    <p:extLst>
      <p:ext uri="{BB962C8B-B14F-4D97-AF65-F5344CB8AC3E}">
        <p14:creationId xmlns:p14="http://schemas.microsoft.com/office/powerpoint/2010/main" val="6693068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6</a:t>
            </a:fld>
            <a:endParaRPr lang="en-GB"/>
          </a:p>
        </p:txBody>
      </p:sp>
    </p:spTree>
    <p:extLst>
      <p:ext uri="{BB962C8B-B14F-4D97-AF65-F5344CB8AC3E}">
        <p14:creationId xmlns:p14="http://schemas.microsoft.com/office/powerpoint/2010/main" val="410819025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First, the fragile tests. Basically, they are the consequence of badly written tests, tests that target too much the internal implementation of our components, implementation details. </a:t>
            </a:r>
          </a:p>
          <a:p>
            <a:endParaRPr lang="en-GB" dirty="0"/>
          </a:p>
          <a:p>
            <a:pPr marL="171450" indent="-171450">
              <a:buFont typeface="Wingdings" panose="05000000000000000000" pitchFamily="2" charset="2"/>
              <a:buChar char="è"/>
            </a:pPr>
            <a:r>
              <a:rPr lang="en-GB" dirty="0" err="1">
                <a:sym typeface="Wingdings" panose="05000000000000000000" pitchFamily="2" charset="2"/>
              </a:rPr>
              <a:t>Clic</a:t>
            </a:r>
            <a:endParaRPr lang="en-GB" dirty="0">
              <a:sym typeface="Wingdings" panose="05000000000000000000" pitchFamily="2" charset="2"/>
            </a:endParaRPr>
          </a:p>
          <a:p>
            <a:pPr marL="171450" indent="-171450">
              <a:buFont typeface="Wingdings" panose="05000000000000000000" pitchFamily="2" charset="2"/>
              <a:buChar char="è"/>
            </a:pPr>
            <a:endParaRPr lang="en-GB" dirty="0"/>
          </a:p>
          <a:p>
            <a:endParaRPr lang="en-GB" dirty="0"/>
          </a:p>
          <a:p>
            <a:r>
              <a:rPr lang="en-GB" dirty="0" err="1"/>
              <a:t>So.</a:t>
            </a:r>
            <a:r>
              <a:rPr lang="en-GB" dirty="0"/>
              <a:t> First : do not test implementation details</a:t>
            </a:r>
          </a:p>
          <a:p>
            <a:endParaRPr lang="en-GB" dirty="0"/>
          </a:p>
          <a:p>
            <a:r>
              <a:rPr lang="en-GB" dirty="0"/>
              <a:t>And since it is easier to say than to do. Especially for beginners that </a:t>
            </a:r>
            <a:r>
              <a:rPr lang="en-GB" dirty="0" err="1"/>
              <a:t>stuggle</a:t>
            </a:r>
            <a:r>
              <a:rPr lang="en-GB" dirty="0"/>
              <a:t> a lot in order to write behaviour-driven tests with fine grained tests. </a:t>
            </a:r>
          </a:p>
          <a:p>
            <a:endParaRPr lang="en-GB" dirty="0"/>
          </a:p>
          <a:p>
            <a:r>
              <a:rPr lang="en-GB" dirty="0"/>
              <a:t>My trade-off was (see the second point here)  to recommend to write more coarse grained acceptance tests, than the fine grained one. </a:t>
            </a:r>
          </a:p>
          <a:p>
            <a:endParaRPr lang="en-GB" dirty="0"/>
          </a:p>
          <a:p>
            <a:r>
              <a:rPr lang="en-GB" dirty="0"/>
              <a:t>Of course they are exceptions, but IT will take more time to explain and to discuss about it. Hence not for today (unless we have specific questions at the end of course).</a:t>
            </a:r>
          </a:p>
        </p:txBody>
      </p:sp>
      <p:sp>
        <p:nvSpPr>
          <p:cNvPr id="4" name="Slide Number Placeholder 3"/>
          <p:cNvSpPr>
            <a:spLocks noGrp="1"/>
          </p:cNvSpPr>
          <p:nvPr>
            <p:ph type="sldNum" sz="quarter" idx="5"/>
          </p:nvPr>
        </p:nvSpPr>
        <p:spPr/>
        <p:txBody>
          <a:bodyPr/>
          <a:lstStyle/>
          <a:p>
            <a:fld id="{438FB828-7FE4-42D1-BEA2-6A733FD1B12E}" type="slidenum">
              <a:rPr lang="en-GB" smtClean="0"/>
              <a:t>60</a:t>
            </a:fld>
            <a:endParaRPr lang="en-GB"/>
          </a:p>
        </p:txBody>
      </p:sp>
    </p:spTree>
    <p:extLst>
      <p:ext uri="{BB962C8B-B14F-4D97-AF65-F5344CB8AC3E}">
        <p14:creationId xmlns:p14="http://schemas.microsoft.com/office/powerpoint/2010/main" val="32207408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Second issue : Blind spots in our global test harness (meaning the combination of fine grained unit tests, acceptance tests, integration/contract tests, and E2E tests in rare cases</a:t>
            </a:r>
          </a:p>
          <a:p>
            <a:endParaRPr lang="en-GB" dirty="0"/>
          </a:p>
          <a:p>
            <a:r>
              <a:rPr lang="en-GB" dirty="0"/>
              <a:t>As I could see in all the various missions, contexts, companies, teams I’d worked with: this is the consequence of a psychological bias: we, as dev, rather write domain-related tests that integration tests. </a:t>
            </a:r>
          </a:p>
          <a:p>
            <a:endParaRPr lang="en-GB" dirty="0"/>
          </a:p>
          <a:p>
            <a:pPr marL="171450" indent="-171450">
              <a:buFont typeface="Wingdings" panose="05000000000000000000" pitchFamily="2" charset="2"/>
              <a:buChar char="è"/>
            </a:pPr>
            <a:r>
              <a:rPr lang="en-GB" dirty="0" err="1">
                <a:sym typeface="Wingdings" panose="05000000000000000000" pitchFamily="2" charset="2"/>
              </a:rPr>
              <a:t>Clic</a:t>
            </a:r>
            <a:endParaRPr lang="en-GB" dirty="0">
              <a:sym typeface="Wingdings" panose="05000000000000000000" pitchFamily="2" charset="2"/>
            </a:endParaRPr>
          </a:p>
          <a:p>
            <a:pPr marL="171450" indent="-171450">
              <a:buFont typeface="Wingdings" panose="05000000000000000000" pitchFamily="2" charset="2"/>
              <a:buChar char="è"/>
            </a:pPr>
            <a:endParaRPr lang="en-GB" dirty="0"/>
          </a:p>
          <a:p>
            <a:r>
              <a:rPr lang="en-GB" dirty="0"/>
              <a:t>Hence the trade-off: </a:t>
            </a:r>
            <a:r>
              <a:rPr lang="en-GB" b="1" dirty="0"/>
              <a:t>Let’s include all these blind spots in our domain-driven Acceptance tests. Let’s test them in all our relevant actions for the business, and stub only the I/</a:t>
            </a:r>
            <a:r>
              <a:rPr lang="en-GB" b="1" dirty="0" err="1"/>
              <a:t>Os</a:t>
            </a:r>
            <a:r>
              <a:rPr lang="en-GB" b="1" dirty="0"/>
              <a:t> to keep our acceptance tests really fast</a:t>
            </a:r>
            <a:r>
              <a:rPr lang="en-GB" dirty="0"/>
              <a:t>. The coverage combination will be higher and the team will feel more confident with that setup (too bad for the cargo-cult coaches that still continue to think they can easily change the people and the culture instead of adapting their practices). I’ve met tons of them in my career.</a:t>
            </a:r>
          </a:p>
          <a:p>
            <a:endParaRPr lang="en-GB" dirty="0"/>
          </a:p>
          <a:p>
            <a:r>
              <a:rPr lang="en-GB" dirty="0"/>
              <a:t>“One should not do this…”, “one must not do that”…. And when your are asking why? </a:t>
            </a:r>
            <a:r>
              <a:rPr lang="en-GB" dirty="0" err="1"/>
              <a:t>Akward</a:t>
            </a:r>
            <a:r>
              <a:rPr lang="en-GB" dirty="0"/>
              <a:t> silences, before dogmatic answers.</a:t>
            </a:r>
          </a:p>
          <a:p>
            <a:endParaRPr lang="en-GB" dirty="0"/>
          </a:p>
          <a:p>
            <a:r>
              <a:rPr lang="en-GB" dirty="0"/>
              <a:t>In my opinion, our practices must remain alive, adaptable to various contexts. Anyway!</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61</a:t>
            </a:fld>
            <a:endParaRPr lang="en-GB"/>
          </a:p>
        </p:txBody>
      </p:sp>
    </p:spTree>
    <p:extLst>
      <p:ext uri="{BB962C8B-B14F-4D97-AF65-F5344CB8AC3E}">
        <p14:creationId xmlns:p14="http://schemas.microsoft.com/office/powerpoint/2010/main" val="6280519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err="1">
                <a:solidFill>
                  <a:schemeClr val="bg1"/>
                </a:solidFill>
              </a:rPr>
              <a:t>Third</a:t>
            </a:r>
            <a:r>
              <a:rPr lang="fr-FR" sz="1200" dirty="0">
                <a:solidFill>
                  <a:schemeClr val="bg1"/>
                </a:solidFill>
              </a:rPr>
              <a:t> </a:t>
            </a:r>
            <a:r>
              <a:rPr lang="fr-FR" sz="1200" dirty="0" err="1">
                <a:solidFill>
                  <a:schemeClr val="bg1"/>
                </a:solidFill>
              </a:rPr>
              <a:t>kind</a:t>
            </a:r>
            <a:r>
              <a:rPr lang="fr-FR" sz="1200" dirty="0">
                <a:solidFill>
                  <a:schemeClr val="bg1"/>
                </a:solidFill>
              </a:rPr>
              <a:t> of issues: </a:t>
            </a:r>
            <a:r>
              <a:rPr lang="fr-FR" sz="1200" dirty="0" err="1">
                <a:solidFill>
                  <a:schemeClr val="bg1"/>
                </a:solidFill>
              </a:rPr>
              <a:t>complex</a:t>
            </a:r>
            <a:r>
              <a:rPr lang="fr-FR" sz="1200" dirty="0">
                <a:solidFill>
                  <a:schemeClr val="bg1"/>
                </a:solidFill>
              </a:rPr>
              <a:t> test code, </a:t>
            </a:r>
            <a:r>
              <a:rPr lang="fr-FR" sz="1200" dirty="0" err="1">
                <a:solidFill>
                  <a:schemeClr val="bg1"/>
                </a:solidFill>
              </a:rPr>
              <a:t>complex</a:t>
            </a:r>
            <a:r>
              <a:rPr lang="fr-FR" sz="1200" dirty="0">
                <a:solidFill>
                  <a:schemeClr val="bg1"/>
                </a:solidFill>
              </a:rPr>
              <a:t> setups </a:t>
            </a:r>
            <a:r>
              <a:rPr lang="fr-FR" sz="1200" dirty="0" err="1">
                <a:solidFill>
                  <a:schemeClr val="bg1"/>
                </a:solidFill>
              </a:rPr>
              <a:t>that</a:t>
            </a:r>
            <a:r>
              <a:rPr lang="fr-FR" sz="1200" dirty="0">
                <a:solidFill>
                  <a:schemeClr val="bg1"/>
                </a:solidFill>
              </a:rPr>
              <a:t> </a:t>
            </a:r>
            <a:r>
              <a:rPr lang="fr-FR" sz="1200" dirty="0" err="1">
                <a:solidFill>
                  <a:schemeClr val="bg1"/>
                </a:solidFill>
              </a:rPr>
              <a:t>reduce</a:t>
            </a:r>
            <a:r>
              <a:rPr lang="fr-FR" sz="1200" dirty="0">
                <a:solidFill>
                  <a:schemeClr val="bg1"/>
                </a:solidFill>
              </a:rPr>
              <a:t> </a:t>
            </a:r>
            <a:r>
              <a:rPr lang="fr-FR" sz="1200" dirty="0" err="1">
                <a:solidFill>
                  <a:schemeClr val="bg1"/>
                </a:solidFill>
              </a:rPr>
              <a:t>our</a:t>
            </a:r>
            <a:r>
              <a:rPr lang="fr-FR" sz="1200" dirty="0">
                <a:solidFill>
                  <a:schemeClr val="bg1"/>
                </a:solidFill>
              </a:rPr>
              <a:t> </a:t>
            </a:r>
            <a:r>
              <a:rPr lang="fr-FR" sz="1200" dirty="0" err="1">
                <a:solidFill>
                  <a:schemeClr val="bg1"/>
                </a:solidFill>
              </a:rPr>
              <a:t>stamina</a:t>
            </a:r>
            <a:r>
              <a:rPr lang="fr-FR" sz="1200" dirty="0">
                <a:solidFill>
                  <a:schemeClr val="bg1"/>
                </a:solidFill>
              </a:rPr>
              <a:t> and </a:t>
            </a:r>
            <a:r>
              <a:rPr lang="fr-FR" sz="1200" dirty="0" err="1">
                <a:solidFill>
                  <a:schemeClr val="bg1"/>
                </a:solidFill>
              </a:rPr>
              <a:t>disengage</a:t>
            </a:r>
            <a:r>
              <a:rPr lang="fr-FR" sz="1200" dirty="0">
                <a:solidFill>
                  <a:schemeClr val="bg1"/>
                </a:solidFill>
              </a:rPr>
              <a:t> people </a:t>
            </a:r>
            <a:r>
              <a:rPr lang="fr-FR" sz="1200" dirty="0" err="1">
                <a:solidFill>
                  <a:schemeClr val="bg1"/>
                </a:solidFill>
              </a:rPr>
              <a:t>day</a:t>
            </a:r>
            <a:r>
              <a:rPr lang="fr-FR" sz="1200" dirty="0">
                <a:solidFill>
                  <a:schemeClr val="bg1"/>
                </a:solidFill>
              </a:rPr>
              <a:t> </a:t>
            </a:r>
            <a:r>
              <a:rPr lang="fr-FR" sz="1200" dirty="0" err="1">
                <a:solidFill>
                  <a:schemeClr val="bg1"/>
                </a:solidFill>
              </a:rPr>
              <a:t>after</a:t>
            </a:r>
            <a:r>
              <a:rPr lang="fr-FR" sz="1200" dirty="0">
                <a:solidFill>
                  <a:schemeClr val="bg1"/>
                </a:solidFill>
              </a:rPr>
              <a:t> </a:t>
            </a:r>
            <a:r>
              <a:rPr lang="fr-FR" sz="1200" dirty="0" err="1">
                <a:solidFill>
                  <a:schemeClr val="bg1"/>
                </a:solidFill>
              </a:rPr>
              <a:t>day</a:t>
            </a:r>
            <a:r>
              <a:rPr lang="fr-FR" sz="1200" dirty="0">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dirty="0">
              <a:solidFill>
                <a:schemeClr val="bg1"/>
              </a:solidFill>
            </a:endParaRP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è"/>
              <a:tabLst/>
              <a:defRPr/>
            </a:pPr>
            <a:r>
              <a:rPr lang="fr-FR" sz="1200" dirty="0">
                <a:solidFill>
                  <a:schemeClr val="bg1"/>
                </a:solidFill>
                <a:sym typeface="Wingdings" panose="05000000000000000000" pitchFamily="2" charset="2"/>
              </a:rPr>
              <a:t>Clic </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è"/>
              <a:tabLst/>
              <a:defRPr/>
            </a:pPr>
            <a:endParaRPr lang="fr-FR"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solidFill>
                  <a:schemeClr val="bg1"/>
                </a:solidFill>
              </a:rPr>
              <a:t>The </a:t>
            </a:r>
            <a:r>
              <a:rPr lang="fr-FR" sz="1200" dirty="0" err="1">
                <a:solidFill>
                  <a:schemeClr val="bg1"/>
                </a:solidFill>
              </a:rPr>
              <a:t>trade</a:t>
            </a:r>
            <a:r>
              <a:rPr lang="fr-FR" sz="1200" dirty="0">
                <a:solidFill>
                  <a:schemeClr val="bg1"/>
                </a:solidFill>
              </a:rPr>
              <a:t>-off </a:t>
            </a:r>
            <a:r>
              <a:rPr lang="fr-FR" sz="1200" dirty="0" err="1">
                <a:solidFill>
                  <a:schemeClr val="bg1"/>
                </a:solidFill>
              </a:rPr>
              <a:t>is</a:t>
            </a:r>
            <a:r>
              <a:rPr lang="fr-FR" sz="1200" dirty="0">
                <a:solidFill>
                  <a:schemeClr val="bg1"/>
                </a:solidFill>
              </a:rPr>
              <a:t> to </a:t>
            </a:r>
            <a:r>
              <a:rPr lang="fr-FR" sz="1200" dirty="0" err="1">
                <a:solidFill>
                  <a:schemeClr val="bg1"/>
                </a:solidFill>
              </a:rPr>
              <a:t>simplify</a:t>
            </a:r>
            <a:r>
              <a:rPr lang="fr-FR" sz="1200" dirty="0">
                <a:solidFill>
                  <a:schemeClr val="bg1"/>
                </a:solidFill>
              </a:rPr>
              <a:t> </a:t>
            </a:r>
            <a:r>
              <a:rPr lang="fr-FR" sz="1200" dirty="0" err="1">
                <a:solidFill>
                  <a:schemeClr val="bg1"/>
                </a:solidFill>
              </a:rPr>
              <a:t>our</a:t>
            </a:r>
            <a:r>
              <a:rPr lang="fr-FR" sz="1200" dirty="0">
                <a:solidFill>
                  <a:schemeClr val="bg1"/>
                </a:solidFill>
              </a:rPr>
              <a:t> test code and test setups, to </a:t>
            </a:r>
            <a:r>
              <a:rPr lang="fr-FR" sz="1200" dirty="0" err="1">
                <a:solidFill>
                  <a:schemeClr val="bg1"/>
                </a:solidFill>
              </a:rPr>
              <a:t>include</a:t>
            </a:r>
            <a:r>
              <a:rPr lang="fr-FR" sz="1200" dirty="0">
                <a:solidFill>
                  <a:schemeClr val="bg1"/>
                </a:solidFill>
              </a:rPr>
              <a:t> all the setup part in </a:t>
            </a:r>
            <a:r>
              <a:rPr lang="fr-FR" sz="1200" dirty="0" err="1">
                <a:solidFill>
                  <a:schemeClr val="bg1"/>
                </a:solidFill>
              </a:rPr>
              <a:t>every</a:t>
            </a:r>
            <a:r>
              <a:rPr lang="fr-FR" sz="1200" dirty="0">
                <a:solidFill>
                  <a:schemeClr val="bg1"/>
                </a:solidFill>
              </a:rPr>
              <a:t> acceptance test (to </a:t>
            </a:r>
            <a:r>
              <a:rPr lang="fr-FR" sz="1200" dirty="0" err="1">
                <a:solidFill>
                  <a:schemeClr val="bg1"/>
                </a:solidFill>
              </a:rPr>
              <a:t>prevent</a:t>
            </a:r>
            <a:r>
              <a:rPr lang="fr-FR" sz="1200" dirty="0">
                <a:solidFill>
                  <a:schemeClr val="bg1"/>
                </a:solidFill>
              </a:rPr>
              <a:t> </a:t>
            </a:r>
            <a:r>
              <a:rPr lang="fr-FR" sz="1200" dirty="0" err="1">
                <a:solidFill>
                  <a:schemeClr val="bg1"/>
                </a:solidFill>
              </a:rPr>
              <a:t>from</a:t>
            </a:r>
            <a:r>
              <a:rPr lang="fr-FR" sz="1200" dirty="0">
                <a:solidFill>
                  <a:schemeClr val="bg1"/>
                </a:solidFill>
              </a:rPr>
              <a:t> </a:t>
            </a:r>
            <a:r>
              <a:rPr lang="fr-FR" sz="1200" dirty="0" err="1">
                <a:solidFill>
                  <a:schemeClr val="bg1"/>
                </a:solidFill>
              </a:rPr>
              <a:t>declaring</a:t>
            </a:r>
            <a:r>
              <a:rPr lang="fr-FR" sz="1200" dirty="0">
                <a:solidFill>
                  <a:schemeClr val="bg1"/>
                </a:solidFill>
              </a:rPr>
              <a:t> </a:t>
            </a:r>
            <a:r>
              <a:rPr lang="fr-FR" sz="1200" dirty="0" err="1">
                <a:solidFill>
                  <a:schemeClr val="bg1"/>
                </a:solidFill>
              </a:rPr>
              <a:t>stuffs</a:t>
            </a:r>
            <a:r>
              <a:rPr lang="fr-FR" sz="1200" dirty="0">
                <a:solidFill>
                  <a:schemeClr val="bg1"/>
                </a:solidFill>
              </a:rPr>
              <a:t> </a:t>
            </a:r>
            <a:r>
              <a:rPr lang="fr-FR" sz="1200" dirty="0" err="1">
                <a:solidFill>
                  <a:schemeClr val="bg1"/>
                </a:solidFill>
              </a:rPr>
              <a:t>elsewhere</a:t>
            </a:r>
            <a:r>
              <a:rPr lang="fr-FR" sz="1200" dirty="0">
                <a:solidFill>
                  <a:schemeClr val="bg1"/>
                </a:solidFill>
              </a:rPr>
              <a:t>, far </a:t>
            </a:r>
            <a:r>
              <a:rPr lang="fr-FR" sz="1200" dirty="0" err="1">
                <a:solidFill>
                  <a:schemeClr val="bg1"/>
                </a:solidFill>
              </a:rPr>
              <a:t>away</a:t>
            </a:r>
            <a:r>
              <a:rPr lang="fr-FR" sz="1200" dirty="0">
                <a:solidFill>
                  <a:schemeClr val="bg1"/>
                </a:solidFill>
              </a:rPr>
              <a:t> in </a:t>
            </a:r>
            <a:r>
              <a:rPr lang="fr-FR" sz="1200" dirty="0" err="1">
                <a:solidFill>
                  <a:schemeClr val="bg1"/>
                </a:solidFill>
              </a:rPr>
              <a:t>private</a:t>
            </a:r>
            <a:r>
              <a:rPr lang="fr-FR" sz="1200" dirty="0">
                <a:solidFill>
                  <a:schemeClr val="bg1"/>
                </a:solidFill>
              </a:rPr>
              <a:t> </a:t>
            </a:r>
            <a:r>
              <a:rPr lang="fr-FR" sz="1200" dirty="0" err="1">
                <a:solidFill>
                  <a:schemeClr val="bg1"/>
                </a:solidFill>
              </a:rPr>
              <a:t>members</a:t>
            </a:r>
            <a:r>
              <a:rPr lang="fr-FR" sz="1200" dirty="0">
                <a:solidFill>
                  <a:schemeClr val="bg1"/>
                </a:solidFill>
              </a:rPr>
              <a:t> or </a:t>
            </a:r>
            <a:r>
              <a:rPr lang="fr-FR" sz="1200" dirty="0" err="1">
                <a:solidFill>
                  <a:schemeClr val="bg1"/>
                </a:solidFill>
              </a:rPr>
              <a:t>fields</a:t>
            </a:r>
            <a:r>
              <a:rPr lang="fr-FR" sz="1200" dirty="0">
                <a:solidFill>
                  <a:schemeClr val="bg1"/>
                </a:solidFill>
              </a:rPr>
              <a:t> in </a:t>
            </a:r>
            <a:r>
              <a:rPr lang="fr-FR" sz="1200" dirty="0" err="1">
                <a:solidFill>
                  <a:schemeClr val="bg1"/>
                </a:solidFill>
              </a:rPr>
              <a:t>our</a:t>
            </a:r>
            <a:r>
              <a:rPr lang="fr-FR" sz="1200" dirty="0">
                <a:solidFill>
                  <a:schemeClr val="bg1"/>
                </a:solidFill>
              </a:rPr>
              <a:t> test suites), but to </a:t>
            </a:r>
            <a:r>
              <a:rPr lang="fr-FR" sz="1200" dirty="0" err="1">
                <a:solidFill>
                  <a:schemeClr val="bg1"/>
                </a:solidFill>
              </a:rPr>
              <a:t>shorten</a:t>
            </a:r>
            <a:r>
              <a:rPr lang="fr-FR" sz="1200" dirty="0">
                <a:solidFill>
                  <a:schemeClr val="bg1"/>
                </a:solidFill>
              </a:rPr>
              <a:t> the arrange sections, the setup section of </a:t>
            </a:r>
            <a:r>
              <a:rPr lang="fr-FR" sz="1200" dirty="0" err="1">
                <a:solidFill>
                  <a:schemeClr val="bg1"/>
                </a:solidFill>
              </a:rPr>
              <a:t>our</a:t>
            </a:r>
            <a:r>
              <a:rPr lang="fr-FR" sz="1200" dirty="0">
                <a:solidFill>
                  <a:schemeClr val="bg1"/>
                </a:solidFill>
              </a:rPr>
              <a:t> tests </a:t>
            </a:r>
            <a:r>
              <a:rPr lang="fr-FR" sz="1200" dirty="0" err="1">
                <a:solidFill>
                  <a:schemeClr val="bg1"/>
                </a:solidFill>
              </a:rPr>
              <a:t>with</a:t>
            </a:r>
            <a:r>
              <a:rPr lang="fr-FR" sz="1200" dirty="0">
                <a:solidFill>
                  <a:schemeClr val="bg1"/>
                </a:solidFill>
              </a:rPr>
              <a:t> </a:t>
            </a:r>
            <a:r>
              <a:rPr lang="fr-FR" sz="1200" dirty="0" err="1">
                <a:solidFill>
                  <a:schemeClr val="bg1"/>
                </a:solidFill>
              </a:rPr>
              <a:t>Builders</a:t>
            </a:r>
            <a:r>
              <a:rPr lang="fr-FR" sz="1200" dirty="0">
                <a:solidFill>
                  <a:schemeClr val="bg1"/>
                </a:solidFill>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solidFill>
                  <a:schemeClr val="bg1"/>
                </a:solidFill>
              </a:rPr>
              <a:t>And Domain-driven </a:t>
            </a:r>
            <a:r>
              <a:rPr lang="fr-FR" sz="1200" dirty="0" err="1">
                <a:solidFill>
                  <a:schemeClr val="bg1"/>
                </a:solidFill>
              </a:rPr>
              <a:t>builders</a:t>
            </a:r>
            <a:r>
              <a:rPr lang="fr-FR" sz="1200" dirty="0">
                <a:solidFill>
                  <a:schemeClr val="bg1"/>
                </a:solidFill>
              </a:rPr>
              <a:t>! </a:t>
            </a:r>
            <a:r>
              <a:rPr lang="fr-FR" sz="1200" dirty="0" err="1">
                <a:solidFill>
                  <a:schemeClr val="bg1"/>
                </a:solidFill>
              </a:rPr>
              <a:t>talking</a:t>
            </a:r>
            <a:r>
              <a:rPr lang="fr-FR" sz="1200" dirty="0">
                <a:solidFill>
                  <a:schemeClr val="bg1"/>
                </a:solidFill>
              </a:rPr>
              <a:t> </a:t>
            </a:r>
            <a:r>
              <a:rPr lang="fr-FR" sz="1200" dirty="0" err="1">
                <a:solidFill>
                  <a:schemeClr val="bg1"/>
                </a:solidFill>
              </a:rPr>
              <a:t>with</a:t>
            </a:r>
            <a:r>
              <a:rPr lang="fr-FR" sz="1200" dirty="0">
                <a:solidFill>
                  <a:schemeClr val="bg1"/>
                </a:solidFill>
              </a:rPr>
              <a:t> the </a:t>
            </a:r>
            <a:r>
              <a:rPr lang="fr-FR" sz="1200" dirty="0" err="1">
                <a:solidFill>
                  <a:schemeClr val="bg1"/>
                </a:solidFill>
              </a:rPr>
              <a:t>language</a:t>
            </a:r>
            <a:r>
              <a:rPr lang="fr-FR" sz="1200" dirty="0">
                <a:solidFill>
                  <a:schemeClr val="bg1"/>
                </a:solidFill>
              </a:rPr>
              <a:t> of the </a:t>
            </a:r>
            <a:r>
              <a:rPr lang="fr-FR" sz="1200" dirty="0" err="1">
                <a:solidFill>
                  <a:schemeClr val="bg1"/>
                </a:solidFill>
              </a:rPr>
              <a:t>domain</a:t>
            </a:r>
            <a:r>
              <a:rPr lang="fr-FR" sz="1200" dirty="0">
                <a:solidFill>
                  <a:schemeClr val="bg1"/>
                </a:solidFill>
              </a:rPr>
              <a:t>, and about </a:t>
            </a:r>
            <a:r>
              <a:rPr lang="fr-FR" sz="1200" dirty="0" err="1">
                <a:solidFill>
                  <a:schemeClr val="bg1"/>
                </a:solidFill>
              </a:rPr>
              <a:t>concerns</a:t>
            </a:r>
            <a:r>
              <a:rPr lang="fr-FR" sz="1200" dirty="0">
                <a:solidFill>
                  <a:schemeClr val="bg1"/>
                </a:solidFill>
              </a:rPr>
              <a:t> of the </a:t>
            </a:r>
            <a:r>
              <a:rPr lang="fr-FR" sz="1200" dirty="0" err="1">
                <a:solidFill>
                  <a:schemeClr val="bg1"/>
                </a:solidFill>
              </a:rPr>
              <a:t>domain</a:t>
            </a:r>
            <a:r>
              <a:rPr lang="fr-FR" sz="1200" dirty="0">
                <a:solidFill>
                  <a:schemeClr val="bg1"/>
                </a:solidFill>
              </a:rPr>
              <a:t>. Not </a:t>
            </a:r>
            <a:r>
              <a:rPr lang="fr-FR" sz="1200" dirty="0" err="1">
                <a:solidFill>
                  <a:schemeClr val="bg1"/>
                </a:solidFill>
              </a:rPr>
              <a:t>technical</a:t>
            </a:r>
            <a:r>
              <a:rPr lang="fr-FR" sz="1200" dirty="0">
                <a:solidFill>
                  <a:schemeClr val="bg1"/>
                </a:solidFill>
              </a:rPr>
              <a:t> </a:t>
            </a:r>
            <a:r>
              <a:rPr lang="fr-FR" sz="1200" dirty="0" err="1">
                <a:solidFill>
                  <a:schemeClr val="bg1"/>
                </a:solidFill>
              </a:rPr>
              <a:t>concerns</a:t>
            </a:r>
            <a:r>
              <a:rPr lang="fr-FR" sz="1200" dirty="0">
                <a:solidFill>
                  <a:schemeClr val="bg1"/>
                </a:solidFill>
              </a:rPr>
              <a:t> </a:t>
            </a:r>
            <a:r>
              <a:rPr lang="fr-FR" sz="1200" dirty="0" err="1">
                <a:solidFill>
                  <a:schemeClr val="bg1"/>
                </a:solidFill>
              </a:rPr>
              <a:t>nor</a:t>
            </a:r>
            <a:r>
              <a:rPr lang="fr-FR" sz="1200" dirty="0">
                <a:solidFill>
                  <a:schemeClr val="bg1"/>
                </a:solidFill>
              </a:rPr>
              <a:t> stub configuration </a:t>
            </a:r>
            <a:r>
              <a:rPr lang="fr-FR" sz="1200" dirty="0" err="1">
                <a:solidFill>
                  <a:schemeClr val="bg1"/>
                </a:solidFill>
              </a:rPr>
              <a:t>details</a:t>
            </a:r>
            <a:r>
              <a:rPr lang="fr-FR" sz="1200" dirty="0">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solidFill>
                  <a:schemeClr val="bg1"/>
                </a:solidFill>
              </a:rPr>
              <a:t>But </a:t>
            </a:r>
            <a:r>
              <a:rPr lang="fr-FR" sz="1200" dirty="0" err="1">
                <a:solidFill>
                  <a:schemeClr val="bg1"/>
                </a:solidFill>
              </a:rPr>
              <a:t>it’s</a:t>
            </a:r>
            <a:r>
              <a:rPr lang="fr-FR" sz="1200" dirty="0">
                <a:solidFill>
                  <a:schemeClr val="bg1"/>
                </a:solidFill>
              </a:rPr>
              <a:t> </a:t>
            </a:r>
            <a:r>
              <a:rPr lang="fr-FR" sz="1200" dirty="0" err="1">
                <a:solidFill>
                  <a:schemeClr val="bg1"/>
                </a:solidFill>
              </a:rPr>
              <a:t>probably</a:t>
            </a:r>
            <a:r>
              <a:rPr lang="fr-FR" sz="1200" dirty="0">
                <a:solidFill>
                  <a:schemeClr val="bg1"/>
                </a:solidFill>
              </a:rPr>
              <a:t> time for me to tell </a:t>
            </a:r>
            <a:r>
              <a:rPr lang="fr-FR" sz="1200" dirty="0" err="1">
                <a:solidFill>
                  <a:schemeClr val="bg1"/>
                </a:solidFill>
              </a:rPr>
              <a:t>you</a:t>
            </a:r>
            <a:r>
              <a:rPr lang="fr-FR" sz="1200" dirty="0">
                <a:solidFill>
                  <a:schemeClr val="bg1"/>
                </a:solidFill>
              </a:rPr>
              <a:t> more about all </a:t>
            </a:r>
            <a:r>
              <a:rPr lang="fr-FR" sz="1200" dirty="0" err="1">
                <a:solidFill>
                  <a:schemeClr val="bg1"/>
                </a:solidFill>
              </a:rPr>
              <a:t>these</a:t>
            </a:r>
            <a:r>
              <a:rPr lang="fr-FR" sz="1200" dirty="0">
                <a:solidFill>
                  <a:schemeClr val="bg1"/>
                </a:solidFill>
              </a:rPr>
              <a:t> </a:t>
            </a:r>
            <a:r>
              <a:rPr lang="fr-FR" sz="1200" dirty="0" err="1">
                <a:solidFill>
                  <a:schemeClr val="bg1"/>
                </a:solidFill>
              </a:rPr>
              <a:t>trade-offs</a:t>
            </a:r>
            <a:r>
              <a:rPr lang="fr-FR" sz="1200" dirty="0">
                <a:solidFill>
                  <a:schemeClr val="bg1"/>
                </a:solidFill>
              </a:rPr>
              <a:t> </a:t>
            </a:r>
            <a:r>
              <a:rPr lang="fr-FR" sz="1200" dirty="0" err="1">
                <a:solidFill>
                  <a:schemeClr val="bg1"/>
                </a:solidFill>
              </a:rPr>
              <a:t>combined</a:t>
            </a:r>
            <a:r>
              <a:rPr lang="fr-FR" sz="1200" dirty="0">
                <a:solidFill>
                  <a:schemeClr val="bg1"/>
                </a:solidFill>
              </a:rPr>
              <a:t> </a:t>
            </a:r>
            <a:r>
              <a:rPr lang="fr-FR" sz="1200" dirty="0" err="1">
                <a:solidFill>
                  <a:schemeClr val="bg1"/>
                </a:solidFill>
              </a:rPr>
              <a:t>leading</a:t>
            </a:r>
            <a:r>
              <a:rPr lang="fr-FR" sz="1200" dirty="0">
                <a:solidFill>
                  <a:schemeClr val="bg1"/>
                </a:solidFill>
              </a:rPr>
              <a:t> to the style </a:t>
            </a:r>
            <a:r>
              <a:rPr lang="fr-FR" sz="1200" dirty="0" err="1">
                <a:solidFill>
                  <a:schemeClr val="bg1"/>
                </a:solidFill>
              </a:rPr>
              <a:t>we’ve</a:t>
            </a:r>
            <a:r>
              <a:rPr lang="fr-FR" sz="1200" dirty="0">
                <a:solidFill>
                  <a:schemeClr val="bg1"/>
                </a:solidFill>
              </a:rPr>
              <a:t> </a:t>
            </a:r>
            <a:r>
              <a:rPr lang="fr-FR" sz="1200" dirty="0" err="1">
                <a:solidFill>
                  <a:schemeClr val="bg1"/>
                </a:solidFill>
              </a:rPr>
              <a:t>called</a:t>
            </a:r>
            <a:r>
              <a:rPr lang="fr-FR" sz="1200" dirty="0">
                <a:solidFill>
                  <a:schemeClr val="bg1"/>
                </a:solidFill>
              </a:rPr>
              <a:t>: </a:t>
            </a:r>
            <a:r>
              <a:rPr lang="fr-FR" sz="1200" dirty="0" err="1">
                <a:solidFill>
                  <a:schemeClr val="bg1"/>
                </a:solidFill>
              </a:rPr>
              <a:t>Outside</a:t>
            </a:r>
            <a:r>
              <a:rPr lang="fr-FR" sz="1200" dirty="0">
                <a:solidFill>
                  <a:schemeClr val="bg1"/>
                </a:solidFill>
              </a:rPr>
              <a:t>-in Diamond TDD!</a:t>
            </a:r>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62</a:t>
            </a:fld>
            <a:endParaRPr lang="en-GB"/>
          </a:p>
        </p:txBody>
      </p:sp>
    </p:spTree>
    <p:extLst>
      <p:ext uri="{BB962C8B-B14F-4D97-AF65-F5344CB8AC3E}">
        <p14:creationId xmlns:p14="http://schemas.microsoft.com/office/powerpoint/2010/main" val="136045049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(slowly) Outside-in Diamond TDD </a:t>
            </a:r>
          </a:p>
          <a:p>
            <a:endParaRPr lang="en-GB" dirty="0"/>
          </a:p>
          <a:p>
            <a:pPr marL="171450" indent="-171450">
              <a:buFont typeface="Wingdings" panose="05000000000000000000" pitchFamily="2" charset="2"/>
              <a:buChar char="è"/>
            </a:pPr>
            <a:r>
              <a:rPr lang="en-GB" dirty="0" err="1">
                <a:sym typeface="Wingdings" panose="05000000000000000000" pitchFamily="2" charset="2"/>
              </a:rPr>
              <a:t>Clic</a:t>
            </a:r>
            <a:endParaRPr lang="en-GB" dirty="0">
              <a:sym typeface="Wingdings" panose="05000000000000000000" pitchFamily="2" charset="2"/>
            </a:endParaRPr>
          </a:p>
          <a:p>
            <a:pPr marL="171450" indent="-171450">
              <a:buFont typeface="Wingdings" panose="05000000000000000000" pitchFamily="2" charset="2"/>
              <a:buChar char="è"/>
            </a:pPr>
            <a:endParaRPr lang="en-GB" dirty="0"/>
          </a:p>
          <a:p>
            <a:r>
              <a:rPr lang="en-GB" dirty="0"/>
              <a:t>Yes. Outside-in Diamond TDD is the result of some trade offs made in reaction to people’s behaviours.</a:t>
            </a:r>
          </a:p>
          <a:p>
            <a:endParaRPr lang="en-GB" dirty="0"/>
          </a:p>
          <a:p>
            <a:r>
              <a:rPr lang="en-GB" dirty="0"/>
              <a:t>It’s the consequence of many observations of people here and there in our teams and companies, and customers … over, over, and overs again.</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63</a:t>
            </a:fld>
            <a:endParaRPr lang="en-GB"/>
          </a:p>
        </p:txBody>
      </p:sp>
    </p:spTree>
    <p:extLst>
      <p:ext uri="{BB962C8B-B14F-4D97-AF65-F5344CB8AC3E}">
        <p14:creationId xmlns:p14="http://schemas.microsoft.com/office/powerpoint/2010/main" val="82782597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first part: </a:t>
            </a:r>
            <a:r>
              <a:rPr lang="en-GB" b="1" dirty="0"/>
              <a:t>outside in</a:t>
            </a:r>
            <a:r>
              <a:rPr lang="en-GB" dirty="0"/>
              <a:t>, is related to the overall workflow we </a:t>
            </a:r>
            <a:r>
              <a:rPr lang="en-GB" dirty="0" err="1"/>
              <a:t>favor</a:t>
            </a:r>
            <a:r>
              <a:rPr lang="en-GB" dirty="0"/>
              <a:t>.</a:t>
            </a:r>
          </a:p>
          <a:p>
            <a:endParaRPr lang="en-GB" dirty="0"/>
          </a:p>
          <a:p>
            <a:pPr marL="171450" indent="-171450">
              <a:buFont typeface="Wingdings" panose="05000000000000000000" pitchFamily="2" charset="2"/>
              <a:buChar char="è"/>
            </a:pPr>
            <a:r>
              <a:rPr lang="en-GB" dirty="0" err="1">
                <a:sym typeface="Wingdings" panose="05000000000000000000" pitchFamily="2" charset="2"/>
              </a:rPr>
              <a:t>Clic</a:t>
            </a:r>
            <a:endParaRPr lang="en-GB" dirty="0">
              <a:sym typeface="Wingdings" panose="05000000000000000000" pitchFamily="2" charset="2"/>
            </a:endParaRPr>
          </a:p>
          <a:p>
            <a:pPr marL="171450" indent="-171450">
              <a:buFont typeface="Wingdings" panose="05000000000000000000" pitchFamily="2" charset="2"/>
              <a:buChar char="è"/>
            </a:pPr>
            <a:endParaRPr lang="en-GB" dirty="0"/>
          </a:p>
          <a:p>
            <a:r>
              <a:rPr lang="en-GB" dirty="0"/>
              <a:t>The second part : </a:t>
            </a:r>
            <a:r>
              <a:rPr lang="en-GB" b="1" dirty="0"/>
              <a:t>Diamond</a:t>
            </a:r>
            <a:r>
              <a:rPr lang="en-GB" dirty="0"/>
              <a:t> is related to the kind of tests we suggest to do more: the components/the acceptance tests that are coarse grained unit tests.</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64</a:t>
            </a:fld>
            <a:endParaRPr lang="en-GB"/>
          </a:p>
        </p:txBody>
      </p:sp>
    </p:spTree>
    <p:extLst>
      <p:ext uri="{BB962C8B-B14F-4D97-AF65-F5344CB8AC3E}">
        <p14:creationId xmlns:p14="http://schemas.microsoft.com/office/powerpoint/2010/main" val="233137375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a direct reference to the test pyramid that I really don’t think was useful in the various context I worked with. </a:t>
            </a:r>
          </a:p>
          <a:p>
            <a:endParaRPr lang="en-GB" dirty="0"/>
          </a:p>
          <a:p>
            <a:r>
              <a:rPr lang="en-GB" dirty="0"/>
              <a:t>Every time, like with the word : “unit test”, it was error-prone and confusing for people (and even more experienced ones). IMO this testing pyramid –even if the idea of it is to be the starting point of a discussion about our test strategy- this pyramid should definitely be delivered with an experienced tech lead or coach aside ;-)</a:t>
            </a:r>
          </a:p>
          <a:p>
            <a:endParaRPr lang="en-GB" dirty="0"/>
          </a:p>
          <a:p>
            <a:r>
              <a:rPr lang="en-GB" dirty="0"/>
              <a:t>Anyway, we though that the diamond fits better to express the fact that we trade off to write more </a:t>
            </a:r>
            <a:r>
              <a:rPr lang="en-GB" dirty="0" err="1"/>
              <a:t>coase</a:t>
            </a:r>
            <a:r>
              <a:rPr lang="en-GB" dirty="0"/>
              <a:t>-grained acceptance tests than fine grained unit tests.</a:t>
            </a:r>
          </a:p>
          <a:p>
            <a:r>
              <a:rPr lang="en-GB" dirty="0"/>
              <a:t>This is where comes from the diamond thing.</a:t>
            </a:r>
          </a:p>
          <a:p>
            <a:endParaRPr lang="en-GB" dirty="0"/>
          </a:p>
          <a:p>
            <a:r>
              <a:rPr lang="en-GB" dirty="0"/>
              <a:t>Actually, Outside-in Diamond TDD is a style of doing TDD. A specific workflow (mainly outside-in), a kind of double loop between the coarse grained loop and the fine grained loop, and some specificities about how to write our tests. We will see that in a couple of seconds.</a:t>
            </a:r>
          </a:p>
        </p:txBody>
      </p:sp>
      <p:sp>
        <p:nvSpPr>
          <p:cNvPr id="4" name="Slide Number Placeholder 3"/>
          <p:cNvSpPr>
            <a:spLocks noGrp="1"/>
          </p:cNvSpPr>
          <p:nvPr>
            <p:ph type="sldNum" sz="quarter" idx="5"/>
          </p:nvPr>
        </p:nvSpPr>
        <p:spPr/>
        <p:txBody>
          <a:bodyPr/>
          <a:lstStyle/>
          <a:p>
            <a:fld id="{438FB828-7FE4-42D1-BEA2-6A733FD1B12E}" type="slidenum">
              <a:rPr lang="en-GB" smtClean="0"/>
              <a:t>65</a:t>
            </a:fld>
            <a:endParaRPr lang="en-GB"/>
          </a:p>
        </p:txBody>
      </p:sp>
    </p:spTree>
    <p:extLst>
      <p:ext uri="{BB962C8B-B14F-4D97-AF65-F5344CB8AC3E}">
        <p14:creationId xmlns:p14="http://schemas.microsoft.com/office/powerpoint/2010/main" val="3178082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But before we have-a-look-at-the-code, let’s just focus one sec on the workflow: The way and the pace we use to write our tests.</a:t>
            </a:r>
          </a:p>
          <a:p>
            <a:endParaRPr lang="en-GB" dirty="0"/>
          </a:p>
          <a:p>
            <a:r>
              <a:rPr lang="en-GB" dirty="0"/>
              <a:t>Here I wrote “Double loop” with a question mark, because my version is slightly different than the classical “double loop”</a:t>
            </a:r>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66</a:t>
            </a:fld>
            <a:endParaRPr lang="en-GB"/>
          </a:p>
        </p:txBody>
      </p:sp>
    </p:spTree>
    <p:extLst>
      <p:ext uri="{BB962C8B-B14F-4D97-AF65-F5344CB8AC3E}">
        <p14:creationId xmlns:p14="http://schemas.microsoft.com/office/powerpoint/2010/main" val="66694311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Here is the classic version of the double-loop.</a:t>
            </a:r>
          </a:p>
          <a:p>
            <a:endParaRPr lang="en-GB" dirty="0"/>
          </a:p>
          <a:p>
            <a:pPr marL="228600" indent="-228600">
              <a:buFont typeface="+mj-lt"/>
              <a:buAutoNum type="arabicPeriod"/>
            </a:pPr>
            <a:r>
              <a:rPr lang="en-GB" dirty="0"/>
              <a:t>You write a failing acceptance test towards your black-box/your system/your component/your future API whatever…</a:t>
            </a:r>
          </a:p>
          <a:p>
            <a:pPr marL="228600" indent="-228600">
              <a:buFont typeface="+mj-lt"/>
              <a:buAutoNum type="arabicPeriod"/>
            </a:pPr>
            <a:r>
              <a:rPr lang="en-GB" dirty="0"/>
              <a:t>You try to make it pass by starting the implementation of the inside of your black-box, and to do so, you will start writing a fine grained unit test (then you start the inner loop with its RED-GREEN-REFACTOR, RED-GREEN-REFACTOR, RED-GREEN-REFACTOR…) until you make the original acceptance test pass. In other word, you made it green. Then…</a:t>
            </a:r>
          </a:p>
          <a:p>
            <a:pPr marL="228600" indent="-228600">
              <a:buFont typeface="+mj-lt"/>
              <a:buAutoNum type="arabicPeriod"/>
            </a:pPr>
            <a:r>
              <a:rPr lang="en-GB" dirty="0"/>
              <a:t>You can refactor whatever you want or need to refactor (for instance, you improve your acceptance test code). And…</a:t>
            </a:r>
          </a:p>
          <a:p>
            <a:pPr marL="228600" indent="-228600">
              <a:buFont typeface="+mj-lt"/>
              <a:buAutoNum type="arabicPeriod"/>
            </a:pPr>
            <a:r>
              <a:rPr lang="en-GB" dirty="0"/>
              <a:t>You write another acceptance test in the outer loop, before you continue within the inner loop by writing the fine-grained unit test you need to continue to implement it.</a:t>
            </a:r>
          </a:p>
          <a:p>
            <a:pPr marL="228600" indent="-228600">
              <a:buFont typeface="+mj-lt"/>
              <a:buAutoNum type="arabicPeriod"/>
            </a:pPr>
            <a:endParaRPr lang="en-GB" dirty="0"/>
          </a:p>
          <a:p>
            <a:pPr marL="0" indent="0">
              <a:buFont typeface="+mj-lt"/>
              <a:buNone/>
            </a:pPr>
            <a:r>
              <a:rPr lang="en-GB" dirty="0"/>
              <a:t>Ok?</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67</a:t>
            </a:fld>
            <a:endParaRPr lang="en-GB"/>
          </a:p>
        </p:txBody>
      </p:sp>
    </p:spTree>
    <p:extLst>
      <p:ext uri="{BB962C8B-B14F-4D97-AF65-F5344CB8AC3E}">
        <p14:creationId xmlns:p14="http://schemas.microsoft.com/office/powerpoint/2010/main" val="91846860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Will still have debates about it with my associate Bruno BOUCARD (which is a hell of a tech coach) but… </a:t>
            </a:r>
          </a:p>
          <a:p>
            <a:endParaRPr lang="en-GB" dirty="0"/>
          </a:p>
          <a:p>
            <a:r>
              <a:rPr lang="en-GB" dirty="0"/>
              <a:t>My version is pretty much not a double loop anymore. It’s rather something like a “One-and-a-half-loop” ;-)</a:t>
            </a:r>
          </a:p>
          <a:p>
            <a:endParaRPr lang="en-GB" dirty="0"/>
          </a:p>
          <a:p>
            <a:r>
              <a:rPr lang="en-GB" dirty="0"/>
              <a:t>It means that I do not always write fine grained unit tests, it will depend on the context and the situation. In other word: every time I face a difficulty, or every time as a pair or as a mob we think it worth to jump into that inner loop =&gt; we do it.</a:t>
            </a:r>
          </a:p>
          <a:p>
            <a:endParaRPr lang="en-GB" dirty="0"/>
          </a:p>
          <a:p>
            <a:r>
              <a:rPr lang="en-GB" b="1" dirty="0"/>
              <a:t>But there is a huge disclaimer with this:</a:t>
            </a:r>
          </a:p>
          <a:p>
            <a:pPr marL="228600" indent="-228600">
              <a:buFont typeface="+mj-lt"/>
              <a:buAutoNum type="arabicPeriod"/>
            </a:pPr>
            <a:r>
              <a:rPr lang="en-GB" dirty="0"/>
              <a:t>I can do this because I’m practicing TDD at work since more than fifteen years. </a:t>
            </a:r>
          </a:p>
          <a:p>
            <a:pPr marL="228600" indent="-228600">
              <a:buFont typeface="+mj-lt"/>
              <a:buAutoNum type="arabicPeriod"/>
            </a:pPr>
            <a:r>
              <a:rPr lang="en-GB" dirty="0"/>
              <a:t>We can do this with my mates because we have </a:t>
            </a:r>
            <a:r>
              <a:rPr lang="en-GB" b="1" dirty="0"/>
              <a:t>lots of discussions with the domain experts or domain proxy</a:t>
            </a:r>
            <a:r>
              <a:rPr lang="en-GB" dirty="0"/>
              <a:t>. Even if our understanding and our code will continue to evolve day after day (renaming things on the fly whenever we can), We already have some kind of shared mental model of what to do, and we discuss also a lot on how to do it (with strong style pairing where the one having the idea is not the one having the keyboard )</a:t>
            </a:r>
          </a:p>
          <a:p>
            <a:pPr marL="228600" indent="-228600">
              <a:buFont typeface="+mj-lt"/>
              <a:buAutoNum type="arabicPeriod"/>
            </a:pPr>
            <a:endParaRPr lang="en-GB" dirty="0"/>
          </a:p>
          <a:p>
            <a:pPr marL="0" indent="0">
              <a:buFont typeface="+mj-lt"/>
              <a:buNone/>
            </a:pPr>
            <a:r>
              <a:rPr lang="en-GB" dirty="0"/>
              <a:t>But when I’m coaching or teaching TDD to beginners, we do a real double loop.</a:t>
            </a:r>
          </a:p>
          <a:p>
            <a:pPr marL="0" indent="0">
              <a:buFont typeface="+mj-lt"/>
              <a:buNone/>
            </a:pPr>
            <a:endParaRPr lang="en-GB" dirty="0"/>
          </a:p>
          <a:p>
            <a:pPr marL="0" indent="0">
              <a:buFont typeface="+mj-lt"/>
              <a:buNone/>
            </a:pPr>
            <a:r>
              <a:rPr lang="en-GB" dirty="0"/>
              <a:t>Ok! That’s it for the workflow. Let’s see how our acceptance tests look like!</a:t>
            </a:r>
          </a:p>
          <a:p>
            <a:pPr marL="228600" indent="-228600">
              <a:buFont typeface="+mj-lt"/>
              <a:buAutoNum type="arabicPeriod"/>
            </a:pPr>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68</a:t>
            </a:fld>
            <a:endParaRPr lang="en-GB"/>
          </a:p>
        </p:txBody>
      </p:sp>
    </p:spTree>
    <p:extLst>
      <p:ext uri="{BB962C8B-B14F-4D97-AF65-F5344CB8AC3E}">
        <p14:creationId xmlns:p14="http://schemas.microsoft.com/office/powerpoint/2010/main" val="394973938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Silence. It’s alright if you can’t see the code right now, because I will help you to navigate with me line after line.</a:t>
            </a:r>
          </a:p>
        </p:txBody>
      </p:sp>
      <p:sp>
        <p:nvSpPr>
          <p:cNvPr id="4" name="Slide Number Placeholder 3"/>
          <p:cNvSpPr>
            <a:spLocks noGrp="1"/>
          </p:cNvSpPr>
          <p:nvPr>
            <p:ph type="sldNum" sz="quarter" idx="5"/>
          </p:nvPr>
        </p:nvSpPr>
        <p:spPr/>
        <p:txBody>
          <a:bodyPr/>
          <a:lstStyle/>
          <a:p>
            <a:fld id="{438FB828-7FE4-42D1-BEA2-6A733FD1B12E}" type="slidenum">
              <a:rPr lang="en-GB" smtClean="0"/>
              <a:t>69</a:t>
            </a:fld>
            <a:endParaRPr lang="en-GB"/>
          </a:p>
        </p:txBody>
      </p:sp>
    </p:spTree>
    <p:extLst>
      <p:ext uri="{BB962C8B-B14F-4D97-AF65-F5344CB8AC3E}">
        <p14:creationId xmlns:p14="http://schemas.microsoft.com/office/powerpoint/2010/main" val="16290895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7</a:t>
            </a:fld>
            <a:endParaRPr lang="en-GB"/>
          </a:p>
        </p:txBody>
      </p:sp>
    </p:spTree>
    <p:extLst>
      <p:ext uri="{BB962C8B-B14F-4D97-AF65-F5344CB8AC3E}">
        <p14:creationId xmlns:p14="http://schemas.microsoft.com/office/powerpoint/2010/main" val="28952060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 all start with a test suite, here a test fixture in C# (with </a:t>
            </a:r>
            <a:r>
              <a:rPr lang="en-GB" dirty="0" err="1"/>
              <a:t>Nunit</a:t>
            </a:r>
            <a:r>
              <a:rPr lang="en-GB" dirty="0"/>
              <a:t>)</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70</a:t>
            </a:fld>
            <a:endParaRPr lang="en-GB"/>
          </a:p>
        </p:txBody>
      </p:sp>
    </p:spTree>
    <p:extLst>
      <p:ext uri="{BB962C8B-B14F-4D97-AF65-F5344CB8AC3E}">
        <p14:creationId xmlns:p14="http://schemas.microsoft.com/office/powerpoint/2010/main" val="51741129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 important step is to know what we want our system to do. To find a test name.</a:t>
            </a:r>
          </a:p>
          <a:p>
            <a:endParaRPr lang="en-GB" dirty="0"/>
          </a:p>
          <a:p>
            <a:r>
              <a:rPr lang="en-GB" dirty="0"/>
              <a:t>And here, I’m following the “should” convention. I think first time I’ve seen that was from Sandro Mancuso in London.</a:t>
            </a:r>
          </a:p>
          <a:p>
            <a:endParaRPr lang="en-GB" dirty="0"/>
          </a:p>
          <a:p>
            <a:r>
              <a:rPr lang="en-GB" dirty="0" err="1"/>
              <a:t>So.</a:t>
            </a:r>
            <a:r>
              <a:rPr lang="en-GB" dirty="0"/>
              <a:t> (pause) read it like a sentence starting at the test suite name (</a:t>
            </a:r>
            <a:r>
              <a:rPr lang="en-GB" dirty="0" err="1"/>
              <a:t>AvailabilityControllerShould</a:t>
            </a:r>
            <a:r>
              <a:rPr lang="en-GB" dirty="0"/>
              <a:t>) followed by the name of the test method. here:</a:t>
            </a:r>
          </a:p>
          <a:p>
            <a:r>
              <a:rPr lang="en-GB" dirty="0"/>
              <a:t>“Return room </a:t>
            </a:r>
            <a:r>
              <a:rPr lang="en-GB" dirty="0" err="1"/>
              <a:t>availailabilities</a:t>
            </a:r>
            <a:r>
              <a:rPr lang="en-GB" dirty="0"/>
              <a:t> giving a city name and a list of requested room types()</a:t>
            </a:r>
          </a:p>
          <a:p>
            <a:endParaRPr lang="en-GB" dirty="0"/>
          </a:p>
          <a:p>
            <a:r>
              <a:rPr lang="en-GB" dirty="0"/>
              <a:t>A room type is something like : standard room, double room, family suite etc.</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71</a:t>
            </a:fld>
            <a:endParaRPr lang="en-GB"/>
          </a:p>
        </p:txBody>
      </p:sp>
    </p:spTree>
    <p:extLst>
      <p:ext uri="{BB962C8B-B14F-4D97-AF65-F5344CB8AC3E}">
        <p14:creationId xmlns:p14="http://schemas.microsoft.com/office/powerpoint/2010/main" val="132612465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Then we use fuzzers of random values generators. Here with the Diverse library for </a:t>
            </a:r>
            <a:r>
              <a:rPr lang="en-GB" dirty="0" err="1"/>
              <a:t>.Net</a:t>
            </a:r>
            <a:endParaRPr lang="en-GB" dirty="0"/>
          </a:p>
          <a:p>
            <a:endParaRPr lang="en-GB" dirty="0"/>
          </a:p>
          <a:p>
            <a:r>
              <a:rPr lang="en-GB" dirty="0"/>
              <a:t>Fuzzers helps us to :</a:t>
            </a:r>
          </a:p>
          <a:p>
            <a:endParaRPr lang="en-GB" dirty="0"/>
          </a:p>
          <a:p>
            <a:r>
              <a:rPr lang="en-GB" dirty="0"/>
              <a:t>- Randomly detect hard-coded values or unsupported cases</a:t>
            </a:r>
          </a:p>
        </p:txBody>
      </p:sp>
      <p:sp>
        <p:nvSpPr>
          <p:cNvPr id="4" name="Slide Number Placeholder 3"/>
          <p:cNvSpPr>
            <a:spLocks noGrp="1"/>
          </p:cNvSpPr>
          <p:nvPr>
            <p:ph type="sldNum" sz="quarter" idx="5"/>
          </p:nvPr>
        </p:nvSpPr>
        <p:spPr/>
        <p:txBody>
          <a:bodyPr/>
          <a:lstStyle/>
          <a:p>
            <a:fld id="{438FB828-7FE4-42D1-BEA2-6A733FD1B12E}" type="slidenum">
              <a:rPr lang="en-GB" smtClean="0"/>
              <a:t>72</a:t>
            </a:fld>
            <a:endParaRPr lang="en-GB"/>
          </a:p>
        </p:txBody>
      </p:sp>
    </p:spTree>
    <p:extLst>
      <p:ext uri="{BB962C8B-B14F-4D97-AF65-F5344CB8AC3E}">
        <p14:creationId xmlns:p14="http://schemas.microsoft.com/office/powerpoint/2010/main" val="214231878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But they also help us to shorten our test setup, the arrange part of the test.</a:t>
            </a:r>
          </a:p>
          <a:p>
            <a:endParaRPr lang="en-GB" dirty="0"/>
          </a:p>
          <a:p>
            <a:r>
              <a:rPr lang="en-GB" dirty="0"/>
              <a:t>For instance here in 1 line only, I can create a specification for an hotel, the Bellagio hotel, and specify the </a:t>
            </a:r>
            <a:r>
              <a:rPr lang="en-GB" dirty="0" err="1"/>
              <a:t>RoomTypes</a:t>
            </a:r>
            <a:r>
              <a:rPr lang="en-GB" dirty="0"/>
              <a:t> it must have </a:t>
            </a:r>
          </a:p>
          <a:p>
            <a:r>
              <a:rPr lang="en-GB" dirty="0"/>
              <a:t>(here, the </a:t>
            </a:r>
            <a:r>
              <a:rPr lang="en-GB" dirty="0" err="1"/>
              <a:t>GenerateRoomTypes</a:t>
            </a:r>
            <a:r>
              <a:rPr lang="en-GB" dirty="0"/>
              <a:t> method allows us to randomly pick 3 different room types from my domain possible values)</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73</a:t>
            </a:fld>
            <a:endParaRPr lang="en-GB"/>
          </a:p>
        </p:txBody>
      </p:sp>
    </p:spTree>
    <p:extLst>
      <p:ext uri="{BB962C8B-B14F-4D97-AF65-F5344CB8AC3E}">
        <p14:creationId xmlns:p14="http://schemas.microsoft.com/office/powerpoint/2010/main" val="69414085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Then we use to rely on builders (see the builder pattern) in order to declare what we need to setup for this test.</a:t>
            </a:r>
          </a:p>
          <a:p>
            <a:endParaRPr lang="en-GB" dirty="0"/>
          </a:p>
          <a:p>
            <a:r>
              <a:rPr lang="en-GB" dirty="0"/>
              <a:t>These builders must be Domain-driven (in other words, they are using the ubiquitous language of our domain experts in order to express domain intentions only. Not technical)</a:t>
            </a:r>
          </a:p>
          <a:p>
            <a:endParaRPr lang="en-GB" dirty="0"/>
          </a:p>
          <a:p>
            <a:r>
              <a:rPr lang="en-GB" dirty="0"/>
              <a:t>How does it look like? Here, we want…</a:t>
            </a:r>
          </a:p>
        </p:txBody>
      </p:sp>
      <p:sp>
        <p:nvSpPr>
          <p:cNvPr id="4" name="Slide Number Placeholder 3"/>
          <p:cNvSpPr>
            <a:spLocks noGrp="1"/>
          </p:cNvSpPr>
          <p:nvPr>
            <p:ph type="sldNum" sz="quarter" idx="5"/>
          </p:nvPr>
        </p:nvSpPr>
        <p:spPr/>
        <p:txBody>
          <a:bodyPr/>
          <a:lstStyle/>
          <a:p>
            <a:fld id="{438FB828-7FE4-42D1-BEA2-6A733FD1B12E}" type="slidenum">
              <a:rPr lang="en-GB" smtClean="0"/>
              <a:t>74</a:t>
            </a:fld>
            <a:endParaRPr lang="en-GB"/>
          </a:p>
        </p:txBody>
      </p:sp>
    </p:spTree>
    <p:extLst>
      <p:ext uri="{BB962C8B-B14F-4D97-AF65-F5344CB8AC3E}">
        <p14:creationId xmlns:p14="http://schemas.microsoft.com/office/powerpoint/2010/main" val="122347697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work with 2 affiliated hotels. I’m working for an international group having tons of hotels from various brands and policies etc.</a:t>
            </a:r>
          </a:p>
          <a:p>
            <a:endParaRPr lang="en-GB" dirty="0"/>
          </a:p>
          <a:p>
            <a:r>
              <a:rPr lang="en-GB" dirty="0"/>
              <a:t>The 2 hotels are described via the hotel specifications I’ve created just before with my </a:t>
            </a:r>
            <a:r>
              <a:rPr lang="en-GB" dirty="0" err="1"/>
              <a:t>fuzzer</a:t>
            </a:r>
            <a:r>
              <a:rPr lang="en-GB" dirty="0"/>
              <a:t>: the Bellagio hotel variable and the other-Hotel-in-town-with-all-possible-room-types.)</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75</a:t>
            </a:fld>
            <a:endParaRPr lang="en-GB"/>
          </a:p>
        </p:txBody>
      </p:sp>
    </p:spTree>
    <p:extLst>
      <p:ext uri="{BB962C8B-B14F-4D97-AF65-F5344CB8AC3E}">
        <p14:creationId xmlns:p14="http://schemas.microsoft.com/office/powerpoint/2010/main" val="338606653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Then I explain to my builder that I would like to have one fully-booked hotel (the one named “</a:t>
            </a:r>
            <a:r>
              <a:rPr lang="en-GB" dirty="0" err="1"/>
              <a:t>otherHotelInTownWithAllPossibleRoomTypes</a:t>
            </a:r>
            <a:r>
              <a:rPr lang="en-GB" dirty="0"/>
              <a:t>”).</a:t>
            </a:r>
          </a:p>
          <a:p>
            <a:endParaRPr lang="en-GB" dirty="0"/>
          </a:p>
          <a:p>
            <a:r>
              <a:rPr lang="en-GB" dirty="0"/>
              <a:t>Hence I will be able to check after, that no availability must be suggested from this fully booked hotel (we should only have availabilities from the available hotels, here the Bellagio hotel)</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76</a:t>
            </a:fld>
            <a:endParaRPr lang="en-GB"/>
          </a:p>
        </p:txBody>
      </p:sp>
    </p:spTree>
    <p:extLst>
      <p:ext uri="{BB962C8B-B14F-4D97-AF65-F5344CB8AC3E}">
        <p14:creationId xmlns:p14="http://schemas.microsoft.com/office/powerpoint/2010/main" val="59647565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Then we ask our builder to setup all the stubs/test doubles/etc we need for this test so that we simulate a situation where we should have “1 availability per supported room type for every hotel” </a:t>
            </a:r>
          </a:p>
          <a:p>
            <a:endParaRPr lang="en-GB" dirty="0"/>
          </a:p>
          <a:p>
            <a:r>
              <a:rPr lang="en-GB" dirty="0"/>
              <a:t>One room available for every room types supported by the various hotels. Of course, not if they are already fully booked.</a:t>
            </a:r>
          </a:p>
        </p:txBody>
      </p:sp>
      <p:sp>
        <p:nvSpPr>
          <p:cNvPr id="4" name="Slide Number Placeholder 3"/>
          <p:cNvSpPr>
            <a:spLocks noGrp="1"/>
          </p:cNvSpPr>
          <p:nvPr>
            <p:ph type="sldNum" sz="quarter" idx="5"/>
          </p:nvPr>
        </p:nvSpPr>
        <p:spPr/>
        <p:txBody>
          <a:bodyPr/>
          <a:lstStyle/>
          <a:p>
            <a:fld id="{438FB828-7FE4-42D1-BEA2-6A733FD1B12E}" type="slidenum">
              <a:rPr lang="en-GB" smtClean="0"/>
              <a:t>77</a:t>
            </a:fld>
            <a:endParaRPr lang="en-GB"/>
          </a:p>
        </p:txBody>
      </p:sp>
    </p:spTree>
    <p:extLst>
      <p:ext uri="{BB962C8B-B14F-4D97-AF65-F5344CB8AC3E}">
        <p14:creationId xmlns:p14="http://schemas.microsoft.com/office/powerpoint/2010/main" val="334579151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finally we build our Availability service. The one that is doing the domain logic, </a:t>
            </a:r>
          </a:p>
          <a:p>
            <a:endParaRPr lang="en-GB" dirty="0"/>
          </a:p>
          <a:p>
            <a:r>
              <a:rPr lang="en-GB" dirty="0"/>
              <a:t>The “availability service” that exposes and implement a left-side port (of our hexagonal architecture for instance).</a:t>
            </a:r>
          </a:p>
          <a:p>
            <a:endParaRPr lang="en-GB" dirty="0"/>
          </a:p>
          <a:p>
            <a:r>
              <a:rPr lang="en-GB" dirty="0"/>
              <a:t>This portion of domain logic that we will inject to our web controller (the </a:t>
            </a:r>
            <a:r>
              <a:rPr lang="en-GB" dirty="0" err="1"/>
              <a:t>wb</a:t>
            </a:r>
            <a:r>
              <a:rPr lang="en-GB" dirty="0"/>
              <a:t> controller being our left-side adapter).</a:t>
            </a:r>
          </a:p>
        </p:txBody>
      </p:sp>
      <p:sp>
        <p:nvSpPr>
          <p:cNvPr id="4" name="Slide Number Placeholder 3"/>
          <p:cNvSpPr>
            <a:spLocks noGrp="1"/>
          </p:cNvSpPr>
          <p:nvPr>
            <p:ph type="sldNum" sz="quarter" idx="5"/>
          </p:nvPr>
        </p:nvSpPr>
        <p:spPr/>
        <p:txBody>
          <a:bodyPr/>
          <a:lstStyle/>
          <a:p>
            <a:fld id="{438FB828-7FE4-42D1-BEA2-6A733FD1B12E}" type="slidenum">
              <a:rPr lang="en-GB" smtClean="0"/>
              <a:t>78</a:t>
            </a:fld>
            <a:endParaRPr lang="en-GB"/>
          </a:p>
        </p:txBody>
      </p:sp>
    </p:spTree>
    <p:extLst>
      <p:ext uri="{BB962C8B-B14F-4D97-AF65-F5344CB8AC3E}">
        <p14:creationId xmlns:p14="http://schemas.microsoft.com/office/powerpoint/2010/main" val="386627607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…Very important for both our future </a:t>
            </a:r>
            <a:r>
              <a:rPr lang="en-GB" dirty="0" err="1"/>
              <a:t>refactorings</a:t>
            </a:r>
            <a:r>
              <a:rPr lang="en-GB" dirty="0"/>
              <a:t> but also for the sake of readability:</a:t>
            </a:r>
          </a:p>
          <a:p>
            <a:endParaRPr lang="en-GB" dirty="0"/>
          </a:p>
          <a:p>
            <a:r>
              <a:rPr lang="en-GB" dirty="0"/>
              <a:t>We should never, ever, never ;-) put some technical details in our builder domain specific language. Only domain-driven intentions and expected behaviours.</a:t>
            </a:r>
          </a:p>
          <a:p>
            <a:endParaRPr lang="en-GB" dirty="0"/>
          </a:p>
          <a:p>
            <a:r>
              <a:rPr lang="en-GB" dirty="0"/>
              <a:t>One should not talking about stubs and stubbing details here, on the public side of the builder. But of course, the Build() method internally, will instantiates our various stubs whenever needed (internally using some substitute libraries like </a:t>
            </a:r>
            <a:r>
              <a:rPr lang="en-GB" dirty="0" err="1"/>
              <a:t>Nsubstitute</a:t>
            </a:r>
            <a:r>
              <a:rPr lang="en-GB" dirty="0"/>
              <a:t>, or Mockito in Java or… whatever your platform, you should find it).</a:t>
            </a:r>
          </a:p>
        </p:txBody>
      </p:sp>
      <p:sp>
        <p:nvSpPr>
          <p:cNvPr id="4" name="Slide Number Placeholder 3"/>
          <p:cNvSpPr>
            <a:spLocks noGrp="1"/>
          </p:cNvSpPr>
          <p:nvPr>
            <p:ph type="sldNum" sz="quarter" idx="5"/>
          </p:nvPr>
        </p:nvSpPr>
        <p:spPr/>
        <p:txBody>
          <a:bodyPr/>
          <a:lstStyle/>
          <a:p>
            <a:fld id="{438FB828-7FE4-42D1-BEA2-6A733FD1B12E}" type="slidenum">
              <a:rPr lang="en-GB" smtClean="0"/>
              <a:t>79</a:t>
            </a:fld>
            <a:endParaRPr lang="en-GB"/>
          </a:p>
        </p:txBody>
      </p:sp>
    </p:spTree>
    <p:extLst>
      <p:ext uri="{BB962C8B-B14F-4D97-AF65-F5344CB8AC3E}">
        <p14:creationId xmlns:p14="http://schemas.microsoft.com/office/powerpoint/2010/main" val="2764030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8</a:t>
            </a:fld>
            <a:endParaRPr lang="en-GB"/>
          </a:p>
        </p:txBody>
      </p:sp>
    </p:spTree>
    <p:extLst>
      <p:ext uri="{BB962C8B-B14F-4D97-AF65-F5344CB8AC3E}">
        <p14:creationId xmlns:p14="http://schemas.microsoft.com/office/powerpoint/2010/main" val="304309209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Then we can instantiate our subject under test (the SUT), which is the </a:t>
            </a:r>
            <a:r>
              <a:rPr lang="en-GB" dirty="0" err="1"/>
              <a:t>AvailabilityController</a:t>
            </a:r>
            <a:r>
              <a:rPr lang="en-GB" dirty="0"/>
              <a:t> (web controller variable)</a:t>
            </a:r>
          </a:p>
          <a:p>
            <a:endParaRPr lang="en-GB" dirty="0"/>
          </a:p>
          <a:p>
            <a:r>
              <a:rPr lang="en-GB" dirty="0"/>
              <a:t>Because targeting the web controller level in our test, helps us to cover all its adapting code. And remember, we don’t test the network here! Only the adaptation code (from JSON, DTOs to domain one and vice versa when we need our API to return an answer)</a:t>
            </a:r>
          </a:p>
          <a:p>
            <a:endParaRPr lang="en-GB" dirty="0"/>
          </a:p>
          <a:p>
            <a:endParaRPr lang="en-GB" dirty="0"/>
          </a:p>
          <a:p>
            <a:pPr marL="171450" indent="-171450">
              <a:buFont typeface="Symbol" panose="05050102010706020507" pitchFamily="18" charset="2"/>
              <a:buChar char="Þ"/>
            </a:pPr>
            <a:r>
              <a:rPr lang="en-GB" dirty="0"/>
              <a:t>Click  (next slide) </a:t>
            </a:r>
          </a:p>
          <a:p>
            <a:pPr marL="171450" indent="-171450">
              <a:buFont typeface="Symbol" panose="05050102010706020507" pitchFamily="18" charset="2"/>
              <a:buChar char="Þ"/>
            </a:pPr>
            <a:endParaRPr lang="en-GB" dirty="0"/>
          </a:p>
          <a:p>
            <a:pPr marL="171450" indent="-171450">
              <a:buFont typeface="Symbol" panose="05050102010706020507" pitchFamily="18" charset="2"/>
              <a:buChar char="Þ"/>
            </a:pPr>
            <a:r>
              <a:rPr lang="en-GB" dirty="0"/>
              <a:t>Here we inject the result of our builder to this web controller (left side adapter)</a:t>
            </a:r>
          </a:p>
        </p:txBody>
      </p:sp>
      <p:sp>
        <p:nvSpPr>
          <p:cNvPr id="4" name="Slide Number Placeholder 3"/>
          <p:cNvSpPr>
            <a:spLocks noGrp="1"/>
          </p:cNvSpPr>
          <p:nvPr>
            <p:ph type="sldNum" sz="quarter" idx="5"/>
          </p:nvPr>
        </p:nvSpPr>
        <p:spPr/>
        <p:txBody>
          <a:bodyPr/>
          <a:lstStyle/>
          <a:p>
            <a:fld id="{438FB828-7FE4-42D1-BEA2-6A733FD1B12E}" type="slidenum">
              <a:rPr lang="en-GB" smtClean="0"/>
              <a:t>80</a:t>
            </a:fld>
            <a:endParaRPr lang="en-GB"/>
          </a:p>
        </p:txBody>
      </p:sp>
    </p:spTree>
    <p:extLst>
      <p:ext uri="{BB962C8B-B14F-4D97-AF65-F5344CB8AC3E}">
        <p14:creationId xmlns:p14="http://schemas.microsoft.com/office/powerpoint/2010/main" val="215357262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then define the end-user request. Here something like: “as a customer, I want to know what availability you will have for me and a bunch of room types (e.g.: Single room, double room, family suite etc)”</a:t>
            </a:r>
          </a:p>
          <a:p>
            <a:endParaRPr lang="en-GB" dirty="0"/>
          </a:p>
          <a:p>
            <a:pPr marL="171450" indent="-171450">
              <a:buFont typeface="Symbol" panose="05050102010706020507" pitchFamily="18" charset="2"/>
              <a:buChar char="Þ"/>
            </a:pPr>
            <a:r>
              <a:rPr lang="en-GB" dirty="0"/>
              <a:t>Click (next animation)</a:t>
            </a:r>
          </a:p>
          <a:p>
            <a:pPr marL="171450" indent="-171450">
              <a:buFont typeface="Symbol" panose="05050102010706020507" pitchFamily="18" charset="2"/>
              <a:buChar char="Þ"/>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Important here: no network, no I/O. Even if we want to test the full black box, our API, our component. We want our Acceptance tests to be as fast as possible (between 5 and 200 milliseconds max for every acceptance test).</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81</a:t>
            </a:fld>
            <a:endParaRPr lang="en-GB"/>
          </a:p>
        </p:txBody>
      </p:sp>
    </p:spTree>
    <p:extLst>
      <p:ext uri="{BB962C8B-B14F-4D97-AF65-F5344CB8AC3E}">
        <p14:creationId xmlns:p14="http://schemas.microsoft.com/office/powerpoint/2010/main" val="308558717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Last but not least: the assertion.</a:t>
            </a:r>
          </a:p>
          <a:p>
            <a:endParaRPr lang="en-GB" dirty="0"/>
          </a:p>
          <a:p>
            <a:r>
              <a:rPr lang="en-GB" dirty="0"/>
              <a:t>Instead of exposing all the DTOs and checks on our technical types for the answer, we hide them behind a one-liner Domain-driven intention.</a:t>
            </a:r>
          </a:p>
          <a:p>
            <a:endParaRPr lang="en-GB" dirty="0"/>
          </a:p>
          <a:p>
            <a:r>
              <a:rPr lang="en-GB" dirty="0"/>
              <a:t>A private </a:t>
            </a:r>
            <a:r>
              <a:rPr lang="en-GB" dirty="0" err="1"/>
              <a:t>private</a:t>
            </a:r>
            <a:r>
              <a:rPr lang="en-GB" dirty="0"/>
              <a:t> test or extension method.</a:t>
            </a:r>
          </a:p>
          <a:p>
            <a:endParaRPr lang="en-GB" dirty="0"/>
          </a:p>
          <a:p>
            <a:r>
              <a:rPr lang="en-GB" dirty="0"/>
              <a:t>The </a:t>
            </a:r>
            <a:r>
              <a:rPr lang="en-GB" dirty="0" err="1"/>
              <a:t>CheckThatRoomsAreMatchingTheRequestedCriteria</a:t>
            </a:r>
            <a:r>
              <a:rPr lang="en-GB" dirty="0"/>
              <a:t> method of my test suite, my test fixture.</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82</a:t>
            </a:fld>
            <a:endParaRPr lang="en-GB"/>
          </a:p>
        </p:txBody>
      </p:sp>
    </p:spTree>
    <p:extLst>
      <p:ext uri="{BB962C8B-B14F-4D97-AF65-F5344CB8AC3E}">
        <p14:creationId xmlns:p14="http://schemas.microsoft.com/office/powerpoint/2010/main" val="139810846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one-line invocation help us to hide the checking implementation. </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Here we can hide the fact that we are checking the kind of </a:t>
            </a:r>
            <a:r>
              <a:rPr lang="en-GB" dirty="0" err="1"/>
              <a:t>HttpResponse</a:t>
            </a:r>
            <a:r>
              <a:rPr lang="en-GB" dirty="0"/>
              <a:t> we are supposed to get (here 200 http status code)</a:t>
            </a:r>
          </a:p>
          <a:p>
            <a:endParaRPr lang="en-GB" dirty="0"/>
          </a:p>
          <a:p>
            <a:r>
              <a:rPr lang="en-GB" dirty="0"/>
              <a:t>It also helps us to hide all the checks/assertions we make on the DTO returned by our web controller as the answer.</a:t>
            </a:r>
          </a:p>
        </p:txBody>
      </p:sp>
      <p:sp>
        <p:nvSpPr>
          <p:cNvPr id="4" name="Slide Number Placeholder 3"/>
          <p:cNvSpPr>
            <a:spLocks noGrp="1"/>
          </p:cNvSpPr>
          <p:nvPr>
            <p:ph type="sldNum" sz="quarter" idx="5"/>
          </p:nvPr>
        </p:nvSpPr>
        <p:spPr/>
        <p:txBody>
          <a:bodyPr/>
          <a:lstStyle/>
          <a:p>
            <a:fld id="{438FB828-7FE4-42D1-BEA2-6A733FD1B12E}" type="slidenum">
              <a:rPr lang="en-GB" smtClean="0"/>
              <a:t>83</a:t>
            </a:fld>
            <a:endParaRPr lang="en-GB"/>
          </a:p>
        </p:txBody>
      </p:sp>
    </p:spTree>
    <p:extLst>
      <p:ext uri="{BB962C8B-B14F-4D97-AF65-F5344CB8AC3E}">
        <p14:creationId xmlns:p14="http://schemas.microsoft.com/office/powerpoint/2010/main" val="159943854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Having this private helper method that encapsulates all the infrastructure details behind it… has also a very interesting side-effect…</a:t>
            </a:r>
          </a:p>
          <a:p>
            <a:endParaRPr lang="en-GB" dirty="0"/>
          </a:p>
          <a:p>
            <a:pPr marL="171450" indent="-171450">
              <a:buFont typeface="Symbol" panose="05050102010706020507" pitchFamily="18" charset="2"/>
              <a:buChar char="Þ"/>
            </a:pPr>
            <a:r>
              <a:rPr lang="en-GB" dirty="0"/>
              <a:t>Click</a:t>
            </a:r>
          </a:p>
          <a:p>
            <a:pPr marL="171450" indent="-171450">
              <a:buFont typeface="Symbol" panose="05050102010706020507" pitchFamily="18" charset="2"/>
              <a:buChar char="Þ"/>
            </a:pPr>
            <a:endParaRPr lang="en-GB" dirty="0"/>
          </a:p>
          <a:p>
            <a:r>
              <a:rPr lang="en-GB" dirty="0"/>
              <a:t>=&gt; It allows us to reuse the very same assertion intention (expressed in the domain language), so that we can implement it differently if we have different left-side adapters (if we have this requirement).</a:t>
            </a:r>
          </a:p>
          <a:p>
            <a:endParaRPr lang="en-GB" dirty="0"/>
          </a:p>
          <a:p>
            <a:r>
              <a:rPr lang="en-GB" dirty="0"/>
              <a:t>I mean: the requirement of having to switch the exposition models and technologies for your service (either through a web API, a message-oriented bus, etc. But on my side, we usually exposes our services through web APIs. So…)</a:t>
            </a:r>
          </a:p>
          <a:p>
            <a:endParaRPr lang="en-GB" dirty="0"/>
          </a:p>
          <a:p>
            <a:r>
              <a:rPr lang="en-GB" dirty="0"/>
              <a:t>But once again, “encapsulate change” (from the OOP world) is a good advice.</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84</a:t>
            </a:fld>
            <a:endParaRPr lang="en-GB"/>
          </a:p>
        </p:txBody>
      </p:sp>
    </p:spTree>
    <p:extLst>
      <p:ext uri="{BB962C8B-B14F-4D97-AF65-F5344CB8AC3E}">
        <p14:creationId xmlns:p14="http://schemas.microsoft.com/office/powerpoint/2010/main" val="68168466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Ok. To sum-up</a:t>
            </a:r>
          </a:p>
        </p:txBody>
      </p:sp>
      <p:sp>
        <p:nvSpPr>
          <p:cNvPr id="4" name="Slide Number Placeholder 3"/>
          <p:cNvSpPr>
            <a:spLocks noGrp="1"/>
          </p:cNvSpPr>
          <p:nvPr>
            <p:ph type="sldNum" sz="quarter" idx="5"/>
          </p:nvPr>
        </p:nvSpPr>
        <p:spPr/>
        <p:txBody>
          <a:bodyPr/>
          <a:lstStyle/>
          <a:p>
            <a:fld id="{438FB828-7FE4-42D1-BEA2-6A733FD1B12E}" type="slidenum">
              <a:rPr lang="en-GB" smtClean="0"/>
              <a:t>85</a:t>
            </a:fld>
            <a:endParaRPr lang="en-GB"/>
          </a:p>
        </p:txBody>
      </p:sp>
    </p:spTree>
    <p:extLst>
      <p:ext uri="{BB962C8B-B14F-4D97-AF65-F5344CB8AC3E}">
        <p14:creationId xmlns:p14="http://schemas.microsoft.com/office/powerpoint/2010/main" val="261362670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First we have the Arrange part of the test. Should not take more than 8-10 lines</a:t>
            </a:r>
          </a:p>
        </p:txBody>
      </p:sp>
      <p:sp>
        <p:nvSpPr>
          <p:cNvPr id="4" name="Slide Number Placeholder 3"/>
          <p:cNvSpPr>
            <a:spLocks noGrp="1"/>
          </p:cNvSpPr>
          <p:nvPr>
            <p:ph type="sldNum" sz="quarter" idx="5"/>
          </p:nvPr>
        </p:nvSpPr>
        <p:spPr/>
        <p:txBody>
          <a:bodyPr/>
          <a:lstStyle/>
          <a:p>
            <a:fld id="{438FB828-7FE4-42D1-BEA2-6A733FD1B12E}" type="slidenum">
              <a:rPr lang="en-GB" smtClean="0"/>
              <a:t>86</a:t>
            </a:fld>
            <a:endParaRPr lang="en-GB"/>
          </a:p>
        </p:txBody>
      </p:sp>
    </p:spTree>
    <p:extLst>
      <p:ext uri="{BB962C8B-B14F-4D97-AF65-F5344CB8AC3E}">
        <p14:creationId xmlns:p14="http://schemas.microsoft.com/office/powerpoint/2010/main" val="345385913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Then we have the “ACT” section of our test which is targeting left-side adapters (here a web controller).</a:t>
            </a:r>
          </a:p>
          <a:p>
            <a:endParaRPr lang="en-GB" dirty="0"/>
          </a:p>
          <a:p>
            <a:r>
              <a:rPr lang="en-GB" dirty="0"/>
              <a:t>2 lines here</a:t>
            </a:r>
          </a:p>
          <a:p>
            <a:endParaRPr lang="en-GB" dirty="0"/>
          </a:p>
          <a:p>
            <a:r>
              <a:rPr lang="en-GB" dirty="0"/>
              <a:t>One can even hide the DTO declaration behind a single test private method that will do the job. </a:t>
            </a:r>
          </a:p>
          <a:p>
            <a:endParaRPr lang="en-GB" dirty="0"/>
          </a:p>
          <a:p>
            <a:r>
              <a:rPr lang="en-GB" dirty="0"/>
              <a:t>It can be really helpful for people having to test more than one left side adapter as we just mentioned earlier in the previous slide.</a:t>
            </a:r>
          </a:p>
          <a:p>
            <a:endParaRPr lang="en-GB" dirty="0"/>
          </a:p>
          <a:p>
            <a:r>
              <a:rPr lang="en-GB" dirty="0"/>
              <a:t>So Action between 1 or 2 lines</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87</a:t>
            </a:fld>
            <a:endParaRPr lang="en-GB"/>
          </a:p>
        </p:txBody>
      </p:sp>
    </p:spTree>
    <p:extLst>
      <p:ext uri="{BB962C8B-B14F-4D97-AF65-F5344CB8AC3E}">
        <p14:creationId xmlns:p14="http://schemas.microsoft.com/office/powerpoint/2010/main" val="61771568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finally we have the Assert section of our Acceptance test. </a:t>
            </a:r>
          </a:p>
          <a:p>
            <a:endParaRPr lang="en-GB" dirty="0"/>
          </a:p>
          <a:p>
            <a:r>
              <a:rPr lang="en-GB" dirty="0"/>
              <a:t>Here: 1 line</a:t>
            </a:r>
          </a:p>
          <a:p>
            <a:endParaRPr lang="en-GB" dirty="0"/>
          </a:p>
          <a:p>
            <a:r>
              <a:rPr lang="en-GB" dirty="0"/>
              <a:t>And then here again, you can “eat your cake and have it too” (meaning: you can have a Domain-driven assertion without any specific details about your DTOs and infrastructure adaptations, but nonetheless testing them in order to avoid bugs in production related to any kind of Adapters).</a:t>
            </a:r>
          </a:p>
          <a:p>
            <a:endParaRPr lang="en-GB" dirty="0"/>
          </a:p>
          <a:p>
            <a:r>
              <a:rPr lang="en-GB" dirty="0"/>
              <a:t>To do so, all you have to is to hide our assertions behind a private method that will express your assert intention. Here I could have found a better example of a domain-driven name... but I hope you can get my point.</a:t>
            </a:r>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88</a:t>
            </a:fld>
            <a:endParaRPr lang="en-GB"/>
          </a:p>
        </p:txBody>
      </p:sp>
    </p:spTree>
    <p:extLst>
      <p:ext uri="{BB962C8B-B14F-4D97-AF65-F5344CB8AC3E}">
        <p14:creationId xmlns:p14="http://schemas.microsoft.com/office/powerpoint/2010/main" val="3982485902"/>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Here is the full test</a:t>
            </a:r>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89</a:t>
            </a:fld>
            <a:endParaRPr lang="en-GB"/>
          </a:p>
        </p:txBody>
      </p:sp>
    </p:spTree>
    <p:extLst>
      <p:ext uri="{BB962C8B-B14F-4D97-AF65-F5344CB8AC3E}">
        <p14:creationId xmlns:p14="http://schemas.microsoft.com/office/powerpoint/2010/main" val="3482052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Image : https://insights-images.thoughtworks.com/pairprogramming_f0d3ae7ef121e981e150bfcae4ecb995.jpg</a:t>
            </a:r>
          </a:p>
        </p:txBody>
      </p:sp>
      <p:sp>
        <p:nvSpPr>
          <p:cNvPr id="4" name="Slide Number Placeholder 3"/>
          <p:cNvSpPr>
            <a:spLocks noGrp="1"/>
          </p:cNvSpPr>
          <p:nvPr>
            <p:ph type="sldNum" sz="quarter" idx="5"/>
          </p:nvPr>
        </p:nvSpPr>
        <p:spPr/>
        <p:txBody>
          <a:bodyPr/>
          <a:lstStyle/>
          <a:p>
            <a:fld id="{438FB828-7FE4-42D1-BEA2-6A733FD1B12E}" type="slidenum">
              <a:rPr lang="en-GB" smtClean="0"/>
              <a:t>9</a:t>
            </a:fld>
            <a:endParaRPr lang="en-GB"/>
          </a:p>
        </p:txBody>
      </p:sp>
    </p:spTree>
    <p:extLst>
      <p:ext uri="{BB962C8B-B14F-4D97-AF65-F5344CB8AC3E}">
        <p14:creationId xmlns:p14="http://schemas.microsoft.com/office/powerpoint/2010/main" val="101635268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With its 3 A-A-A sections highlighted : </a:t>
            </a:r>
          </a:p>
          <a:p>
            <a:endParaRPr lang="en-GB" dirty="0"/>
          </a:p>
          <a:p>
            <a:r>
              <a:rPr lang="en-GB" dirty="0"/>
              <a:t>ARRANGE</a:t>
            </a:r>
          </a:p>
          <a:p>
            <a:pPr marL="171450" indent="-171450">
              <a:buFont typeface="Symbol" panose="05050102010706020507" pitchFamily="18" charset="2"/>
              <a:buChar char="Þ"/>
            </a:pPr>
            <a:endParaRPr lang="en-GB" dirty="0"/>
          </a:p>
          <a:p>
            <a:pPr marL="171450" indent="-171450">
              <a:buFont typeface="Symbol" panose="05050102010706020507" pitchFamily="18" charset="2"/>
              <a:buChar char="Þ"/>
            </a:pPr>
            <a:r>
              <a:rPr lang="en-GB" dirty="0"/>
              <a:t>Click</a:t>
            </a:r>
          </a:p>
          <a:p>
            <a:pPr marL="0" indent="0">
              <a:buFont typeface="Symbol" panose="05050102010706020507" pitchFamily="18" charset="2"/>
              <a:buNone/>
            </a:pPr>
            <a:r>
              <a:rPr lang="en-GB" dirty="0"/>
              <a:t>ACT</a:t>
            </a:r>
          </a:p>
          <a:p>
            <a:pPr marL="0" indent="0">
              <a:buFont typeface="Symbol" panose="05050102010706020507" pitchFamily="18" charset="2"/>
              <a:buNone/>
            </a:pPr>
            <a:endParaRPr lang="en-GB" dirty="0"/>
          </a:p>
          <a:p>
            <a:pPr marL="0" marR="0" lvl="0" indent="0" algn="l" defTabSz="914400" rtl="0" eaLnBrk="1" fontAlgn="auto" latinLnBrk="0" hangingPunct="1">
              <a:lnSpc>
                <a:spcPct val="100000"/>
              </a:lnSpc>
              <a:spcBef>
                <a:spcPts val="0"/>
              </a:spcBef>
              <a:spcAft>
                <a:spcPts val="0"/>
              </a:spcAft>
              <a:buClrTx/>
              <a:buSzTx/>
              <a:buFont typeface="Symbol" panose="05050102010706020507" pitchFamily="18" charset="2"/>
              <a:buNone/>
              <a:tabLst/>
              <a:defRPr/>
            </a:pPr>
            <a:r>
              <a:rPr lang="en-GB" dirty="0"/>
              <a:t>=&gt; Click</a:t>
            </a:r>
          </a:p>
          <a:p>
            <a:pPr marL="0" indent="0">
              <a:buFont typeface="Symbol" panose="05050102010706020507" pitchFamily="18" charset="2"/>
              <a:buNone/>
            </a:pPr>
            <a:r>
              <a:rPr lang="en-GB" dirty="0"/>
              <a:t>ASSERT</a:t>
            </a:r>
          </a:p>
        </p:txBody>
      </p:sp>
      <p:sp>
        <p:nvSpPr>
          <p:cNvPr id="4" name="Slide Number Placeholder 3"/>
          <p:cNvSpPr>
            <a:spLocks noGrp="1"/>
          </p:cNvSpPr>
          <p:nvPr>
            <p:ph type="sldNum" sz="quarter" idx="5"/>
          </p:nvPr>
        </p:nvSpPr>
        <p:spPr/>
        <p:txBody>
          <a:bodyPr/>
          <a:lstStyle/>
          <a:p>
            <a:fld id="{438FB828-7FE4-42D1-BEA2-6A733FD1B12E}" type="slidenum">
              <a:rPr lang="en-GB" smtClean="0"/>
              <a:t>90</a:t>
            </a:fld>
            <a:endParaRPr lang="en-GB"/>
          </a:p>
        </p:txBody>
      </p:sp>
    </p:spTree>
    <p:extLst>
      <p:ext uri="{BB962C8B-B14F-4D97-AF65-F5344CB8AC3E}">
        <p14:creationId xmlns:p14="http://schemas.microsoft.com/office/powerpoint/2010/main" val="81923959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2 things to keep in mind: </a:t>
            </a:r>
            <a:r>
              <a:rPr lang="en-GB" b="1" dirty="0"/>
              <a:t>use fuzzers &amp; use builders</a:t>
            </a:r>
          </a:p>
          <a:p>
            <a:endParaRPr lang="en-GB" dirty="0"/>
          </a:p>
          <a:p>
            <a:r>
              <a:rPr lang="en-GB" dirty="0"/>
              <a:t>They will allow you to:</a:t>
            </a:r>
          </a:p>
          <a:p>
            <a:pPr marL="228600" indent="-228600">
              <a:buFont typeface="+mj-lt"/>
              <a:buAutoNum type="arabicPeriod"/>
            </a:pPr>
            <a:r>
              <a:rPr lang="en-GB" dirty="0"/>
              <a:t>shorten your tests</a:t>
            </a:r>
          </a:p>
          <a:p>
            <a:pPr marL="228600" indent="-228600">
              <a:buFont typeface="+mj-lt"/>
              <a:buAutoNum type="arabicPeriod"/>
            </a:pPr>
            <a:r>
              <a:rPr lang="en-GB" dirty="0"/>
              <a:t>speed up their writing</a:t>
            </a:r>
          </a:p>
          <a:p>
            <a:pPr marL="228600" indent="-228600">
              <a:buFont typeface="+mj-lt"/>
              <a:buAutoNum type="arabicPeriod"/>
            </a:pPr>
            <a:r>
              <a:rPr lang="en-GB" dirty="0"/>
              <a:t>improve your bug detection</a:t>
            </a:r>
          </a:p>
          <a:p>
            <a:pPr marL="228600" indent="-228600">
              <a:buFont typeface="+mj-lt"/>
              <a:buAutoNum type="arabicPeriod"/>
            </a:pPr>
            <a:r>
              <a:rPr lang="en-GB" dirty="0"/>
              <a:t>Make them less fragile, because less connected to your implementation</a:t>
            </a:r>
          </a:p>
          <a:p>
            <a:pPr marL="228600" indent="-228600">
              <a:buFont typeface="+mj-lt"/>
              <a:buAutoNum type="arabicPeriod"/>
            </a:pPr>
            <a:r>
              <a:rPr lang="en-GB" dirty="0"/>
              <a:t>Foster Domain-driven expressivity</a:t>
            </a:r>
          </a:p>
        </p:txBody>
      </p:sp>
      <p:sp>
        <p:nvSpPr>
          <p:cNvPr id="4" name="Slide Number Placeholder 3"/>
          <p:cNvSpPr>
            <a:spLocks noGrp="1"/>
          </p:cNvSpPr>
          <p:nvPr>
            <p:ph type="sldNum" sz="quarter" idx="5"/>
          </p:nvPr>
        </p:nvSpPr>
        <p:spPr/>
        <p:txBody>
          <a:bodyPr/>
          <a:lstStyle/>
          <a:p>
            <a:fld id="{438FB828-7FE4-42D1-BEA2-6A733FD1B12E}" type="slidenum">
              <a:rPr lang="en-GB" smtClean="0"/>
              <a:t>91</a:t>
            </a:fld>
            <a:endParaRPr lang="en-GB"/>
          </a:p>
        </p:txBody>
      </p:sp>
    </p:spTree>
    <p:extLst>
      <p:ext uri="{BB962C8B-B14F-4D97-AF65-F5344CB8AC3E}">
        <p14:creationId xmlns:p14="http://schemas.microsoft.com/office/powerpoint/2010/main" val="229412348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2 things to keep in mind: </a:t>
            </a:r>
            <a:r>
              <a:rPr lang="en-GB" b="1" dirty="0"/>
              <a:t>use fuzzers &amp; use builders</a:t>
            </a:r>
          </a:p>
          <a:p>
            <a:endParaRPr lang="en-GB" dirty="0"/>
          </a:p>
          <a:p>
            <a:r>
              <a:rPr lang="en-GB" dirty="0"/>
              <a:t>They will allow you to:</a:t>
            </a:r>
          </a:p>
          <a:p>
            <a:pPr marL="228600" indent="-228600">
              <a:buFont typeface="+mj-lt"/>
              <a:buAutoNum type="arabicPeriod"/>
            </a:pPr>
            <a:r>
              <a:rPr lang="en-GB" dirty="0"/>
              <a:t>shorten your tests</a:t>
            </a:r>
          </a:p>
          <a:p>
            <a:pPr marL="228600" indent="-228600">
              <a:buFont typeface="+mj-lt"/>
              <a:buAutoNum type="arabicPeriod"/>
            </a:pPr>
            <a:r>
              <a:rPr lang="en-GB" dirty="0"/>
              <a:t>speed up their writing</a:t>
            </a:r>
          </a:p>
          <a:p>
            <a:pPr marL="228600" indent="-228600">
              <a:buFont typeface="+mj-lt"/>
              <a:buAutoNum type="arabicPeriod"/>
            </a:pPr>
            <a:r>
              <a:rPr lang="en-GB" dirty="0"/>
              <a:t>improve your bug detection</a:t>
            </a:r>
          </a:p>
          <a:p>
            <a:pPr marL="228600" indent="-228600">
              <a:buFont typeface="+mj-lt"/>
              <a:buAutoNum type="arabicPeriod"/>
            </a:pPr>
            <a:r>
              <a:rPr lang="en-GB" dirty="0"/>
              <a:t>Make them less fragile, because less connected to your implementation</a:t>
            </a:r>
          </a:p>
          <a:p>
            <a:pPr marL="228600" indent="-228600">
              <a:buFont typeface="+mj-lt"/>
              <a:buAutoNum type="arabicPeriod"/>
            </a:pPr>
            <a:r>
              <a:rPr lang="en-GB" dirty="0"/>
              <a:t>Foster Domain-driven expressivity</a:t>
            </a:r>
          </a:p>
        </p:txBody>
      </p:sp>
      <p:sp>
        <p:nvSpPr>
          <p:cNvPr id="4" name="Slide Number Placeholder 3"/>
          <p:cNvSpPr>
            <a:spLocks noGrp="1"/>
          </p:cNvSpPr>
          <p:nvPr>
            <p:ph type="sldNum" sz="quarter" idx="5"/>
          </p:nvPr>
        </p:nvSpPr>
        <p:spPr/>
        <p:txBody>
          <a:bodyPr/>
          <a:lstStyle/>
          <a:p>
            <a:fld id="{438FB828-7FE4-42D1-BEA2-6A733FD1B12E}" type="slidenum">
              <a:rPr lang="en-GB" smtClean="0"/>
              <a:t>92</a:t>
            </a:fld>
            <a:endParaRPr lang="en-GB"/>
          </a:p>
        </p:txBody>
      </p:sp>
    </p:spTree>
    <p:extLst>
      <p:ext uri="{BB962C8B-B14F-4D97-AF65-F5344CB8AC3E}">
        <p14:creationId xmlns:p14="http://schemas.microsoft.com/office/powerpoint/2010/main" val="86436022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93</a:t>
            </a:fld>
            <a:endParaRPr lang="en-GB"/>
          </a:p>
        </p:txBody>
      </p:sp>
    </p:spTree>
    <p:extLst>
      <p:ext uri="{BB962C8B-B14F-4D97-AF65-F5344CB8AC3E}">
        <p14:creationId xmlns:p14="http://schemas.microsoft.com/office/powerpoint/2010/main" val="1282040320"/>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Ok, final wrap-up!</a:t>
            </a:r>
          </a:p>
        </p:txBody>
      </p:sp>
      <p:sp>
        <p:nvSpPr>
          <p:cNvPr id="4" name="Slide Number Placeholder 3"/>
          <p:cNvSpPr>
            <a:spLocks noGrp="1"/>
          </p:cNvSpPr>
          <p:nvPr>
            <p:ph type="sldNum" sz="quarter" idx="5"/>
          </p:nvPr>
        </p:nvSpPr>
        <p:spPr/>
        <p:txBody>
          <a:bodyPr/>
          <a:lstStyle/>
          <a:p>
            <a:fld id="{438FB828-7FE4-42D1-BEA2-6A733FD1B12E}" type="slidenum">
              <a:rPr lang="en-GB" smtClean="0"/>
              <a:t>94</a:t>
            </a:fld>
            <a:endParaRPr lang="en-GB"/>
          </a:p>
        </p:txBody>
      </p:sp>
    </p:spTree>
    <p:extLst>
      <p:ext uri="{BB962C8B-B14F-4D97-AF65-F5344CB8AC3E}">
        <p14:creationId xmlns:p14="http://schemas.microsoft.com/office/powerpoint/2010/main" val="182193480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conclude </a:t>
            </a:r>
          </a:p>
          <a:p>
            <a:pPr marL="171450" indent="-171450">
              <a:buFont typeface="Wingdings" panose="05000000000000000000" pitchFamily="2" charset="2"/>
              <a:buChar char="è"/>
            </a:pPr>
            <a:r>
              <a:rPr lang="en-GB" dirty="0" err="1">
                <a:sym typeface="Wingdings" panose="05000000000000000000" pitchFamily="2" charset="2"/>
              </a:rPr>
              <a:t>C</a:t>
            </a:r>
            <a:r>
              <a:rPr lang="en-GB" dirty="0" err="1"/>
              <a:t>lic</a:t>
            </a:r>
            <a:endParaRPr lang="en-GB" dirty="0"/>
          </a:p>
          <a:p>
            <a:pPr marL="171450" indent="-171450">
              <a:buFont typeface="Wingdings" panose="05000000000000000000" pitchFamily="2" charset="2"/>
              <a:buChar char="è"/>
            </a:pPr>
            <a:endParaRPr lang="en-GB" dirty="0"/>
          </a:p>
          <a:p>
            <a:pPr marL="228600" indent="-228600">
              <a:buFont typeface="+mj-lt"/>
              <a:buAutoNum type="arabicPeriod"/>
            </a:pPr>
            <a:r>
              <a:rPr lang="en-GB" dirty="0"/>
              <a:t>It has been elaborated from and for the people we were working with during the last decade or so.</a:t>
            </a:r>
            <a:br>
              <a:rPr lang="en-GB" dirty="0"/>
            </a:br>
            <a:br>
              <a:rPr lang="en-GB" dirty="0"/>
            </a:br>
            <a:r>
              <a:rPr lang="en-GB" dirty="0">
                <a:sym typeface="Wingdings" panose="05000000000000000000" pitchFamily="2" charset="2"/>
              </a:rPr>
              <a:t> </a:t>
            </a:r>
            <a:r>
              <a:rPr lang="en-GB" dirty="0" err="1">
                <a:sym typeface="Wingdings" panose="05000000000000000000" pitchFamily="2" charset="2"/>
              </a:rPr>
              <a:t>clic</a:t>
            </a:r>
            <a:br>
              <a:rPr lang="en-GB" dirty="0">
                <a:sym typeface="Wingdings" panose="05000000000000000000" pitchFamily="2" charset="2"/>
              </a:rPr>
            </a:br>
            <a:endParaRPr lang="en-GB" dirty="0"/>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GB" dirty="0"/>
              <a:t>It allows us to write fast and antifragile tests. Meaning: tests that fully embrace your merciless refactoring sessions. You need to change something in your implementation? The impact will stay at the builder level, in factorized code. It’s very unlikely that you need to change lots of tests.</a:t>
            </a:r>
            <a:br>
              <a:rPr lang="en-GB" dirty="0"/>
            </a:br>
            <a:br>
              <a:rPr lang="en-GB" dirty="0"/>
            </a:br>
            <a:r>
              <a:rPr lang="en-GB" dirty="0">
                <a:sym typeface="Wingdings" panose="05000000000000000000" pitchFamily="2" charset="2"/>
              </a:rPr>
              <a:t> </a:t>
            </a:r>
            <a:r>
              <a:rPr lang="en-GB" dirty="0" err="1">
                <a:sym typeface="Wingdings" panose="05000000000000000000" pitchFamily="2" charset="2"/>
              </a:rPr>
              <a:t>clic</a:t>
            </a:r>
            <a:endParaRPr lang="en-GB" dirty="0"/>
          </a:p>
          <a:p>
            <a:pPr marL="228600" indent="-228600">
              <a:buFont typeface="+mj-lt"/>
              <a:buAutoNum type="arabicPeriod"/>
            </a:pPr>
            <a:endParaRPr lang="en-GB" dirty="0"/>
          </a:p>
          <a:p>
            <a:pPr marL="228600" indent="-228600">
              <a:buFont typeface="+mj-lt"/>
              <a:buAutoNum type="arabicPeriod"/>
            </a:pPr>
            <a:r>
              <a:rPr lang="en-GB" dirty="0"/>
              <a:t>It Allows us to fully embrace Domain Driven Design (especially the ubiquitous language part) in our tests, but – and it’s a key point: it allows us to catch lots of tiny bugs that are located in </a:t>
            </a:r>
            <a:r>
              <a:rPr lang="en-GB" dirty="0" err="1"/>
              <a:t>boaring</a:t>
            </a:r>
            <a:r>
              <a:rPr lang="en-GB" dirty="0"/>
              <a:t> code (the one doing the adaptations in all our possible combination) </a:t>
            </a:r>
            <a:r>
              <a:rPr lang="en-GB" dirty="0">
                <a:sym typeface="Wingdings" panose="05000000000000000000" pitchFamily="2" charset="2"/>
              </a:rPr>
              <a:t> the left and right-side Adapters of our hexagonal architecture APIs</a:t>
            </a:r>
          </a:p>
          <a:p>
            <a:pPr marL="228600" indent="-228600">
              <a:buFont typeface="+mj-lt"/>
              <a:buAutoNum type="arabicPeriod"/>
            </a:pPr>
            <a:endParaRPr lang="en-GB" dirty="0">
              <a:sym typeface="Wingdings" panose="05000000000000000000" pitchFamily="2" charset="2"/>
            </a:endParaRPr>
          </a:p>
          <a:p>
            <a:pPr marL="0" indent="0">
              <a:buFont typeface="+mj-lt"/>
              <a:buNone/>
            </a:pPr>
            <a:r>
              <a:rPr lang="en-GB" dirty="0">
                <a:sym typeface="Wingdings" panose="05000000000000000000" pitchFamily="2" charset="2"/>
              </a:rPr>
              <a:t> </a:t>
            </a:r>
            <a:r>
              <a:rPr lang="en-GB" dirty="0" err="1">
                <a:sym typeface="Wingdings" panose="05000000000000000000" pitchFamily="2" charset="2"/>
              </a:rPr>
              <a:t>clic</a:t>
            </a:r>
            <a:endParaRPr lang="en-GB" dirty="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438FB828-7FE4-42D1-BEA2-6A733FD1B12E}" type="slidenum">
              <a:rPr lang="en-GB" smtClean="0"/>
              <a:t>95</a:t>
            </a:fld>
            <a:endParaRPr lang="en-GB"/>
          </a:p>
        </p:txBody>
      </p:sp>
    </p:spTree>
    <p:extLst>
      <p:ext uri="{BB962C8B-B14F-4D97-AF65-F5344CB8AC3E}">
        <p14:creationId xmlns:p14="http://schemas.microsoft.com/office/powerpoint/2010/main" val="51999415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GB" dirty="0">
                <a:sym typeface="Wingdings" panose="05000000000000000000" pitchFamily="2" charset="2"/>
              </a:rPr>
              <a:t>So I would love to have your feedback and questions about it. Right now. But also through twitter where you can reach me with the twitter handle here on screen</a:t>
            </a:r>
          </a:p>
          <a:p>
            <a:pPr marL="0" indent="0">
              <a:buFont typeface="+mj-lt"/>
              <a:buNone/>
            </a:pPr>
            <a:endParaRPr lang="en-GB" dirty="0">
              <a:sym typeface="Wingdings" panose="05000000000000000000" pitchFamily="2" charset="2"/>
            </a:endParaRPr>
          </a:p>
          <a:p>
            <a:pPr marL="0" indent="0">
              <a:buFont typeface="+mj-lt"/>
              <a:buNone/>
            </a:pPr>
            <a:r>
              <a:rPr lang="en-GB" dirty="0">
                <a:sym typeface="Wingdings" panose="05000000000000000000" pitchFamily="2" charset="2"/>
              </a:rPr>
              <a:t>It’s just the beginning for me to talk about this topic. I will continue to explain what it is in the upcoming weeks through real live coding sessions this time, and maybe videos in order to clarify the whole process, the workflow, the decisions, the design, etc.</a:t>
            </a:r>
          </a:p>
          <a:p>
            <a:pPr marL="0" indent="0">
              <a:buFont typeface="+mj-lt"/>
              <a:buNone/>
            </a:pPr>
            <a:endParaRPr lang="en-GB" dirty="0">
              <a:sym typeface="Wingdings" panose="05000000000000000000" pitchFamily="2" charset="2"/>
            </a:endParaRPr>
          </a:p>
          <a:p>
            <a:pPr marL="0" indent="0">
              <a:buFont typeface="+mj-lt"/>
              <a:buNone/>
            </a:pPr>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96</a:t>
            </a:fld>
            <a:endParaRPr lang="en-GB"/>
          </a:p>
        </p:txBody>
      </p:sp>
    </p:spTree>
    <p:extLst>
      <p:ext uri="{BB962C8B-B14F-4D97-AF65-F5344CB8AC3E}">
        <p14:creationId xmlns:p14="http://schemas.microsoft.com/office/powerpoint/2010/main" val="348020164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Ok. Do we still have some time for some questions?</a:t>
            </a:r>
          </a:p>
          <a:p>
            <a:endParaRPr lang="en-GB" dirty="0"/>
          </a:p>
          <a:p>
            <a:r>
              <a:rPr lang="en-GB" dirty="0"/>
              <a:t>Do you have any questions? </a:t>
            </a:r>
          </a:p>
          <a:p>
            <a:endParaRPr lang="en-GB" dirty="0"/>
          </a:p>
          <a:p>
            <a:r>
              <a:rPr lang="en-GB" dirty="0"/>
              <a:t>I don’t know how Oliver and </a:t>
            </a:r>
            <a:r>
              <a:rPr lang="en-GB" dirty="0" err="1"/>
              <a:t>Cherif</a:t>
            </a:r>
            <a:r>
              <a:rPr lang="en-GB" dirty="0"/>
              <a:t> would like to do this. But I’m ok to continue to discuss it about it if it’s possible for you.</a:t>
            </a:r>
          </a:p>
          <a:p>
            <a:r>
              <a:rPr lang="en-GB" dirty="0"/>
              <a:t>---------------------------------</a:t>
            </a:r>
          </a:p>
          <a:p>
            <a:pPr>
              <a:spcAft>
                <a:spcPts val="1000"/>
              </a:spcAft>
            </a:pPr>
            <a:r>
              <a:rPr lang="en-GB" sz="1800" cap="all" dirty="0">
                <a:solidFill>
                  <a:schemeClr val="tx1"/>
                </a:solidFill>
              </a:rPr>
              <a:t>Common objections</a:t>
            </a:r>
          </a:p>
          <a:p>
            <a:pPr>
              <a:spcAft>
                <a:spcPts val="1000"/>
              </a:spcAft>
            </a:pPr>
            <a:endParaRPr lang="en-GB" sz="1800" b="0" cap="all" dirty="0">
              <a:solidFill>
                <a:schemeClr val="tx1"/>
              </a:solidFill>
              <a:latin typeface="Chantilly-Light" pitchFamily="2" charset="0"/>
            </a:endParaRPr>
          </a:p>
          <a:p>
            <a:pPr marL="171450" indent="-171450">
              <a:spcAft>
                <a:spcPts val="1000"/>
              </a:spcAft>
              <a:buFont typeface="Arial" panose="020B0604020202020204" pitchFamily="34" charset="0"/>
              <a:buChar char="•"/>
            </a:pPr>
            <a:r>
              <a:rPr lang="en-GB" sz="1200" b="0" cap="all" dirty="0">
                <a:latin typeface="Chantilly-Light" pitchFamily="2" charset="0"/>
              </a:rPr>
              <a:t>Combinatory explosion of test cases?!?</a:t>
            </a:r>
            <a:br>
              <a:rPr lang="en-GB" sz="1200" b="0" cap="all" dirty="0">
                <a:latin typeface="Chantilly-Light" pitchFamily="2" charset="0"/>
              </a:rPr>
            </a:br>
            <a:r>
              <a:rPr lang="en-GB" sz="1200" b="0" cap="all" dirty="0">
                <a:latin typeface="Chantilly-Light" pitchFamily="2" charset="0"/>
                <a:sym typeface="Wingdings" panose="05000000000000000000" pitchFamily="2" charset="2"/>
              </a:rPr>
              <a:t>lots of concise &amp; easy to write acceptance tests (powered by fuzzers) were more than sufficient in 85% of my experience</a:t>
            </a:r>
          </a:p>
          <a:p>
            <a:pPr marL="171450" indent="-171450">
              <a:spcAft>
                <a:spcPts val="1000"/>
              </a:spcAft>
              <a:buFont typeface="Arial" panose="020B0604020202020204" pitchFamily="34" charset="0"/>
              <a:buChar char="•"/>
            </a:pPr>
            <a:endParaRPr lang="en-GB" sz="1200" b="0" cap="all" dirty="0">
              <a:latin typeface="Chantilly-Light" pitchFamily="2" charset="0"/>
              <a:sym typeface="Wingdings" panose="05000000000000000000" pitchFamily="2" charset="2"/>
            </a:endParaRPr>
          </a:p>
          <a:p>
            <a:pPr marL="171450" indent="-171450">
              <a:spcAft>
                <a:spcPts val="1000"/>
              </a:spcAft>
              <a:buFont typeface="Arial" panose="020B0604020202020204" pitchFamily="34" charset="0"/>
              <a:buChar char="•"/>
            </a:pPr>
            <a:r>
              <a:rPr lang="en-GB" sz="1200" b="0" cap="all" dirty="0">
                <a:latin typeface="Chantilly-Light" pitchFamily="2" charset="0"/>
                <a:sym typeface="Wingdings" panose="05000000000000000000" pitchFamily="2" charset="2"/>
              </a:rPr>
              <a:t>Surgical identification of bug spots?!?</a:t>
            </a:r>
            <a:br>
              <a:rPr lang="en-GB" sz="1200" b="0" cap="all" dirty="0">
                <a:latin typeface="Chantilly-Light" pitchFamily="2" charset="0"/>
                <a:sym typeface="Wingdings" panose="05000000000000000000" pitchFamily="2" charset="2"/>
              </a:rPr>
            </a:br>
            <a:r>
              <a:rPr lang="en-GB" sz="1200" b="0" cap="all" dirty="0">
                <a:latin typeface="Chantilly-Light" pitchFamily="2" charset="0"/>
                <a:sym typeface="Wingdings" panose="05000000000000000000" pitchFamily="2" charset="2"/>
              </a:rPr>
              <a:t> no big deal actually. very episodically, You just debug your reproductible acceptance test and… TADA! </a:t>
            </a:r>
            <a:br>
              <a:rPr lang="en-GB" sz="1200" b="0" cap="all" dirty="0">
                <a:latin typeface="Chantilly-Light" pitchFamily="2" charset="0"/>
                <a:sym typeface="Wingdings" panose="05000000000000000000" pitchFamily="2" charset="2"/>
              </a:rPr>
            </a:br>
            <a:r>
              <a:rPr lang="en-GB" sz="1200" b="0" cap="all" dirty="0">
                <a:latin typeface="Chantilly-Light" pitchFamily="2" charset="0"/>
                <a:sym typeface="Wingdings" panose="05000000000000000000" pitchFamily="2" charset="2"/>
              </a:rPr>
              <a:t>(this point was just cargo-cult psychological barrier)</a:t>
            </a:r>
            <a:endParaRPr lang="en-US" sz="1800" cap="all" dirty="0">
              <a:solidFill>
                <a:srgbClr val="4472C4"/>
              </a:solidFill>
              <a:sym typeface="Wingdings" panose="05000000000000000000" pitchFamily="2" charset="2"/>
            </a:endParaRPr>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438FB828-7FE4-42D1-BEA2-6A733FD1B12E}" type="slidenum">
              <a:rPr lang="en-GB" smtClean="0"/>
              <a:t>97</a:t>
            </a:fld>
            <a:endParaRPr lang="en-GB"/>
          </a:p>
        </p:txBody>
      </p:sp>
    </p:spTree>
    <p:extLst>
      <p:ext uri="{BB962C8B-B14F-4D97-AF65-F5344CB8AC3E}">
        <p14:creationId xmlns:p14="http://schemas.microsoft.com/office/powerpoint/2010/main" val="194057385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438FB828-7FE4-42D1-BEA2-6A733FD1B12E}" type="slidenum">
              <a:rPr lang="en-GB" smtClean="0"/>
              <a:t>98</a:t>
            </a:fld>
            <a:endParaRPr lang="en-GB"/>
          </a:p>
        </p:txBody>
      </p:sp>
    </p:spTree>
    <p:extLst>
      <p:ext uri="{BB962C8B-B14F-4D97-AF65-F5344CB8AC3E}">
        <p14:creationId xmlns:p14="http://schemas.microsoft.com/office/powerpoint/2010/main" val="242487679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38FB828-7FE4-42D1-BEA2-6A733FD1B12E}" type="slidenum">
              <a:rPr lang="en-GB" smtClean="0"/>
              <a:t>99</a:t>
            </a:fld>
            <a:endParaRPr lang="en-GB"/>
          </a:p>
        </p:txBody>
      </p:sp>
    </p:spTree>
    <p:extLst>
      <p:ext uri="{BB962C8B-B14F-4D97-AF65-F5344CB8AC3E}">
        <p14:creationId xmlns:p14="http://schemas.microsoft.com/office/powerpoint/2010/main" val="19688596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6C5F-B178-4852-A47C-17E9709ED121}"/>
              </a:ext>
            </a:extLst>
          </p:cNvPr>
          <p:cNvSpPr>
            <a:spLocks noGrp="1"/>
          </p:cNvSpPr>
          <p:nvPr>
            <p:ph type="ctrTitle"/>
          </p:nvPr>
        </p:nvSpPr>
        <p:spPr>
          <a:xfrm>
            <a:off x="905435" y="1381599"/>
            <a:ext cx="10381130" cy="2865650"/>
          </a:xfrm>
        </p:spPr>
        <p:txBody>
          <a:bodyPr anchor="b">
            <a:normAutofit/>
          </a:bodyPr>
          <a:lstStyle>
            <a:lvl1pPr algn="ctr">
              <a:defRPr sz="5200" cap="all" baseline="0">
                <a:solidFill>
                  <a:schemeClr val="bg1"/>
                </a:solidFill>
              </a:defRPr>
            </a:lvl1pPr>
          </a:lstStyle>
          <a:p>
            <a:r>
              <a:rPr lang="en-US" dirty="0"/>
              <a:t>Click to edit Master title style</a:t>
            </a:r>
            <a:endParaRPr lang="en-GB" dirty="0"/>
          </a:p>
        </p:txBody>
      </p:sp>
      <p:pic>
        <p:nvPicPr>
          <p:cNvPr id="8" name="Picture 7">
            <a:extLst>
              <a:ext uri="{FF2B5EF4-FFF2-40B4-BE49-F238E27FC236}">
                <a16:creationId xmlns:a16="http://schemas.microsoft.com/office/drawing/2014/main" id="{2B3EC943-2F3C-4AA0-9678-8827A308CAC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30944" y="5118039"/>
            <a:ext cx="2730111" cy="1110246"/>
          </a:xfrm>
          <a:prstGeom prst="rect">
            <a:avLst/>
          </a:prstGeom>
        </p:spPr>
      </p:pic>
      <p:sp>
        <p:nvSpPr>
          <p:cNvPr id="3" name="Subtitle 2">
            <a:extLst>
              <a:ext uri="{FF2B5EF4-FFF2-40B4-BE49-F238E27FC236}">
                <a16:creationId xmlns:a16="http://schemas.microsoft.com/office/drawing/2014/main" id="{0C5BD6C6-4B3B-4540-A9D2-FE7DA1BC8DDB}"/>
              </a:ext>
            </a:extLst>
          </p:cNvPr>
          <p:cNvSpPr>
            <a:spLocks noGrp="1"/>
          </p:cNvSpPr>
          <p:nvPr>
            <p:ph type="subTitle" idx="1"/>
          </p:nvPr>
        </p:nvSpPr>
        <p:spPr>
          <a:xfrm>
            <a:off x="1524000" y="4590966"/>
            <a:ext cx="9144000" cy="831649"/>
          </a:xfrm>
        </p:spPr>
        <p:txBody>
          <a:bodyPr>
            <a:normAutofit/>
          </a:bodyPr>
          <a:lstStyle>
            <a:lvl1pPr marL="0" indent="0" algn="ctr">
              <a:buNone/>
              <a:defRPr sz="2000" b="1" cap="all" baseline="0">
                <a:solidFill>
                  <a:schemeClr val="bg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Tree>
    <p:extLst>
      <p:ext uri="{BB962C8B-B14F-4D97-AF65-F5344CB8AC3E}">
        <p14:creationId xmlns:p14="http://schemas.microsoft.com/office/powerpoint/2010/main" val="1532050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1F5E9-D85B-4678-8C16-D85A13148B0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D2E44E8-A9E7-4F7D-8868-07D5A3E45B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2B05CFD-D7B3-4D99-B93A-3287FE73EC05}"/>
              </a:ext>
            </a:extLst>
          </p:cNvPr>
          <p:cNvSpPr>
            <a:spLocks noGrp="1"/>
          </p:cNvSpPr>
          <p:nvPr>
            <p:ph type="dt" sz="half" idx="10"/>
          </p:nvPr>
        </p:nvSpPr>
        <p:spPr>
          <a:xfrm>
            <a:off x="838200" y="6356350"/>
            <a:ext cx="2743200" cy="365125"/>
          </a:xfrm>
          <a:prstGeom prst="rect">
            <a:avLst/>
          </a:prstGeom>
        </p:spPr>
        <p:txBody>
          <a:bodyPr/>
          <a:lstStyle/>
          <a:p>
            <a:fld id="{C3070225-B319-4CE6-A337-0510C50468FF}" type="datetimeFigureOut">
              <a:rPr lang="en-GB" smtClean="0"/>
              <a:t>20/02/2021</a:t>
            </a:fld>
            <a:endParaRPr lang="en-GB"/>
          </a:p>
        </p:txBody>
      </p:sp>
      <p:sp>
        <p:nvSpPr>
          <p:cNvPr id="5" name="Footer Placeholder 4">
            <a:extLst>
              <a:ext uri="{FF2B5EF4-FFF2-40B4-BE49-F238E27FC236}">
                <a16:creationId xmlns:a16="http://schemas.microsoft.com/office/drawing/2014/main" id="{8F578B6D-C926-4312-8C69-B1D2C980F15F}"/>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9693B3F5-750D-4E5A-8744-65C32AF4B14C}"/>
              </a:ext>
            </a:extLst>
          </p:cNvPr>
          <p:cNvSpPr>
            <a:spLocks noGrp="1"/>
          </p:cNvSpPr>
          <p:nvPr>
            <p:ph type="sldNum" sz="quarter" idx="12"/>
          </p:nvPr>
        </p:nvSpPr>
        <p:spPr/>
        <p:txBody>
          <a:bodyPr/>
          <a:lstStyle/>
          <a:p>
            <a:fld id="{6ED83594-01D8-455D-B85F-E6CFBA39A512}" type="slidenum">
              <a:rPr lang="en-GB" smtClean="0"/>
              <a:t>‹#›</a:t>
            </a:fld>
            <a:endParaRPr lang="en-GB"/>
          </a:p>
        </p:txBody>
      </p:sp>
    </p:spTree>
    <p:extLst>
      <p:ext uri="{BB962C8B-B14F-4D97-AF65-F5344CB8AC3E}">
        <p14:creationId xmlns:p14="http://schemas.microsoft.com/office/powerpoint/2010/main" val="1713617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1F6BF-7731-4A8E-878D-5AFB6D50B6DF}"/>
              </a:ext>
            </a:extLst>
          </p:cNvPr>
          <p:cNvSpPr>
            <a:spLocks noGrp="1"/>
          </p:cNvSpPr>
          <p:nvPr>
            <p:ph type="title"/>
          </p:nvPr>
        </p:nvSpPr>
        <p:spPr>
          <a:xfrm>
            <a:off x="831850" y="1709738"/>
            <a:ext cx="10515600" cy="2852737"/>
          </a:xfrm>
        </p:spPr>
        <p:txBody>
          <a:bodyPr anchor="b"/>
          <a:lstStyle>
            <a:lvl1pPr>
              <a:defRPr sz="6000" b="1">
                <a:solidFill>
                  <a:schemeClr val="bg1"/>
                </a:solidFill>
                <a:latin typeface="Alte Haas Grotesk" panose="02000503000000020004" pitchFamily="2" charset="0"/>
              </a:defRPr>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A10800FE-BCDA-44B1-8841-40A3D36E1E67}"/>
              </a:ext>
            </a:extLst>
          </p:cNvPr>
          <p:cNvSpPr>
            <a:spLocks noGrp="1"/>
          </p:cNvSpPr>
          <p:nvPr>
            <p:ph type="body" idx="1"/>
          </p:nvPr>
        </p:nvSpPr>
        <p:spPr>
          <a:xfrm>
            <a:off x="831850" y="4589463"/>
            <a:ext cx="10515600" cy="1500187"/>
          </a:xfrm>
        </p:spPr>
        <p:txBody>
          <a:bodyPr/>
          <a:lstStyle>
            <a:lvl1pPr marL="0" indent="0">
              <a:buNone/>
              <a:defRPr sz="2400" b="1">
                <a:solidFill>
                  <a:schemeClr val="bg2">
                    <a:lumMod val="50000"/>
                  </a:schemeClr>
                </a:solidFill>
                <a:latin typeface="Alte Haas Grotesk" panose="02000503000000020004"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BCB609E-3C40-4104-81C2-820300D3633C}"/>
              </a:ext>
            </a:extLst>
          </p:cNvPr>
          <p:cNvSpPr>
            <a:spLocks noGrp="1"/>
          </p:cNvSpPr>
          <p:nvPr>
            <p:ph type="dt" sz="half" idx="10"/>
          </p:nvPr>
        </p:nvSpPr>
        <p:spPr>
          <a:xfrm>
            <a:off x="838200" y="6356350"/>
            <a:ext cx="2743200" cy="365125"/>
          </a:xfrm>
          <a:prstGeom prst="rect">
            <a:avLst/>
          </a:prstGeom>
        </p:spPr>
        <p:txBody>
          <a:bodyPr/>
          <a:lstStyle/>
          <a:p>
            <a:fld id="{C3070225-B319-4CE6-A337-0510C50468FF}" type="datetimeFigureOut">
              <a:rPr lang="en-GB" smtClean="0"/>
              <a:t>20/02/2021</a:t>
            </a:fld>
            <a:endParaRPr lang="en-GB"/>
          </a:p>
        </p:txBody>
      </p:sp>
      <p:sp>
        <p:nvSpPr>
          <p:cNvPr id="5" name="Footer Placeholder 4">
            <a:extLst>
              <a:ext uri="{FF2B5EF4-FFF2-40B4-BE49-F238E27FC236}">
                <a16:creationId xmlns:a16="http://schemas.microsoft.com/office/drawing/2014/main" id="{0104BFDA-7B8F-4452-90A2-4540B26A7D18}"/>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84BA9DE3-9A43-4527-B965-C366E4A515CC}"/>
              </a:ext>
            </a:extLst>
          </p:cNvPr>
          <p:cNvSpPr>
            <a:spLocks noGrp="1"/>
          </p:cNvSpPr>
          <p:nvPr>
            <p:ph type="sldNum" sz="quarter" idx="12"/>
          </p:nvPr>
        </p:nvSpPr>
        <p:spPr/>
        <p:txBody>
          <a:bodyPr/>
          <a:lstStyle/>
          <a:p>
            <a:fld id="{6ED83594-01D8-455D-B85F-E6CFBA39A512}" type="slidenum">
              <a:rPr lang="en-GB" smtClean="0"/>
              <a:t>‹#›</a:t>
            </a:fld>
            <a:endParaRPr lang="en-GB"/>
          </a:p>
        </p:txBody>
      </p:sp>
      <p:pic>
        <p:nvPicPr>
          <p:cNvPr id="7" name="Picture 6">
            <a:extLst>
              <a:ext uri="{FF2B5EF4-FFF2-40B4-BE49-F238E27FC236}">
                <a16:creationId xmlns:a16="http://schemas.microsoft.com/office/drawing/2014/main" id="{F644BDC9-07CB-44F4-935C-C6E47689C3A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057069" y="6225655"/>
            <a:ext cx="877630" cy="356903"/>
          </a:xfrm>
          <a:prstGeom prst="rect">
            <a:avLst/>
          </a:prstGeom>
        </p:spPr>
      </p:pic>
    </p:spTree>
    <p:extLst>
      <p:ext uri="{BB962C8B-B14F-4D97-AF65-F5344CB8AC3E}">
        <p14:creationId xmlns:p14="http://schemas.microsoft.com/office/powerpoint/2010/main" val="1738013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180EA-F87D-4935-9809-CDAE4C09BC2B}"/>
              </a:ext>
            </a:extLst>
          </p:cNvPr>
          <p:cNvSpPr>
            <a:spLocks noGrp="1"/>
          </p:cNvSpPr>
          <p:nvPr>
            <p:ph type="title"/>
          </p:nvPr>
        </p:nvSpPr>
        <p:spPr/>
        <p:txBody>
          <a:bodyPr/>
          <a:lstStyle>
            <a:lvl1pPr>
              <a:defRPr b="1">
                <a:latin typeface="Alte Haas Grotesk" panose="02000503000000020004" pitchFamily="2" charset="0"/>
              </a:defRPr>
            </a:lvl1p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78EB1FFC-2248-4889-A9FD-0AA094E3F6B7}"/>
              </a:ext>
            </a:extLst>
          </p:cNvPr>
          <p:cNvSpPr>
            <a:spLocks noGrp="1"/>
          </p:cNvSpPr>
          <p:nvPr>
            <p:ph sz="half" idx="1"/>
          </p:nvPr>
        </p:nvSpPr>
        <p:spPr>
          <a:xfrm>
            <a:off x="838200" y="1825625"/>
            <a:ext cx="5181600" cy="4351338"/>
          </a:xfrm>
        </p:spPr>
        <p:txBody>
          <a:bodyPr/>
          <a:lstStyle>
            <a:lvl1pPr>
              <a:defRPr>
                <a:latin typeface="Alte Haas Grotesk" panose="02000503000000020004" pitchFamily="2" charset="0"/>
              </a:defRPr>
            </a:lvl1pPr>
            <a:lvl2pPr>
              <a:defRPr>
                <a:latin typeface="Alte Haas Grotesk" panose="02000503000000020004" pitchFamily="2" charset="0"/>
              </a:defRPr>
            </a:lvl2pPr>
            <a:lvl3pPr>
              <a:defRPr>
                <a:latin typeface="Alte Haas Grotesk" panose="02000503000000020004" pitchFamily="2" charset="0"/>
              </a:defRPr>
            </a:lvl3pPr>
            <a:lvl4pPr>
              <a:defRPr>
                <a:latin typeface="Alte Haas Grotesk" panose="02000503000000020004" pitchFamily="2" charset="0"/>
              </a:defRPr>
            </a:lvl4pPr>
            <a:lvl5pPr>
              <a:defRPr>
                <a:latin typeface="Alte Haas Grotesk" panose="02000503000000020004"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30391707-2696-4C2E-A8F1-D74DAAE31724}"/>
              </a:ext>
            </a:extLst>
          </p:cNvPr>
          <p:cNvSpPr>
            <a:spLocks noGrp="1"/>
          </p:cNvSpPr>
          <p:nvPr>
            <p:ph sz="half" idx="2"/>
          </p:nvPr>
        </p:nvSpPr>
        <p:spPr>
          <a:xfrm>
            <a:off x="6172200" y="1825625"/>
            <a:ext cx="5181600" cy="4351338"/>
          </a:xfrm>
        </p:spPr>
        <p:txBody>
          <a:bodyPr/>
          <a:lstStyle>
            <a:lvl1pPr>
              <a:defRPr>
                <a:latin typeface="Alte Haas Grotesk" panose="02000503000000020004" pitchFamily="2" charset="0"/>
              </a:defRPr>
            </a:lvl1pPr>
            <a:lvl2pPr>
              <a:defRPr>
                <a:latin typeface="Alte Haas Grotesk" panose="02000503000000020004" pitchFamily="2" charset="0"/>
              </a:defRPr>
            </a:lvl2pPr>
            <a:lvl3pPr>
              <a:defRPr>
                <a:latin typeface="Alte Haas Grotesk" panose="02000503000000020004" pitchFamily="2" charset="0"/>
              </a:defRPr>
            </a:lvl3pPr>
            <a:lvl4pPr>
              <a:defRPr>
                <a:latin typeface="Alte Haas Grotesk" panose="02000503000000020004" pitchFamily="2" charset="0"/>
              </a:defRPr>
            </a:lvl4pPr>
            <a:lvl5pPr>
              <a:defRPr>
                <a:latin typeface="Alte Haas Grotesk" panose="02000503000000020004"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5E30E09F-6E97-4243-853D-AED2901A4FED}"/>
              </a:ext>
            </a:extLst>
          </p:cNvPr>
          <p:cNvSpPr>
            <a:spLocks noGrp="1"/>
          </p:cNvSpPr>
          <p:nvPr>
            <p:ph type="dt" sz="half" idx="10"/>
          </p:nvPr>
        </p:nvSpPr>
        <p:spPr>
          <a:xfrm>
            <a:off x="838200" y="6356350"/>
            <a:ext cx="2743200" cy="365125"/>
          </a:xfrm>
          <a:prstGeom prst="rect">
            <a:avLst/>
          </a:prstGeom>
        </p:spPr>
        <p:txBody>
          <a:bodyPr/>
          <a:lstStyle/>
          <a:p>
            <a:fld id="{C3070225-B319-4CE6-A337-0510C50468FF}" type="datetimeFigureOut">
              <a:rPr lang="en-GB" smtClean="0"/>
              <a:t>20/02/2021</a:t>
            </a:fld>
            <a:endParaRPr lang="en-GB"/>
          </a:p>
        </p:txBody>
      </p:sp>
      <p:sp>
        <p:nvSpPr>
          <p:cNvPr id="6" name="Footer Placeholder 5">
            <a:extLst>
              <a:ext uri="{FF2B5EF4-FFF2-40B4-BE49-F238E27FC236}">
                <a16:creationId xmlns:a16="http://schemas.microsoft.com/office/drawing/2014/main" id="{4BA3ED63-8135-4A01-8B46-C73444470409}"/>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7D2BED99-6DE4-46B8-88C8-0CA069A1264D}"/>
              </a:ext>
            </a:extLst>
          </p:cNvPr>
          <p:cNvSpPr>
            <a:spLocks noGrp="1"/>
          </p:cNvSpPr>
          <p:nvPr>
            <p:ph type="sldNum" sz="quarter" idx="12"/>
          </p:nvPr>
        </p:nvSpPr>
        <p:spPr/>
        <p:txBody>
          <a:bodyPr/>
          <a:lstStyle/>
          <a:p>
            <a:fld id="{6ED83594-01D8-455D-B85F-E6CFBA39A512}" type="slidenum">
              <a:rPr lang="en-GB" smtClean="0"/>
              <a:t>‹#›</a:t>
            </a:fld>
            <a:endParaRPr lang="en-GB"/>
          </a:p>
        </p:txBody>
      </p:sp>
    </p:spTree>
    <p:extLst>
      <p:ext uri="{BB962C8B-B14F-4D97-AF65-F5344CB8AC3E}">
        <p14:creationId xmlns:p14="http://schemas.microsoft.com/office/powerpoint/2010/main" val="27357082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FA97F-8DDD-4507-903A-231361F87475}"/>
              </a:ext>
            </a:extLst>
          </p:cNvPr>
          <p:cNvSpPr>
            <a:spLocks noGrp="1"/>
          </p:cNvSpPr>
          <p:nvPr>
            <p:ph type="title"/>
          </p:nvPr>
        </p:nvSpPr>
        <p:spPr>
          <a:xfrm>
            <a:off x="839788" y="365125"/>
            <a:ext cx="10515600" cy="1325563"/>
          </a:xfrm>
        </p:spPr>
        <p:txBody>
          <a:bodyPr/>
          <a:lstStyle>
            <a:lvl1pPr>
              <a:defRPr b="1">
                <a:latin typeface="Alte Haas Grotesk" panose="02000503000000020004" pitchFamily="2" charset="0"/>
              </a:defRPr>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9AC2DDFA-3A97-48C3-9D55-FA687169C64A}"/>
              </a:ext>
            </a:extLst>
          </p:cNvPr>
          <p:cNvSpPr>
            <a:spLocks noGrp="1"/>
          </p:cNvSpPr>
          <p:nvPr>
            <p:ph type="body" idx="1"/>
          </p:nvPr>
        </p:nvSpPr>
        <p:spPr>
          <a:xfrm>
            <a:off x="839788" y="1681163"/>
            <a:ext cx="5157787" cy="823912"/>
          </a:xfrm>
        </p:spPr>
        <p:txBody>
          <a:bodyPr anchor="b"/>
          <a:lstStyle>
            <a:lvl1pPr marL="0" indent="0">
              <a:buNone/>
              <a:defRPr sz="2400" b="1">
                <a:latin typeface="Alte Haas Grotesk" panose="0200050300000002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180903D-6558-4862-A0E0-1C1FC5E29C75}"/>
              </a:ext>
            </a:extLst>
          </p:cNvPr>
          <p:cNvSpPr>
            <a:spLocks noGrp="1"/>
          </p:cNvSpPr>
          <p:nvPr>
            <p:ph sz="half" idx="2"/>
          </p:nvPr>
        </p:nvSpPr>
        <p:spPr>
          <a:xfrm>
            <a:off x="839788" y="2505075"/>
            <a:ext cx="5157787" cy="3684588"/>
          </a:xfrm>
        </p:spPr>
        <p:txBody>
          <a:bodyPr/>
          <a:lstStyle>
            <a:lvl1pPr>
              <a:defRPr>
                <a:latin typeface="Alte Haas Grotesk" panose="02000503000000020004" pitchFamily="2" charset="0"/>
              </a:defRPr>
            </a:lvl1pPr>
            <a:lvl2pPr>
              <a:defRPr>
                <a:latin typeface="Alte Haas Grotesk" panose="02000503000000020004" pitchFamily="2" charset="0"/>
              </a:defRPr>
            </a:lvl2pPr>
            <a:lvl3pPr>
              <a:defRPr>
                <a:latin typeface="Alte Haas Grotesk" panose="02000503000000020004" pitchFamily="2" charset="0"/>
              </a:defRPr>
            </a:lvl3pPr>
            <a:lvl4pPr>
              <a:defRPr>
                <a:latin typeface="Alte Haas Grotesk" panose="02000503000000020004" pitchFamily="2" charset="0"/>
              </a:defRPr>
            </a:lvl4pPr>
            <a:lvl5pPr>
              <a:defRPr>
                <a:latin typeface="Alte Haas Grotesk" panose="02000503000000020004"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49BA655-FDC8-4AA5-9AAA-72F96B6ACF7E}"/>
              </a:ext>
            </a:extLst>
          </p:cNvPr>
          <p:cNvSpPr>
            <a:spLocks noGrp="1"/>
          </p:cNvSpPr>
          <p:nvPr>
            <p:ph type="body" sz="quarter" idx="3"/>
          </p:nvPr>
        </p:nvSpPr>
        <p:spPr>
          <a:xfrm>
            <a:off x="6172200" y="1681163"/>
            <a:ext cx="5183188" cy="823912"/>
          </a:xfrm>
        </p:spPr>
        <p:txBody>
          <a:bodyPr anchor="b"/>
          <a:lstStyle>
            <a:lvl1pPr marL="0" indent="0">
              <a:buNone/>
              <a:defRPr sz="2400" b="1">
                <a:latin typeface="Alte Haas Grotesk" panose="0200050300000002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5B07766-73FA-4F3E-B92B-03CDC11F43F3}"/>
              </a:ext>
            </a:extLst>
          </p:cNvPr>
          <p:cNvSpPr>
            <a:spLocks noGrp="1"/>
          </p:cNvSpPr>
          <p:nvPr>
            <p:ph sz="quarter" idx="4"/>
          </p:nvPr>
        </p:nvSpPr>
        <p:spPr>
          <a:xfrm>
            <a:off x="6172200" y="2505075"/>
            <a:ext cx="5183188" cy="3684588"/>
          </a:xfrm>
        </p:spPr>
        <p:txBody>
          <a:bodyPr/>
          <a:lstStyle>
            <a:lvl1pPr>
              <a:defRPr>
                <a:latin typeface="Alte Haas Grotesk" panose="02000503000000020004" pitchFamily="2" charset="0"/>
              </a:defRPr>
            </a:lvl1pPr>
            <a:lvl2pPr>
              <a:defRPr>
                <a:latin typeface="Alte Haas Grotesk" panose="02000503000000020004" pitchFamily="2" charset="0"/>
              </a:defRPr>
            </a:lvl2pPr>
            <a:lvl3pPr>
              <a:defRPr>
                <a:latin typeface="Alte Haas Grotesk" panose="02000503000000020004" pitchFamily="2" charset="0"/>
              </a:defRPr>
            </a:lvl3pPr>
            <a:lvl4pPr>
              <a:defRPr>
                <a:latin typeface="Alte Haas Grotesk" panose="02000503000000020004" pitchFamily="2" charset="0"/>
              </a:defRPr>
            </a:lvl4pPr>
            <a:lvl5pPr>
              <a:defRPr>
                <a:latin typeface="Alte Haas Grotesk" panose="02000503000000020004"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A2FB568E-3D4A-4024-99EB-1BCDE5ECFB82}"/>
              </a:ext>
            </a:extLst>
          </p:cNvPr>
          <p:cNvSpPr>
            <a:spLocks noGrp="1"/>
          </p:cNvSpPr>
          <p:nvPr>
            <p:ph type="dt" sz="half" idx="10"/>
          </p:nvPr>
        </p:nvSpPr>
        <p:spPr>
          <a:xfrm>
            <a:off x="838200" y="6356350"/>
            <a:ext cx="2743200" cy="365125"/>
          </a:xfrm>
          <a:prstGeom prst="rect">
            <a:avLst/>
          </a:prstGeom>
        </p:spPr>
        <p:txBody>
          <a:bodyPr/>
          <a:lstStyle/>
          <a:p>
            <a:fld id="{C3070225-B319-4CE6-A337-0510C50468FF}" type="datetimeFigureOut">
              <a:rPr lang="en-GB" smtClean="0"/>
              <a:t>20/02/2021</a:t>
            </a:fld>
            <a:endParaRPr lang="en-GB"/>
          </a:p>
        </p:txBody>
      </p:sp>
      <p:sp>
        <p:nvSpPr>
          <p:cNvPr id="8" name="Footer Placeholder 7">
            <a:extLst>
              <a:ext uri="{FF2B5EF4-FFF2-40B4-BE49-F238E27FC236}">
                <a16:creationId xmlns:a16="http://schemas.microsoft.com/office/drawing/2014/main" id="{F9444839-BAEB-4590-86D2-122AFE9DF7A2}"/>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FD79EE2B-9D4A-4CB4-8336-AD7CD97D9381}"/>
              </a:ext>
            </a:extLst>
          </p:cNvPr>
          <p:cNvSpPr>
            <a:spLocks noGrp="1"/>
          </p:cNvSpPr>
          <p:nvPr>
            <p:ph type="sldNum" sz="quarter" idx="12"/>
          </p:nvPr>
        </p:nvSpPr>
        <p:spPr/>
        <p:txBody>
          <a:bodyPr/>
          <a:lstStyle/>
          <a:p>
            <a:fld id="{6ED83594-01D8-455D-B85F-E6CFBA39A512}" type="slidenum">
              <a:rPr lang="en-GB" smtClean="0"/>
              <a:t>‹#›</a:t>
            </a:fld>
            <a:endParaRPr lang="en-GB"/>
          </a:p>
        </p:txBody>
      </p:sp>
    </p:spTree>
    <p:extLst>
      <p:ext uri="{BB962C8B-B14F-4D97-AF65-F5344CB8AC3E}">
        <p14:creationId xmlns:p14="http://schemas.microsoft.com/office/powerpoint/2010/main" val="4001554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42DA7-4B63-4146-841D-31AE97012FDA}"/>
              </a:ext>
            </a:extLst>
          </p:cNvPr>
          <p:cNvSpPr>
            <a:spLocks noGrp="1"/>
          </p:cNvSpPr>
          <p:nvPr>
            <p:ph type="title"/>
          </p:nvPr>
        </p:nvSpPr>
        <p:spPr/>
        <p:txBody>
          <a:bodyPr/>
          <a:lstStyle>
            <a:lvl1pPr>
              <a:defRPr>
                <a:latin typeface="Alte Haas Grotesk" panose="02000503000000020004" pitchFamily="2" charset="0"/>
              </a:defRPr>
            </a:lvl1pPr>
          </a:lstStyle>
          <a:p>
            <a:r>
              <a:rPr lang="en-US" dirty="0"/>
              <a:t>Click to edit Master title style</a:t>
            </a:r>
            <a:endParaRPr lang="en-GB" dirty="0"/>
          </a:p>
        </p:txBody>
      </p:sp>
      <p:sp>
        <p:nvSpPr>
          <p:cNvPr id="3" name="Date Placeholder 2">
            <a:extLst>
              <a:ext uri="{FF2B5EF4-FFF2-40B4-BE49-F238E27FC236}">
                <a16:creationId xmlns:a16="http://schemas.microsoft.com/office/drawing/2014/main" id="{3852CA61-43FC-4AD3-A464-32A75B13036C}"/>
              </a:ext>
            </a:extLst>
          </p:cNvPr>
          <p:cNvSpPr>
            <a:spLocks noGrp="1"/>
          </p:cNvSpPr>
          <p:nvPr>
            <p:ph type="dt" sz="half" idx="10"/>
          </p:nvPr>
        </p:nvSpPr>
        <p:spPr>
          <a:xfrm>
            <a:off x="838200" y="6356350"/>
            <a:ext cx="2743200" cy="365125"/>
          </a:xfrm>
          <a:prstGeom prst="rect">
            <a:avLst/>
          </a:prstGeom>
        </p:spPr>
        <p:txBody>
          <a:bodyPr/>
          <a:lstStyle/>
          <a:p>
            <a:fld id="{C3070225-B319-4CE6-A337-0510C50468FF}" type="datetimeFigureOut">
              <a:rPr lang="en-GB" smtClean="0"/>
              <a:t>20/02/2021</a:t>
            </a:fld>
            <a:endParaRPr lang="en-GB"/>
          </a:p>
        </p:txBody>
      </p:sp>
      <p:sp>
        <p:nvSpPr>
          <p:cNvPr id="4" name="Footer Placeholder 3">
            <a:extLst>
              <a:ext uri="{FF2B5EF4-FFF2-40B4-BE49-F238E27FC236}">
                <a16:creationId xmlns:a16="http://schemas.microsoft.com/office/drawing/2014/main" id="{8C9594A1-877A-41A6-AF8C-328551E9BA02}"/>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5" name="Slide Number Placeholder 4">
            <a:extLst>
              <a:ext uri="{FF2B5EF4-FFF2-40B4-BE49-F238E27FC236}">
                <a16:creationId xmlns:a16="http://schemas.microsoft.com/office/drawing/2014/main" id="{C1B7F180-992F-48EC-BC27-1A3D427D1DD5}"/>
              </a:ext>
            </a:extLst>
          </p:cNvPr>
          <p:cNvSpPr>
            <a:spLocks noGrp="1"/>
          </p:cNvSpPr>
          <p:nvPr>
            <p:ph type="sldNum" sz="quarter" idx="12"/>
          </p:nvPr>
        </p:nvSpPr>
        <p:spPr/>
        <p:txBody>
          <a:bodyPr/>
          <a:lstStyle/>
          <a:p>
            <a:fld id="{6ED83594-01D8-455D-B85F-E6CFBA39A512}" type="slidenum">
              <a:rPr lang="en-GB" smtClean="0"/>
              <a:t>‹#›</a:t>
            </a:fld>
            <a:endParaRPr lang="en-GB"/>
          </a:p>
        </p:txBody>
      </p:sp>
    </p:spTree>
    <p:extLst>
      <p:ext uri="{BB962C8B-B14F-4D97-AF65-F5344CB8AC3E}">
        <p14:creationId xmlns:p14="http://schemas.microsoft.com/office/powerpoint/2010/main" val="2783600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2D73786-A954-4272-8034-15DDEDBB4347}"/>
              </a:ext>
            </a:extLst>
          </p:cNvPr>
          <p:cNvSpPr>
            <a:spLocks noGrp="1"/>
          </p:cNvSpPr>
          <p:nvPr>
            <p:ph type="ftr" sz="quarter" idx="11"/>
          </p:nvPr>
        </p:nvSpPr>
        <p:spPr>
          <a:xfrm>
            <a:off x="4038600" y="6356350"/>
            <a:ext cx="4114800" cy="365125"/>
          </a:xfrm>
          <a:prstGeom prst="rect">
            <a:avLst/>
          </a:prstGeom>
        </p:spPr>
        <p:txBody>
          <a:bodyPr/>
          <a:lstStyle>
            <a:lvl1pPr>
              <a:defRPr>
                <a:latin typeface="Alte Haas Grotesk" panose="02000503000000020004" pitchFamily="2" charset="0"/>
              </a:defRPr>
            </a:lvl1pPr>
          </a:lstStyle>
          <a:p>
            <a:endParaRPr lang="en-GB" dirty="0">
              <a:latin typeface="Alte Haas Grotesk" panose="02000503000000020004" pitchFamily="2" charset="0"/>
            </a:endParaRPr>
          </a:p>
        </p:txBody>
      </p:sp>
      <p:sp>
        <p:nvSpPr>
          <p:cNvPr id="4" name="Slide Number Placeholder 3">
            <a:extLst>
              <a:ext uri="{FF2B5EF4-FFF2-40B4-BE49-F238E27FC236}">
                <a16:creationId xmlns:a16="http://schemas.microsoft.com/office/drawing/2014/main" id="{093E0EE3-71E9-4DAF-A194-38F99D3DFE20}"/>
              </a:ext>
            </a:extLst>
          </p:cNvPr>
          <p:cNvSpPr>
            <a:spLocks noGrp="1"/>
          </p:cNvSpPr>
          <p:nvPr>
            <p:ph type="sldNum" sz="quarter" idx="12"/>
          </p:nvPr>
        </p:nvSpPr>
        <p:spPr/>
        <p:txBody>
          <a:bodyPr/>
          <a:lstStyle>
            <a:lvl1pPr>
              <a:defRPr>
                <a:latin typeface="Alte Haas Grotesk" panose="02000503000000020004" pitchFamily="2" charset="0"/>
              </a:defRPr>
            </a:lvl1pPr>
          </a:lstStyle>
          <a:p>
            <a:fld id="{6ED83594-01D8-455D-B85F-E6CFBA39A512}" type="slidenum">
              <a:rPr lang="en-GB" smtClean="0"/>
              <a:pPr/>
              <a:t>‹#›</a:t>
            </a:fld>
            <a:endParaRPr lang="en-GB">
              <a:latin typeface="Alte Haas Grotesk" panose="02000503000000020004" pitchFamily="2" charset="0"/>
            </a:endParaRPr>
          </a:p>
        </p:txBody>
      </p:sp>
    </p:spTree>
    <p:extLst>
      <p:ext uri="{BB962C8B-B14F-4D97-AF65-F5344CB8AC3E}">
        <p14:creationId xmlns:p14="http://schemas.microsoft.com/office/powerpoint/2010/main" val="491135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White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5767267"/>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23CE78-4379-43B3-8710-83E4891428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5DB27BA3-BCED-4B9C-BEDB-E848D3CA07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Slide Number Placeholder 5">
            <a:extLst>
              <a:ext uri="{FF2B5EF4-FFF2-40B4-BE49-F238E27FC236}">
                <a16:creationId xmlns:a16="http://schemas.microsoft.com/office/drawing/2014/main" id="{BD21B4D5-0F4B-4F18-AF53-C75557E185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lte Haas Grotesk" panose="02000503000000020004" pitchFamily="2" charset="0"/>
              </a:defRPr>
            </a:lvl1pPr>
          </a:lstStyle>
          <a:p>
            <a:fld id="{6ED83594-01D8-455D-B85F-E6CFBA39A512}" type="slidenum">
              <a:rPr lang="en-GB" smtClean="0"/>
              <a:pPr/>
              <a:t>‹#›</a:t>
            </a:fld>
            <a:endParaRPr lang="en-GB">
              <a:latin typeface="Alte Haas Grotesk" panose="02000503000000020004" pitchFamily="2" charset="0"/>
            </a:endParaRPr>
          </a:p>
        </p:txBody>
      </p:sp>
    </p:spTree>
    <p:extLst>
      <p:ext uri="{BB962C8B-B14F-4D97-AF65-F5344CB8AC3E}">
        <p14:creationId xmlns:p14="http://schemas.microsoft.com/office/powerpoint/2010/main" val="2701965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lte Haas Grotesk" panose="02000503000000020004"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lte Haas Grotesk" panose="02000503000000020004"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lte Haas Grotesk" panose="02000503000000020004"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lte Haas Grotesk" panose="02000503000000020004"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lte Haas Grotesk" panose="0200050300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1.wdp"/><Relationship Id="rId2" Type="http://schemas.openxmlformats.org/officeDocument/2006/relationships/notesSlide" Target="../notesSlides/notesSlide100.xml"/><Relationship Id="rId1" Type="http://schemas.openxmlformats.org/officeDocument/2006/relationships/slideLayout" Target="../slideLayouts/slideLayout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30.jpg"/></Relationships>
</file>

<file path=ppt/slides/_rels/slide10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8.xml"/><Relationship Id="rId5" Type="http://schemas.openxmlformats.org/officeDocument/2006/relationships/image" Target="../media/image33.png"/><Relationship Id="rId4" Type="http://schemas.openxmlformats.org/officeDocument/2006/relationships/image" Target="../media/image1.png"/></Relationships>
</file>

<file path=ppt/slides/_rels/slide10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1.xml"/><Relationship Id="rId1" Type="http://schemas.openxmlformats.org/officeDocument/2006/relationships/slideLayout" Target="../slideLayouts/slideLayout8.xml"/><Relationship Id="rId4" Type="http://schemas.openxmlformats.org/officeDocument/2006/relationships/image" Target="../media/image31.png"/></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03.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04.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5.xml"/><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6.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5.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4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9.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0.xml"/><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5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1.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5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2.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5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4.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5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5.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8.png"/><Relationship Id="rId4" Type="http://schemas.openxmlformats.org/officeDocument/2006/relationships/image" Target="../media/image15.png"/></Relationships>
</file>

<file path=ppt/slides/_rels/slide5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6.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9.png"/><Relationship Id="rId4" Type="http://schemas.openxmlformats.org/officeDocument/2006/relationships/image" Target="../media/image15.png"/></Relationships>
</file>

<file path=ppt/slides/_rels/slide5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7.xml"/><Relationship Id="rId1" Type="http://schemas.openxmlformats.org/officeDocument/2006/relationships/slideLayout" Target="../slideLayouts/slideLayout8.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5.png"/></Relationships>
</file>

<file path=ppt/slides/_rels/slide5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8.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5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9.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0.xm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1.xml"/><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2.xml"/><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5.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png"/></Relationships>
</file>

<file path=ppt/slides/_rels/slide6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6.xml"/><Relationship Id="rId1" Type="http://schemas.openxmlformats.org/officeDocument/2006/relationships/slideLayout" Target="../slideLayouts/slideLayout8.xml"/><Relationship Id="rId4" Type="http://schemas.openxmlformats.org/officeDocument/2006/relationships/image" Target="../media/image24.jpeg"/></Relationships>
</file>

<file path=ppt/slides/_rels/slide6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7.xml"/><Relationship Id="rId1" Type="http://schemas.openxmlformats.org/officeDocument/2006/relationships/slideLayout" Target="../slideLayouts/slideLayout8.xml"/><Relationship Id="rId5" Type="http://schemas.openxmlformats.org/officeDocument/2006/relationships/image" Target="../media/image25.png"/><Relationship Id="rId4" Type="http://schemas.openxmlformats.org/officeDocument/2006/relationships/image" Target="../media/image24.jpeg"/></Relationships>
</file>

<file path=ppt/slides/_rels/slide6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8.xml"/><Relationship Id="rId1" Type="http://schemas.openxmlformats.org/officeDocument/2006/relationships/slideLayout" Target="../slideLayouts/slideLayout8.xml"/><Relationship Id="rId5" Type="http://schemas.openxmlformats.org/officeDocument/2006/relationships/image" Target="../media/image25.png"/><Relationship Id="rId4" Type="http://schemas.openxmlformats.org/officeDocument/2006/relationships/image" Target="../media/image24.jpeg"/></Relationships>
</file>

<file path=ppt/slides/_rels/slide6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9.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7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0.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1.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4.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5.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6.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7.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8.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9.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0.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1.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3.xml"/><Relationship Id="rId1" Type="http://schemas.openxmlformats.org/officeDocument/2006/relationships/slideLayout" Target="../slideLayouts/slideLayout8.xml"/><Relationship Id="rId5" Type="http://schemas.openxmlformats.org/officeDocument/2006/relationships/image" Target="../media/image27.png"/><Relationship Id="rId4" Type="http://schemas.openxmlformats.org/officeDocument/2006/relationships/image" Target="../media/image3.png"/></Relationships>
</file>

<file path=ppt/slides/_rels/slide8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4.xml"/><Relationship Id="rId1" Type="http://schemas.openxmlformats.org/officeDocument/2006/relationships/slideLayout" Target="../slideLayouts/slideLayout8.xml"/><Relationship Id="rId5" Type="http://schemas.openxmlformats.org/officeDocument/2006/relationships/image" Target="../media/image27.png"/><Relationship Id="rId4" Type="http://schemas.openxmlformats.org/officeDocument/2006/relationships/image" Target="../media/image3.png"/></Relationships>
</file>

<file path=ppt/slides/_rels/slide8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5.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6.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7.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8.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9.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9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0.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9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1.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9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5.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3.png"/></Relationships>
</file>

<file path=ppt/slides/_rels/slide9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6.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image" Target="../media/image3.png"/></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9.xml"/><Relationship Id="rId1" Type="http://schemas.openxmlformats.org/officeDocument/2006/relationships/slideLayout" Target="../slideLayouts/slideLayout8.xml"/><Relationship Id="rId5" Type="http://schemas.microsoft.com/office/2007/relationships/hdphoto" Target="../media/hdphoto1.wdp"/><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257242"/>
            <a:ext cx="6045004" cy="2876905"/>
          </a:xfrm>
        </p:spPr>
        <p:txBody>
          <a:bodyPr anchor="t">
            <a:normAutofit/>
          </a:bodyPr>
          <a:lstStyle/>
          <a:p>
            <a:r>
              <a:rPr lang="en-US" sz="2800" dirty="0">
                <a:solidFill>
                  <a:schemeClr val="bg1"/>
                </a:solidFill>
              </a:rPr>
              <a:t>Write Antifragile &amp; Domain-Driven Tests with </a:t>
            </a:r>
            <a:br>
              <a:rPr lang="en-US" sz="2400" dirty="0">
                <a:solidFill>
                  <a:schemeClr val="bg1"/>
                </a:solidFill>
              </a:rPr>
            </a:b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grpSp>
        <p:nvGrpSpPr>
          <p:cNvPr id="7" name="Group 6">
            <a:extLst>
              <a:ext uri="{FF2B5EF4-FFF2-40B4-BE49-F238E27FC236}">
                <a16:creationId xmlns:a16="http://schemas.microsoft.com/office/drawing/2014/main" id="{C4E658D3-B212-488E-A84A-2D341D5A884C}"/>
              </a:ext>
            </a:extLst>
          </p:cNvPr>
          <p:cNvGrpSpPr/>
          <p:nvPr/>
        </p:nvGrpSpPr>
        <p:grpSpPr>
          <a:xfrm>
            <a:off x="6802192" y="958968"/>
            <a:ext cx="10575814" cy="5490088"/>
            <a:chOff x="2103866" y="167348"/>
            <a:chExt cx="10575814" cy="5490088"/>
          </a:xfrm>
        </p:grpSpPr>
        <p:sp>
          <p:nvSpPr>
            <p:cNvPr id="8" name="Rectangle 7">
              <a:extLst>
                <a:ext uri="{FF2B5EF4-FFF2-40B4-BE49-F238E27FC236}">
                  <a16:creationId xmlns:a16="http://schemas.microsoft.com/office/drawing/2014/main" id="{6EF85473-D4A1-410C-A65F-B5010DF64DFF}"/>
                </a:ext>
              </a:extLst>
            </p:cNvPr>
            <p:cNvSpPr>
              <a:spLocks noChangeAspect="1"/>
            </p:cNvSpPr>
            <p:nvPr/>
          </p:nvSpPr>
          <p:spPr>
            <a:xfrm rot="2745393">
              <a:off x="2396837" y="1012708"/>
              <a:ext cx="3830569" cy="38305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644EBD1-67FC-4EB1-B5D0-BD7900DC6371}"/>
                </a:ext>
              </a:extLst>
            </p:cNvPr>
            <p:cNvSpPr txBox="1"/>
            <p:nvPr/>
          </p:nvSpPr>
          <p:spPr>
            <a:xfrm>
              <a:off x="2103866" y="2525681"/>
              <a:ext cx="4203256" cy="523220"/>
            </a:xfrm>
            <a:prstGeom prst="rect">
              <a:avLst/>
            </a:prstGeom>
            <a:noFill/>
          </p:spPr>
          <p:txBody>
            <a:bodyPr wrap="square" rtlCol="0">
              <a:spAutoFit/>
            </a:bodyPr>
            <a:lstStyle/>
            <a:p>
              <a:pPr algn="ctr"/>
              <a:r>
                <a:rPr lang="en-US" sz="2800" b="1" cap="all" dirty="0">
                  <a:solidFill>
                    <a:schemeClr val="bg1"/>
                  </a:solidFill>
                  <a:latin typeface="Alte Haas Grotesk" panose="02000503000000020004" pitchFamily="2" charset="0"/>
                </a:rPr>
                <a:t>Acceptance  tests</a:t>
              </a:r>
            </a:p>
          </p:txBody>
        </p:sp>
        <p:sp>
          <p:nvSpPr>
            <p:cNvPr id="11" name="TextBox 10">
              <a:extLst>
                <a:ext uri="{FF2B5EF4-FFF2-40B4-BE49-F238E27FC236}">
                  <a16:creationId xmlns:a16="http://schemas.microsoft.com/office/drawing/2014/main" id="{F4429236-4A34-4B42-AB96-720359743819}"/>
                </a:ext>
              </a:extLst>
            </p:cNvPr>
            <p:cNvSpPr txBox="1"/>
            <p:nvPr/>
          </p:nvSpPr>
          <p:spPr>
            <a:xfrm>
              <a:off x="2975969" y="3170120"/>
              <a:ext cx="2686778" cy="261610"/>
            </a:xfrm>
            <a:prstGeom prst="rect">
              <a:avLst/>
            </a:prstGeom>
            <a:noFill/>
          </p:spPr>
          <p:txBody>
            <a:bodyPr wrap="square" rtlCol="0">
              <a:spAutoFit/>
            </a:bodyPr>
            <a:lstStyle/>
            <a:p>
              <a:pPr algn="ctr"/>
              <a:r>
                <a:rPr lang="en-GB" sz="1100" b="1" cap="all" dirty="0">
                  <a:solidFill>
                    <a:schemeClr val="bg1"/>
                  </a:solidFill>
                  <a:latin typeface="Alte Haas Grotesk" panose="02000503000000020004" pitchFamily="2" charset="0"/>
                </a:rPr>
                <a:t>(Coarse-grained “unit” tests)</a:t>
              </a:r>
            </a:p>
          </p:txBody>
        </p:sp>
        <p:sp>
          <p:nvSpPr>
            <p:cNvPr id="12" name="Isosceles Triangle 11">
              <a:extLst>
                <a:ext uri="{FF2B5EF4-FFF2-40B4-BE49-F238E27FC236}">
                  <a16:creationId xmlns:a16="http://schemas.microsoft.com/office/drawing/2014/main" id="{31E2D97F-0879-4F40-A1CD-265245A5C283}"/>
                </a:ext>
              </a:extLst>
            </p:cNvPr>
            <p:cNvSpPr/>
            <p:nvPr/>
          </p:nvSpPr>
          <p:spPr>
            <a:xfrm rot="10800000">
              <a:off x="3257517" y="4601156"/>
              <a:ext cx="2106798" cy="1056280"/>
            </a:xfrm>
            <a:prstGeom prst="triangle">
              <a:avLst>
                <a:gd name="adj" fmla="val 51567"/>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F26149FD-8091-44F7-9C92-EC0CEABCF39B}"/>
                </a:ext>
              </a:extLst>
            </p:cNvPr>
            <p:cNvSpPr txBox="1"/>
            <p:nvPr/>
          </p:nvSpPr>
          <p:spPr>
            <a:xfrm>
              <a:off x="3677822" y="4727077"/>
              <a:ext cx="1200825" cy="400110"/>
            </a:xfrm>
            <a:prstGeom prst="rect">
              <a:avLst/>
            </a:prstGeom>
            <a:noFill/>
          </p:spPr>
          <p:txBody>
            <a:bodyPr wrap="square" rtlCol="0">
              <a:spAutoFit/>
            </a:bodyPr>
            <a:lstStyle/>
            <a:p>
              <a:pPr algn="ctr"/>
              <a:r>
                <a:rPr lang="en-GB" sz="1200" b="1" cap="all" dirty="0">
                  <a:solidFill>
                    <a:schemeClr val="bg1"/>
                  </a:solidFill>
                  <a:latin typeface="Alte Haas Grotesk" panose="02000503000000020004" pitchFamily="2" charset="0"/>
                </a:rPr>
                <a:t>unit tests</a:t>
              </a:r>
            </a:p>
            <a:p>
              <a:pPr algn="ctr"/>
              <a:r>
                <a:rPr lang="en-GB" sz="800" b="1" cap="all" dirty="0">
                  <a:solidFill>
                    <a:schemeClr val="bg1"/>
                  </a:solidFill>
                  <a:latin typeface="Alte Haas Grotesk" panose="02000503000000020004" pitchFamily="2" charset="0"/>
                </a:rPr>
                <a:t>(Fine-grained)</a:t>
              </a:r>
              <a:endParaRPr lang="en-GB" sz="1200" b="1" cap="all" dirty="0">
                <a:solidFill>
                  <a:schemeClr val="bg1"/>
                </a:solidFill>
                <a:latin typeface="Alte Haas Grotesk" panose="02000503000000020004" pitchFamily="2" charset="0"/>
              </a:endParaRPr>
            </a:p>
          </p:txBody>
        </p:sp>
        <p:sp>
          <p:nvSpPr>
            <p:cNvPr id="14" name="Isosceles Triangle 13">
              <a:extLst>
                <a:ext uri="{FF2B5EF4-FFF2-40B4-BE49-F238E27FC236}">
                  <a16:creationId xmlns:a16="http://schemas.microsoft.com/office/drawing/2014/main" id="{96C711A1-7D09-411A-AA4D-2A2464B14470}"/>
                </a:ext>
              </a:extLst>
            </p:cNvPr>
            <p:cNvSpPr>
              <a:spLocks noChangeAspect="1"/>
            </p:cNvSpPr>
            <p:nvPr/>
          </p:nvSpPr>
          <p:spPr>
            <a:xfrm>
              <a:off x="2739319" y="199863"/>
              <a:ext cx="3138095" cy="1583173"/>
            </a:xfrm>
            <a:prstGeom prst="triangle">
              <a:avLst>
                <a:gd name="adj" fmla="val 5156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Isosceles Triangle 14">
              <a:extLst>
                <a:ext uri="{FF2B5EF4-FFF2-40B4-BE49-F238E27FC236}">
                  <a16:creationId xmlns:a16="http://schemas.microsoft.com/office/drawing/2014/main" id="{2415FA9F-8CD8-432F-B053-19CDB833C8E3}"/>
                </a:ext>
              </a:extLst>
            </p:cNvPr>
            <p:cNvSpPr>
              <a:spLocks noChangeAspect="1"/>
            </p:cNvSpPr>
            <p:nvPr/>
          </p:nvSpPr>
          <p:spPr>
            <a:xfrm>
              <a:off x="3487219" y="167348"/>
              <a:ext cx="1688047" cy="869637"/>
            </a:xfrm>
            <a:prstGeom prst="triangle">
              <a:avLst>
                <a:gd name="adj" fmla="val 51567"/>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61D6ADDC-FEE6-45D9-9CF3-F5D7A4617C7C}"/>
                </a:ext>
              </a:extLst>
            </p:cNvPr>
            <p:cNvSpPr txBox="1"/>
            <p:nvPr/>
          </p:nvSpPr>
          <p:spPr>
            <a:xfrm>
              <a:off x="3108840" y="1064510"/>
              <a:ext cx="2378038" cy="769441"/>
            </a:xfrm>
            <a:prstGeom prst="rect">
              <a:avLst/>
            </a:prstGeom>
            <a:noFill/>
          </p:spPr>
          <p:txBody>
            <a:bodyPr wrap="square" rtlCol="0" anchor="b">
              <a:spAutoFit/>
            </a:bodyPr>
            <a:lstStyle/>
            <a:p>
              <a:pPr algn="ctr"/>
              <a:br>
                <a:rPr lang="en-GB" sz="300" b="1" cap="all" dirty="0">
                  <a:solidFill>
                    <a:schemeClr val="bg1"/>
                  </a:solidFill>
                  <a:latin typeface="Alte Haas Grotesk" panose="02000503000000020004" pitchFamily="2" charset="0"/>
                </a:rPr>
              </a:br>
              <a:r>
                <a:rPr lang="en-GB" sz="1000" b="1" cap="all" dirty="0">
                  <a:solidFill>
                    <a:schemeClr val="bg1"/>
                  </a:solidFill>
                  <a:latin typeface="Alte Haas Grotesk" panose="02000503000000020004" pitchFamily="2" charset="0"/>
                </a:rPr>
                <a:t>contract tests</a:t>
              </a:r>
              <a:br>
                <a:rPr lang="en-GB" sz="1000" b="1" cap="all" dirty="0">
                  <a:solidFill>
                    <a:schemeClr val="bg1"/>
                  </a:solidFill>
                  <a:latin typeface="Alte Haas Grotesk" panose="02000503000000020004" pitchFamily="2" charset="0"/>
                </a:rPr>
              </a:br>
              <a:endParaRPr lang="en-GB" sz="600" b="1" cap="all" dirty="0">
                <a:solidFill>
                  <a:schemeClr val="bg1"/>
                </a:solidFill>
                <a:latin typeface="Alte Haas Grotesk" panose="02000503000000020004" pitchFamily="2" charset="0"/>
              </a:endParaRPr>
            </a:p>
            <a:p>
              <a:pPr algn="ctr"/>
              <a:r>
                <a:rPr lang="en-GB" sz="1200" b="1" cap="all" dirty="0">
                  <a:solidFill>
                    <a:schemeClr val="bg1"/>
                  </a:solidFill>
                  <a:latin typeface="Alte Haas Grotesk" panose="02000503000000020004" pitchFamily="2" charset="0"/>
                </a:rPr>
                <a:t>Integration  tests</a:t>
              </a:r>
              <a:br>
                <a:rPr lang="en-GB" sz="1200" b="1" cap="all" dirty="0">
                  <a:solidFill>
                    <a:schemeClr val="bg1"/>
                  </a:solidFill>
                  <a:latin typeface="Alte Haas Grotesk" panose="02000503000000020004" pitchFamily="2" charset="0"/>
                </a:rPr>
              </a:br>
              <a:endParaRPr lang="en-GB" sz="1200" b="1" cap="all" dirty="0">
                <a:solidFill>
                  <a:schemeClr val="bg1"/>
                </a:solidFill>
                <a:latin typeface="Alte Haas Grotesk" panose="02000503000000020004" pitchFamily="2" charset="0"/>
              </a:endParaRPr>
            </a:p>
          </p:txBody>
        </p:sp>
        <p:sp>
          <p:nvSpPr>
            <p:cNvPr id="17" name="TextBox 16">
              <a:extLst>
                <a:ext uri="{FF2B5EF4-FFF2-40B4-BE49-F238E27FC236}">
                  <a16:creationId xmlns:a16="http://schemas.microsoft.com/office/drawing/2014/main" id="{CAF203C1-CF7A-4C0D-A01C-5E04C1FB9774}"/>
                </a:ext>
              </a:extLst>
            </p:cNvPr>
            <p:cNvSpPr txBox="1"/>
            <p:nvPr/>
          </p:nvSpPr>
          <p:spPr>
            <a:xfrm>
              <a:off x="3555423" y="386663"/>
              <a:ext cx="1553569" cy="630942"/>
            </a:xfrm>
            <a:prstGeom prst="rect">
              <a:avLst/>
            </a:prstGeom>
            <a:noFill/>
          </p:spPr>
          <p:txBody>
            <a:bodyPr wrap="square" rtlCol="0" anchor="b">
              <a:spAutoFit/>
            </a:bodyPr>
            <a:lstStyle/>
            <a:p>
              <a:pPr algn="ctr"/>
              <a:r>
                <a:rPr lang="en-GB" sz="700" b="1" cap="all" dirty="0">
                  <a:solidFill>
                    <a:schemeClr val="bg1"/>
                  </a:solidFill>
                  <a:latin typeface="Alte Haas Grotesk" panose="02000503000000020004" pitchFamily="2" charset="0"/>
                </a:rPr>
                <a:t>QA</a:t>
              </a:r>
            </a:p>
            <a:p>
              <a:pPr algn="ctr"/>
              <a:r>
                <a:rPr lang="en-GB" sz="700" b="1" cap="all" dirty="0">
                  <a:solidFill>
                    <a:schemeClr val="bg1"/>
                  </a:solidFill>
                  <a:latin typeface="Alte Haas Grotesk" panose="02000503000000020004" pitchFamily="2" charset="0"/>
                </a:rPr>
                <a:t>Smoke tests</a:t>
              </a:r>
              <a:br>
                <a:rPr lang="en-GB" sz="700" b="1" cap="all" dirty="0">
                  <a:solidFill>
                    <a:schemeClr val="bg1"/>
                  </a:solidFill>
                  <a:latin typeface="Alte Haas Grotesk" panose="02000503000000020004" pitchFamily="2" charset="0"/>
                </a:rPr>
              </a:br>
              <a:r>
                <a:rPr lang="en-GB" sz="700" b="1" cap="all" dirty="0">
                  <a:solidFill>
                    <a:schemeClr val="bg1"/>
                  </a:solidFill>
                  <a:latin typeface="Alte Haas Grotesk" panose="02000503000000020004" pitchFamily="2" charset="0"/>
                </a:rPr>
                <a:t>Exploratory tests</a:t>
              </a:r>
              <a:br>
                <a:rPr lang="en-GB" sz="700" b="1" cap="all" dirty="0">
                  <a:solidFill>
                    <a:schemeClr val="bg1"/>
                  </a:solidFill>
                  <a:latin typeface="Alte Haas Grotesk" panose="02000503000000020004" pitchFamily="2" charset="0"/>
                </a:rPr>
              </a:br>
              <a:br>
                <a:rPr lang="en-GB" sz="300" b="1" cap="all" dirty="0">
                  <a:solidFill>
                    <a:schemeClr val="bg1"/>
                  </a:solidFill>
                  <a:latin typeface="Alte Haas Grotesk" panose="02000503000000020004" pitchFamily="2" charset="0"/>
                </a:rPr>
              </a:br>
              <a:r>
                <a:rPr lang="en-GB" sz="1000" b="1" cap="all" dirty="0">
                  <a:solidFill>
                    <a:schemeClr val="bg1"/>
                  </a:solidFill>
                  <a:latin typeface="Alte Haas Grotesk" panose="02000503000000020004" pitchFamily="2" charset="0"/>
                </a:rPr>
                <a:t>End-to-end  tests</a:t>
              </a:r>
            </a:p>
          </p:txBody>
        </p:sp>
        <p:cxnSp>
          <p:nvCxnSpPr>
            <p:cNvPr id="18" name="Straight Connector 17">
              <a:extLst>
                <a:ext uri="{FF2B5EF4-FFF2-40B4-BE49-F238E27FC236}">
                  <a16:creationId xmlns:a16="http://schemas.microsoft.com/office/drawing/2014/main" id="{A3F1A847-40A1-48BB-848C-64FC63EB07F1}"/>
                </a:ext>
              </a:extLst>
            </p:cNvPr>
            <p:cNvCxnSpPr>
              <a:cxnSpLocks/>
            </p:cNvCxnSpPr>
            <p:nvPr/>
          </p:nvCxnSpPr>
          <p:spPr>
            <a:xfrm flipV="1">
              <a:off x="2660202" y="1783036"/>
              <a:ext cx="9905178" cy="10700"/>
            </a:xfrm>
            <a:prstGeom prst="line">
              <a:avLst/>
            </a:prstGeom>
            <a:ln w="730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3F215AA-F362-4873-A090-CE7E2074E24A}"/>
                </a:ext>
              </a:extLst>
            </p:cNvPr>
            <p:cNvCxnSpPr>
              <a:cxnSpLocks/>
            </p:cNvCxnSpPr>
            <p:nvPr/>
          </p:nvCxnSpPr>
          <p:spPr>
            <a:xfrm flipH="1">
              <a:off x="3037939" y="981448"/>
              <a:ext cx="9325511" cy="44417"/>
            </a:xfrm>
            <a:prstGeom prst="line">
              <a:avLst/>
            </a:prstGeom>
            <a:ln w="730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3A9FAC9-0094-4C9B-900D-50839FAF2FC7}"/>
                </a:ext>
              </a:extLst>
            </p:cNvPr>
            <p:cNvCxnSpPr>
              <a:cxnSpLocks/>
            </p:cNvCxnSpPr>
            <p:nvPr/>
          </p:nvCxnSpPr>
          <p:spPr>
            <a:xfrm>
              <a:off x="3217533" y="4601156"/>
              <a:ext cx="9462147" cy="0"/>
            </a:xfrm>
            <a:prstGeom prst="line">
              <a:avLst/>
            </a:prstGeom>
            <a:ln w="73025">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25" name="Picture 24">
            <a:extLst>
              <a:ext uri="{FF2B5EF4-FFF2-40B4-BE49-F238E27FC236}">
                <a16:creationId xmlns:a16="http://schemas.microsoft.com/office/drawing/2014/main" id="{C12123A3-A500-401E-A336-AF45077009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5620" y="6112258"/>
            <a:ext cx="1087394" cy="442207"/>
          </a:xfrm>
          <a:prstGeom prst="rect">
            <a:avLst/>
          </a:prstGeom>
        </p:spPr>
      </p:pic>
      <p:sp>
        <p:nvSpPr>
          <p:cNvPr id="27" name="Title 3">
            <a:extLst>
              <a:ext uri="{FF2B5EF4-FFF2-40B4-BE49-F238E27FC236}">
                <a16:creationId xmlns:a16="http://schemas.microsoft.com/office/drawing/2014/main" id="{BA403CED-F306-413C-9C9E-D5033F60163F}"/>
              </a:ext>
            </a:extLst>
          </p:cNvPr>
          <p:cNvSpPr txBox="1">
            <a:spLocks/>
          </p:cNvSpPr>
          <p:nvPr/>
        </p:nvSpPr>
        <p:spPr>
          <a:xfrm>
            <a:off x="790345" y="1856131"/>
            <a:ext cx="4798332" cy="250913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4800" cap="all" dirty="0">
                <a:solidFill>
                  <a:srgbClr val="2E8EE4"/>
                </a:solidFill>
              </a:rPr>
              <a:t>Outside-in diamond</a:t>
            </a:r>
            <a:r>
              <a:rPr lang="en-US" sz="4800" cap="all" dirty="0"/>
              <a:t>    </a:t>
            </a:r>
            <a:br>
              <a:rPr lang="en-US" sz="4800" cap="all" dirty="0"/>
            </a:br>
            <a:r>
              <a:rPr lang="en-US" sz="4800" dirty="0">
                <a:solidFill>
                  <a:schemeClr val="bg1"/>
                </a:solidFill>
              </a:rPr>
              <a:t>TDD</a:t>
            </a:r>
            <a:endParaRPr lang="en-GB" sz="4800" dirty="0">
              <a:solidFill>
                <a:schemeClr val="bg1"/>
              </a:solidFill>
            </a:endParaRPr>
          </a:p>
        </p:txBody>
      </p:sp>
      <p:pic>
        <p:nvPicPr>
          <p:cNvPr id="9" name="Picture 8">
            <a:extLst>
              <a:ext uri="{FF2B5EF4-FFF2-40B4-BE49-F238E27FC236}">
                <a16:creationId xmlns:a16="http://schemas.microsoft.com/office/drawing/2014/main" id="{4586459E-9CAD-4DB9-854D-95162987D0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0146" y="2604746"/>
            <a:ext cx="486903" cy="486903"/>
          </a:xfrm>
          <a:prstGeom prst="rect">
            <a:avLst/>
          </a:prstGeom>
        </p:spPr>
      </p:pic>
      <p:sp>
        <p:nvSpPr>
          <p:cNvPr id="28" name="Title 3">
            <a:extLst>
              <a:ext uri="{FF2B5EF4-FFF2-40B4-BE49-F238E27FC236}">
                <a16:creationId xmlns:a16="http://schemas.microsoft.com/office/drawing/2014/main" id="{8494E067-FDDD-49D2-BC76-F8B90F0B830B}"/>
              </a:ext>
            </a:extLst>
          </p:cNvPr>
          <p:cNvSpPr txBox="1">
            <a:spLocks/>
          </p:cNvSpPr>
          <p:nvPr/>
        </p:nvSpPr>
        <p:spPr>
          <a:xfrm rot="18840000">
            <a:off x="1615834" y="4902224"/>
            <a:ext cx="4355474" cy="10805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200" dirty="0"/>
              <a:t>Thomas PIERRAIN        @tpierrain </a:t>
            </a:r>
            <a:r>
              <a:rPr lang="en-US" sz="1200" dirty="0">
                <a:latin typeface="Bahnschrift SemiLight Condensed" panose="020B0502040204020203" pitchFamily="34" charset="0"/>
              </a:rPr>
              <a:t>(</a:t>
            </a:r>
            <a:r>
              <a:rPr lang="el-GR" sz="1200" b="1" dirty="0">
                <a:latin typeface="Bahnschrift SemiLight Condensed" panose="020B0502040204020203" pitchFamily="34" charset="0"/>
              </a:rPr>
              <a:t>υ</a:t>
            </a:r>
            <a:r>
              <a:rPr lang="az-Cyrl-AZ" sz="1200" b="1" dirty="0">
                <a:latin typeface="Bahnschrift SemiLight Condensed" panose="020B0502040204020203" pitchFamily="34" charset="0"/>
              </a:rPr>
              <a:t>ѕ</a:t>
            </a:r>
            <a:r>
              <a:rPr lang="fr-FR" sz="1200" b="1" dirty="0">
                <a:latin typeface="Bahnschrift SemiLight Condensed" panose="020B0502040204020203" pitchFamily="34" charset="0"/>
              </a:rPr>
              <a:t>e ca</a:t>
            </a:r>
            <a:r>
              <a:rPr lang="az-Cyrl-AZ" sz="1200" b="1" dirty="0">
                <a:latin typeface="Bahnschrift SemiLight Condensed" panose="020B0502040204020203" pitchFamily="34" charset="0"/>
              </a:rPr>
              <a:t>ѕ</a:t>
            </a:r>
            <a:r>
              <a:rPr lang="fr-FR" sz="1200" b="1" dirty="0">
                <a:latin typeface="Bahnschrift SemiLight Condensed" panose="020B0502040204020203" pitchFamily="34" charset="0"/>
              </a:rPr>
              <a:t>e </a:t>
            </a:r>
            <a:r>
              <a:rPr lang="fr-FR" sz="1200" b="1" dirty="0" err="1">
                <a:latin typeface="Bahnschrift SemiLight Condensed" panose="020B0502040204020203" pitchFamily="34" charset="0"/>
              </a:rPr>
              <a:t>dr</a:t>
            </a:r>
            <a:r>
              <a:rPr lang="el-GR" sz="1200" b="1" dirty="0">
                <a:latin typeface="Bahnschrift SemiLight Condensed" panose="020B0502040204020203" pitchFamily="34" charset="0"/>
              </a:rPr>
              <a:t>ι</a:t>
            </a:r>
            <a:r>
              <a:rPr lang="fr-FR" sz="1200" b="1" dirty="0" err="1">
                <a:latin typeface="Bahnschrift SemiLight Condensed" panose="020B0502040204020203" pitchFamily="34" charset="0"/>
              </a:rPr>
              <a:t>ven</a:t>
            </a:r>
            <a:r>
              <a:rPr lang="en-US" sz="1200" dirty="0">
                <a:latin typeface="Bahnschrift SemiLight Condensed" panose="020B0502040204020203" pitchFamily="34" charset="0"/>
              </a:rPr>
              <a:t>)</a:t>
            </a:r>
            <a:endParaRPr lang="en-GB" sz="900" dirty="0">
              <a:latin typeface="Bahnschrift SemiLight Condensed" panose="020B0502040204020203" pitchFamily="34" charset="0"/>
            </a:endParaRPr>
          </a:p>
        </p:txBody>
      </p:sp>
      <p:pic>
        <p:nvPicPr>
          <p:cNvPr id="3" name="Picture 2">
            <a:extLst>
              <a:ext uri="{FF2B5EF4-FFF2-40B4-BE49-F238E27FC236}">
                <a16:creationId xmlns:a16="http://schemas.microsoft.com/office/drawing/2014/main" id="{9356AA99-4164-4A16-9405-E10BDB2BE915}"/>
              </a:ext>
            </a:extLst>
          </p:cNvPr>
          <p:cNvPicPr>
            <a:picLocks noChangeAspect="1"/>
          </p:cNvPicPr>
          <p:nvPr/>
        </p:nvPicPr>
        <p:blipFill rotWithShape="1">
          <a:blip r:embed="rId5">
            <a:clrChange>
              <a:clrFrom>
                <a:srgbClr val="221F1F"/>
              </a:clrFrom>
              <a:clrTo>
                <a:srgbClr val="221F1F">
                  <a:alpha val="0"/>
                </a:srgbClr>
              </a:clrTo>
            </a:clrChange>
            <a:extLst>
              <a:ext uri="{28A0092B-C50C-407E-A947-70E740481C1C}">
                <a14:useLocalDpi xmlns:a14="http://schemas.microsoft.com/office/drawing/2010/main" val="0"/>
              </a:ext>
            </a:extLst>
          </a:blip>
          <a:srcRect l="9806" t="17818" r="14212" b="20938"/>
          <a:stretch/>
        </p:blipFill>
        <p:spPr>
          <a:xfrm>
            <a:off x="749720" y="5118965"/>
            <a:ext cx="1142416" cy="920809"/>
          </a:xfrm>
          <a:prstGeom prst="rect">
            <a:avLst/>
          </a:prstGeom>
        </p:spPr>
      </p:pic>
      <p:pic>
        <p:nvPicPr>
          <p:cNvPr id="21" name="Picture 20">
            <a:extLst>
              <a:ext uri="{FF2B5EF4-FFF2-40B4-BE49-F238E27FC236}">
                <a16:creationId xmlns:a16="http://schemas.microsoft.com/office/drawing/2014/main" id="{52DB22AD-2D10-48B7-AFFC-A71D8DB36771}"/>
              </a:ext>
            </a:extLst>
          </p:cNvPr>
          <p:cNvPicPr>
            <a:picLocks noChangeAspect="1"/>
          </p:cNvPicPr>
          <p:nvPr/>
        </p:nvPicPr>
        <p:blipFill>
          <a:blip r:embed="rId6">
            <a:biLevel thresh="75000"/>
            <a:extLst>
              <a:ext uri="{28A0092B-C50C-407E-A947-70E740481C1C}">
                <a14:useLocalDpi xmlns:a14="http://schemas.microsoft.com/office/drawing/2010/main" val="0"/>
              </a:ext>
            </a:extLst>
          </a:blip>
          <a:stretch>
            <a:fillRect/>
          </a:stretch>
        </p:blipFill>
        <p:spPr>
          <a:xfrm rot="18785362">
            <a:off x="2944113" y="5386360"/>
            <a:ext cx="335025" cy="335025"/>
          </a:xfrm>
          <a:prstGeom prst="rect">
            <a:avLst/>
          </a:prstGeom>
        </p:spPr>
      </p:pic>
    </p:spTree>
    <p:extLst>
      <p:ext uri="{BB962C8B-B14F-4D97-AF65-F5344CB8AC3E}">
        <p14:creationId xmlns:p14="http://schemas.microsoft.com/office/powerpoint/2010/main" val="2222654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493200" y="4946400"/>
            <a:ext cx="9675829" cy="1561000"/>
          </a:xfrm>
        </p:spPr>
        <p:txBody>
          <a:bodyPr anchor="t"/>
          <a:lstStyle/>
          <a:p>
            <a:r>
              <a:rPr lang="en-GB" dirty="0"/>
              <a:t>Let’s talk about tests</a:t>
            </a:r>
            <a:r>
              <a:rPr lang="fr-FR" dirty="0"/>
              <a:t>!</a:t>
            </a:r>
            <a:endParaRPr lang="en-GB" dirty="0"/>
          </a:p>
        </p:txBody>
      </p:sp>
    </p:spTree>
    <p:extLst>
      <p:ext uri="{BB962C8B-B14F-4D97-AF65-F5344CB8AC3E}">
        <p14:creationId xmlns:p14="http://schemas.microsoft.com/office/powerpoint/2010/main" val="214395868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7" name="Isosceles Triangle 56">
            <a:extLst>
              <a:ext uri="{FF2B5EF4-FFF2-40B4-BE49-F238E27FC236}">
                <a16:creationId xmlns:a16="http://schemas.microsoft.com/office/drawing/2014/main" id="{082833DD-AD8A-44FB-9DD1-0B1D995C1AE3}"/>
              </a:ext>
            </a:extLst>
          </p:cNvPr>
          <p:cNvSpPr/>
          <p:nvPr/>
        </p:nvSpPr>
        <p:spPr>
          <a:xfrm>
            <a:off x="4363965" y="-1"/>
            <a:ext cx="7809593" cy="175065"/>
          </a:xfrm>
          <a:prstGeom prst="triangle">
            <a:avLst>
              <a:gd name="adj" fmla="val 84553"/>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Isosceles Triangle 18">
            <a:extLst>
              <a:ext uri="{FF2B5EF4-FFF2-40B4-BE49-F238E27FC236}">
                <a16:creationId xmlns:a16="http://schemas.microsoft.com/office/drawing/2014/main" id="{59F5850A-0D96-4B08-A418-2485E651E750}"/>
              </a:ext>
            </a:extLst>
          </p:cNvPr>
          <p:cNvSpPr/>
          <p:nvPr/>
        </p:nvSpPr>
        <p:spPr>
          <a:xfrm rot="10800000">
            <a:off x="4281564" y="5655994"/>
            <a:ext cx="1027641" cy="334726"/>
          </a:xfrm>
          <a:prstGeom prst="triangle">
            <a:avLst>
              <a:gd name="adj" fmla="val 43912"/>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Arrow: Pentagon 55">
            <a:extLst>
              <a:ext uri="{FF2B5EF4-FFF2-40B4-BE49-F238E27FC236}">
                <a16:creationId xmlns:a16="http://schemas.microsoft.com/office/drawing/2014/main" id="{FB5ED179-6DC0-4D18-B19E-08D0E451037B}"/>
              </a:ext>
            </a:extLst>
          </p:cNvPr>
          <p:cNvSpPr/>
          <p:nvPr/>
        </p:nvSpPr>
        <p:spPr>
          <a:xfrm>
            <a:off x="4352411" y="168524"/>
            <a:ext cx="7256310" cy="837722"/>
          </a:xfrm>
          <a:prstGeom prst="homePlate">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Arrow: Pentagon 54">
            <a:extLst>
              <a:ext uri="{FF2B5EF4-FFF2-40B4-BE49-F238E27FC236}">
                <a16:creationId xmlns:a16="http://schemas.microsoft.com/office/drawing/2014/main" id="{90302C7E-F390-40F7-9DD0-8F2676F58BE8}"/>
              </a:ext>
            </a:extLst>
          </p:cNvPr>
          <p:cNvSpPr/>
          <p:nvPr/>
        </p:nvSpPr>
        <p:spPr>
          <a:xfrm>
            <a:off x="4615650" y="1025990"/>
            <a:ext cx="7256310" cy="728077"/>
          </a:xfrm>
          <a:prstGeom prst="homePlate">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Arrow: Pentagon 51">
            <a:extLst>
              <a:ext uri="{FF2B5EF4-FFF2-40B4-BE49-F238E27FC236}">
                <a16:creationId xmlns:a16="http://schemas.microsoft.com/office/drawing/2014/main" id="{98C7FA10-904F-4318-9252-B1DDCE0C3A16}"/>
              </a:ext>
            </a:extLst>
          </p:cNvPr>
          <p:cNvSpPr/>
          <p:nvPr/>
        </p:nvSpPr>
        <p:spPr>
          <a:xfrm>
            <a:off x="4285561" y="4640040"/>
            <a:ext cx="5457507" cy="1021541"/>
          </a:xfrm>
          <a:prstGeom prst="homePlate">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Arrow: Pentagon 9">
            <a:extLst>
              <a:ext uri="{FF2B5EF4-FFF2-40B4-BE49-F238E27FC236}">
                <a16:creationId xmlns:a16="http://schemas.microsoft.com/office/drawing/2014/main" id="{64F7A167-F6C0-4F96-AC15-53E05271C3BD}"/>
              </a:ext>
            </a:extLst>
          </p:cNvPr>
          <p:cNvSpPr/>
          <p:nvPr/>
        </p:nvSpPr>
        <p:spPr>
          <a:xfrm>
            <a:off x="5157802" y="1810568"/>
            <a:ext cx="5502177" cy="2759382"/>
          </a:xfrm>
          <a:prstGeom prst="homePlate">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ight Triangle 48">
            <a:extLst>
              <a:ext uri="{FF2B5EF4-FFF2-40B4-BE49-F238E27FC236}">
                <a16:creationId xmlns:a16="http://schemas.microsoft.com/office/drawing/2014/main" id="{20066B0B-E133-46A0-97E1-551F4370115B}"/>
              </a:ext>
            </a:extLst>
          </p:cNvPr>
          <p:cNvSpPr/>
          <p:nvPr/>
        </p:nvSpPr>
        <p:spPr>
          <a:xfrm rot="16200000">
            <a:off x="4056436" y="-1348149"/>
            <a:ext cx="8128531" cy="8283766"/>
          </a:xfrm>
          <a:prstGeom prst="rtTriangl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TextBox 41">
            <a:extLst>
              <a:ext uri="{FF2B5EF4-FFF2-40B4-BE49-F238E27FC236}">
                <a16:creationId xmlns:a16="http://schemas.microsoft.com/office/drawing/2014/main" id="{89C191D2-6CBA-4FF3-985D-236E02774F51}"/>
              </a:ext>
            </a:extLst>
          </p:cNvPr>
          <p:cNvSpPr txBox="1"/>
          <p:nvPr/>
        </p:nvSpPr>
        <p:spPr>
          <a:xfrm>
            <a:off x="7890485" y="2057403"/>
            <a:ext cx="4302053" cy="2284726"/>
          </a:xfrm>
          <a:prstGeom prst="rect">
            <a:avLst/>
          </a:prstGeom>
          <a:noFill/>
        </p:spPr>
        <p:txBody>
          <a:bodyPr wrap="square" rtlCol="0" anchor="ctr">
            <a:normAutofit/>
          </a:bodyPr>
          <a:lstStyle>
            <a:defPPr>
              <a:defRPr lang="fr-FR"/>
            </a:defPPr>
            <a:lvl1pPr algn="r">
              <a:spcAft>
                <a:spcPts val="600"/>
              </a:spcAft>
              <a:defRPr b="1">
                <a:solidFill>
                  <a:schemeClr val="bg1"/>
                </a:solidFill>
                <a:latin typeface="Alte Haas Grotesk" panose="02000503000000020004" pitchFamily="2" charset="0"/>
              </a:defRPr>
            </a:lvl1pPr>
          </a:lstStyle>
          <a:p>
            <a:r>
              <a:rPr lang="en-GB" sz="1000" cap="all" dirty="0">
                <a:solidFill>
                  <a:schemeClr val="tx1"/>
                </a:solidFill>
              </a:rPr>
              <a:t>It all starts here…</a:t>
            </a:r>
          </a:p>
          <a:p>
            <a:r>
              <a:rPr lang="en-GB" sz="1000" cap="all" dirty="0"/>
              <a:t>Outside-in TDD</a:t>
            </a:r>
          </a:p>
          <a:p>
            <a:r>
              <a:rPr lang="en-GB" sz="1000" cap="all" dirty="0"/>
              <a:t>Behavioural &amp; Domain-Driven</a:t>
            </a:r>
          </a:p>
          <a:p>
            <a:r>
              <a:rPr lang="en-GB" sz="1000" cap="all" dirty="0"/>
              <a:t>Bloody Fast</a:t>
            </a:r>
          </a:p>
          <a:p>
            <a:r>
              <a:rPr lang="en-GB" sz="1000" cap="all" dirty="0"/>
              <a:t>Autonomous &amp; Concise </a:t>
            </a:r>
            <a:br>
              <a:rPr lang="en-GB" sz="1000" cap="all" dirty="0"/>
            </a:br>
            <a:r>
              <a:rPr lang="en-GB" sz="1000" cap="all" dirty="0"/>
              <a:t>(builders &amp; Fuzzers to setup)</a:t>
            </a:r>
          </a:p>
          <a:p>
            <a:r>
              <a:rPr lang="en-GB" sz="1000" strike="sngStrike" cap="all" dirty="0"/>
              <a:t>NO I/O</a:t>
            </a:r>
            <a:r>
              <a:rPr lang="en-GB" sz="1000" cap="all" dirty="0"/>
              <a:t> </a:t>
            </a:r>
            <a:r>
              <a:rPr lang="en-GB" sz="1000" cap="all" dirty="0">
                <a:sym typeface="Wingdings" panose="05000000000000000000" pitchFamily="2" charset="2"/>
              </a:rPr>
              <a:t> “last miles” stubs</a:t>
            </a:r>
            <a:endParaRPr lang="en-GB" sz="1000" cap="all" dirty="0"/>
          </a:p>
          <a:p>
            <a:r>
              <a:rPr lang="en-GB" sz="1000" cap="all" dirty="0"/>
              <a:t>Deterministic &amp; Isolated</a:t>
            </a:r>
          </a:p>
          <a:p>
            <a:r>
              <a:rPr lang="en-GB" sz="1000" cap="all" dirty="0"/>
              <a:t>The outer loop</a:t>
            </a:r>
          </a:p>
        </p:txBody>
      </p:sp>
      <p:sp>
        <p:nvSpPr>
          <p:cNvPr id="43" name="TextBox 42">
            <a:extLst>
              <a:ext uri="{FF2B5EF4-FFF2-40B4-BE49-F238E27FC236}">
                <a16:creationId xmlns:a16="http://schemas.microsoft.com/office/drawing/2014/main" id="{7E794424-A177-41A7-B169-58EEE9058656}"/>
              </a:ext>
            </a:extLst>
          </p:cNvPr>
          <p:cNvSpPr txBox="1"/>
          <p:nvPr/>
        </p:nvSpPr>
        <p:spPr>
          <a:xfrm>
            <a:off x="8517269" y="4712998"/>
            <a:ext cx="3675269" cy="1093104"/>
          </a:xfrm>
          <a:prstGeom prst="rect">
            <a:avLst/>
          </a:prstGeom>
          <a:noFill/>
        </p:spPr>
        <p:txBody>
          <a:bodyPr wrap="square" rtlCol="0" anchor="ctr">
            <a:normAutofit lnSpcReduction="10000"/>
          </a:bodyPr>
          <a:lstStyle/>
          <a:p>
            <a:pPr algn="r">
              <a:spcAft>
                <a:spcPts val="600"/>
              </a:spcAft>
            </a:pPr>
            <a:r>
              <a:rPr lang="en-GB" sz="1000" b="1" cap="all" dirty="0">
                <a:latin typeface="Alte Haas Grotesk" panose="02000503000000020004" pitchFamily="2" charset="0"/>
              </a:rPr>
              <a:t>For complex parts only</a:t>
            </a:r>
          </a:p>
          <a:p>
            <a:pPr algn="r">
              <a:spcAft>
                <a:spcPts val="600"/>
              </a:spcAft>
            </a:pPr>
            <a:r>
              <a:rPr lang="en-GB" sz="1000" b="1" cap="all" dirty="0">
                <a:solidFill>
                  <a:schemeClr val="bg1"/>
                </a:solidFill>
                <a:latin typeface="Alte Haas Grotesk" panose="02000503000000020004" pitchFamily="2" charset="0"/>
              </a:rPr>
              <a:t>Behavioural &amp; Domain-Driven</a:t>
            </a:r>
          </a:p>
          <a:p>
            <a:pPr algn="r">
              <a:spcAft>
                <a:spcPts val="600"/>
              </a:spcAft>
            </a:pPr>
            <a:r>
              <a:rPr lang="en-GB" sz="1000" b="1" cap="all" dirty="0">
                <a:solidFill>
                  <a:schemeClr val="bg1"/>
                </a:solidFill>
                <a:latin typeface="Alte Haas Grotesk" panose="02000503000000020004" pitchFamily="2" charset="0"/>
              </a:rPr>
              <a:t>Bloody Fast</a:t>
            </a:r>
          </a:p>
          <a:p>
            <a:pPr algn="r">
              <a:spcAft>
                <a:spcPts val="600"/>
              </a:spcAft>
            </a:pPr>
            <a:r>
              <a:rPr lang="en-GB" sz="1000" b="1" cap="all" dirty="0">
                <a:solidFill>
                  <a:schemeClr val="bg1"/>
                </a:solidFill>
                <a:latin typeface="Alte Haas Grotesk" panose="02000503000000020004" pitchFamily="2" charset="0"/>
              </a:rPr>
              <a:t>Deterministic &amp; Isolated</a:t>
            </a:r>
          </a:p>
          <a:p>
            <a:pPr algn="r">
              <a:spcAft>
                <a:spcPts val="600"/>
              </a:spcAft>
            </a:pPr>
            <a:r>
              <a:rPr lang="en-GB" sz="1000" b="1" cap="all" dirty="0">
                <a:solidFill>
                  <a:schemeClr val="bg1"/>
                </a:solidFill>
                <a:latin typeface="Alte Haas Grotesk" panose="02000503000000020004" pitchFamily="2" charset="0"/>
              </a:rPr>
              <a:t>The inner (optional) loop</a:t>
            </a:r>
          </a:p>
        </p:txBody>
      </p:sp>
      <p:sp>
        <p:nvSpPr>
          <p:cNvPr id="53" name="TextBox 52">
            <a:extLst>
              <a:ext uri="{FF2B5EF4-FFF2-40B4-BE49-F238E27FC236}">
                <a16:creationId xmlns:a16="http://schemas.microsoft.com/office/drawing/2014/main" id="{5AF73F57-C17B-41BB-9F19-7307245EF6EA}"/>
              </a:ext>
            </a:extLst>
          </p:cNvPr>
          <p:cNvSpPr txBox="1"/>
          <p:nvPr/>
        </p:nvSpPr>
        <p:spPr>
          <a:xfrm>
            <a:off x="8929660" y="1086906"/>
            <a:ext cx="3262878" cy="611821"/>
          </a:xfrm>
          <a:prstGeom prst="rect">
            <a:avLst/>
          </a:prstGeom>
          <a:noFill/>
        </p:spPr>
        <p:txBody>
          <a:bodyPr wrap="square" rtlCol="0" anchor="ctr">
            <a:normAutofit fontScale="92500"/>
          </a:bodyPr>
          <a:lstStyle>
            <a:defPPr>
              <a:defRPr lang="fr-FR"/>
            </a:defPPr>
            <a:lvl1pPr algn="r">
              <a:spcAft>
                <a:spcPts val="600"/>
              </a:spcAft>
              <a:defRPr b="1">
                <a:solidFill>
                  <a:schemeClr val="bg1"/>
                </a:solidFill>
                <a:latin typeface="Alte Haas Grotesk" panose="02000503000000020004" pitchFamily="2" charset="0"/>
              </a:defRPr>
            </a:lvl1pPr>
          </a:lstStyle>
          <a:p>
            <a:r>
              <a:rPr lang="en-US" sz="900" cap="all" dirty="0">
                <a:solidFill>
                  <a:schemeClr val="tx1"/>
                </a:solidFill>
              </a:rPr>
              <a:t>Are we still compliant with…?</a:t>
            </a:r>
          </a:p>
          <a:p>
            <a:r>
              <a:rPr lang="en-US" sz="900" cap="all" dirty="0"/>
              <a:t>Some real systems involved</a:t>
            </a:r>
          </a:p>
          <a:p>
            <a:r>
              <a:rPr lang="en-US" sz="900" cap="all" dirty="0"/>
              <a:t>Ensure that Stubs </a:t>
            </a:r>
            <a:r>
              <a:rPr lang="en-US" sz="900" cap="all" dirty="0">
                <a:sym typeface="Wingdings" panose="05000000000000000000" pitchFamily="2" charset="2"/>
              </a:rPr>
              <a:t></a:t>
            </a:r>
            <a:r>
              <a:rPr lang="en-US" sz="900" cap="all" dirty="0"/>
              <a:t> Real systems</a:t>
            </a:r>
          </a:p>
        </p:txBody>
      </p:sp>
      <p:sp>
        <p:nvSpPr>
          <p:cNvPr id="54" name="TextBox 53">
            <a:extLst>
              <a:ext uri="{FF2B5EF4-FFF2-40B4-BE49-F238E27FC236}">
                <a16:creationId xmlns:a16="http://schemas.microsoft.com/office/drawing/2014/main" id="{2DEA4B75-5D4E-4B52-91A8-CD8394C34CF6}"/>
              </a:ext>
            </a:extLst>
          </p:cNvPr>
          <p:cNvSpPr txBox="1"/>
          <p:nvPr/>
        </p:nvSpPr>
        <p:spPr>
          <a:xfrm>
            <a:off x="10133020" y="212037"/>
            <a:ext cx="2063935" cy="742970"/>
          </a:xfrm>
          <a:prstGeom prst="rect">
            <a:avLst/>
          </a:prstGeom>
          <a:noFill/>
        </p:spPr>
        <p:txBody>
          <a:bodyPr wrap="none" rtlCol="0" anchor="ctr">
            <a:noAutofit/>
          </a:bodyPr>
          <a:lstStyle>
            <a:defPPr>
              <a:defRPr lang="fr-FR"/>
            </a:defPPr>
            <a:lvl1pPr algn="r">
              <a:spcAft>
                <a:spcPts val="600"/>
              </a:spcAft>
              <a:defRPr b="1">
                <a:solidFill>
                  <a:schemeClr val="bg1"/>
                </a:solidFill>
                <a:latin typeface="Alte Haas Grotesk" panose="02000503000000020004" pitchFamily="2" charset="0"/>
              </a:defRPr>
            </a:lvl1pPr>
          </a:lstStyle>
          <a:p>
            <a:r>
              <a:rPr lang="en-US" sz="800" cap="all" dirty="0">
                <a:solidFill>
                  <a:schemeClr val="tx1"/>
                </a:solidFill>
              </a:rPr>
              <a:t>Checking In real life…</a:t>
            </a:r>
          </a:p>
          <a:p>
            <a:r>
              <a:rPr lang="en-US" sz="800" cap="all" dirty="0"/>
              <a:t>All real systems involved</a:t>
            </a:r>
            <a:br>
              <a:rPr lang="en-US" sz="800" cap="all" dirty="0"/>
            </a:br>
            <a:br>
              <a:rPr lang="en-US" sz="800" cap="all" dirty="0"/>
            </a:br>
            <a:r>
              <a:rPr lang="en-US" sz="800" cap="all" dirty="0"/>
              <a:t>May be Manual sometimes</a:t>
            </a:r>
          </a:p>
        </p:txBody>
      </p:sp>
      <p:cxnSp>
        <p:nvCxnSpPr>
          <p:cNvPr id="59" name="Straight Connector 58">
            <a:extLst>
              <a:ext uri="{FF2B5EF4-FFF2-40B4-BE49-F238E27FC236}">
                <a16:creationId xmlns:a16="http://schemas.microsoft.com/office/drawing/2014/main" id="{CED190CC-5098-44DF-AF4F-DCE5AAC43ADA}"/>
              </a:ext>
            </a:extLst>
          </p:cNvPr>
          <p:cNvCxnSpPr>
            <a:cxnSpLocks/>
          </p:cNvCxnSpPr>
          <p:nvPr/>
        </p:nvCxnSpPr>
        <p:spPr>
          <a:xfrm>
            <a:off x="5512261" y="4601156"/>
            <a:ext cx="6851189"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D00FD95-94F1-42B0-960F-D81CC136EB3F}"/>
              </a:ext>
            </a:extLst>
          </p:cNvPr>
          <p:cNvCxnSpPr>
            <a:cxnSpLocks/>
          </p:cNvCxnSpPr>
          <p:nvPr/>
        </p:nvCxnSpPr>
        <p:spPr>
          <a:xfrm>
            <a:off x="8302301" y="1807400"/>
            <a:ext cx="4118299"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D19116E-E0F1-48FD-8FFD-BF2FA9E9D84D}"/>
              </a:ext>
            </a:extLst>
          </p:cNvPr>
          <p:cNvCxnSpPr>
            <a:cxnSpLocks/>
          </p:cNvCxnSpPr>
          <p:nvPr/>
        </p:nvCxnSpPr>
        <p:spPr>
          <a:xfrm>
            <a:off x="8287012" y="975065"/>
            <a:ext cx="419073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Right Triangle 23">
            <a:extLst>
              <a:ext uri="{FF2B5EF4-FFF2-40B4-BE49-F238E27FC236}">
                <a16:creationId xmlns:a16="http://schemas.microsoft.com/office/drawing/2014/main" id="{01881AC3-2438-4EA3-BAE8-89C7766BC15C}"/>
              </a:ext>
            </a:extLst>
          </p:cNvPr>
          <p:cNvSpPr/>
          <p:nvPr/>
        </p:nvSpPr>
        <p:spPr>
          <a:xfrm rot="16200000">
            <a:off x="3982823" y="5989948"/>
            <a:ext cx="859840" cy="876261"/>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25">
            <a:extLst>
              <a:ext uri="{FF2B5EF4-FFF2-40B4-BE49-F238E27FC236}">
                <a16:creationId xmlns:a16="http://schemas.microsoft.com/office/drawing/2014/main" id="{E9C3A977-9F21-48AA-96B8-70973B20C543}"/>
              </a:ext>
            </a:extLst>
          </p:cNvPr>
          <p:cNvSpPr/>
          <p:nvPr/>
        </p:nvSpPr>
        <p:spPr>
          <a:xfrm>
            <a:off x="4840560" y="5997525"/>
            <a:ext cx="7461250" cy="8604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7CBF2826-CAB1-4046-926F-E9C21ECAFE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3205" y="6235703"/>
            <a:ext cx="877630" cy="356903"/>
          </a:xfrm>
          <a:prstGeom prst="rect">
            <a:avLst/>
          </a:prstGeom>
        </p:spPr>
      </p:pic>
      <p:cxnSp>
        <p:nvCxnSpPr>
          <p:cNvPr id="29" name="Straight Connector 28">
            <a:extLst>
              <a:ext uri="{FF2B5EF4-FFF2-40B4-BE49-F238E27FC236}">
                <a16:creationId xmlns:a16="http://schemas.microsoft.com/office/drawing/2014/main" id="{FA20F89F-AD24-4DB0-8F8B-F2D6604D8974}"/>
              </a:ext>
            </a:extLst>
          </p:cNvPr>
          <p:cNvCxnSpPr>
            <a:cxnSpLocks/>
          </p:cNvCxnSpPr>
          <p:nvPr/>
        </p:nvCxnSpPr>
        <p:spPr>
          <a:xfrm>
            <a:off x="4695106" y="5997525"/>
            <a:ext cx="7782644"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pic>
        <p:nvPicPr>
          <p:cNvPr id="28" name="Picture 27">
            <a:extLst>
              <a:ext uri="{FF2B5EF4-FFF2-40B4-BE49-F238E27FC236}">
                <a16:creationId xmlns:a16="http://schemas.microsoft.com/office/drawing/2014/main" id="{F7BBC72F-3EA1-4D41-BD07-DCF56FF0385E}"/>
              </a:ext>
            </a:extLst>
          </p:cNvPr>
          <p:cNvPicPr>
            <a:picLocks noChangeAspect="1"/>
          </p:cNvPicPr>
          <p:nvPr/>
        </p:nvPicPr>
        <p:blipFill rotWithShape="1">
          <a:blip r:embed="rId4">
            <a:clrChange>
              <a:clrFrom>
                <a:srgbClr val="DADADA"/>
              </a:clrFrom>
              <a:clrTo>
                <a:srgbClr val="DADADA">
                  <a:alpha val="0"/>
                </a:srgbClr>
              </a:clrTo>
            </a:clrChange>
            <a:grayscl/>
            <a:extLst>
              <a:ext uri="{28A0092B-C50C-407E-A947-70E740481C1C}">
                <a14:useLocalDpi xmlns:a14="http://schemas.microsoft.com/office/drawing/2010/main" val="0"/>
              </a:ext>
            </a:extLst>
          </a:blip>
          <a:srcRect l="23589" t="2174" r="23385" b="35565"/>
          <a:stretch/>
        </p:blipFill>
        <p:spPr>
          <a:xfrm>
            <a:off x="10372228" y="2138146"/>
            <a:ext cx="216036" cy="273948"/>
          </a:xfrm>
          <a:prstGeom prst="rect">
            <a:avLst/>
          </a:prstGeom>
        </p:spPr>
      </p:pic>
      <p:sp>
        <p:nvSpPr>
          <p:cNvPr id="9" name="Arrow: Curved Down 8">
            <a:extLst>
              <a:ext uri="{FF2B5EF4-FFF2-40B4-BE49-F238E27FC236}">
                <a16:creationId xmlns:a16="http://schemas.microsoft.com/office/drawing/2014/main" id="{749C7C53-FB20-4F54-ACC0-2D38CF354911}"/>
              </a:ext>
            </a:extLst>
          </p:cNvPr>
          <p:cNvSpPr/>
          <p:nvPr/>
        </p:nvSpPr>
        <p:spPr>
          <a:xfrm>
            <a:off x="1003047" y="219606"/>
            <a:ext cx="2130201" cy="574837"/>
          </a:xfrm>
          <a:prstGeom prst="curved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solidFill>
                <a:schemeClr val="tx1"/>
              </a:solidFill>
            </a:endParaRPr>
          </a:p>
        </p:txBody>
      </p:sp>
      <p:grpSp>
        <p:nvGrpSpPr>
          <p:cNvPr id="33" name="Group 32">
            <a:extLst>
              <a:ext uri="{FF2B5EF4-FFF2-40B4-BE49-F238E27FC236}">
                <a16:creationId xmlns:a16="http://schemas.microsoft.com/office/drawing/2014/main" id="{FFA7AC0A-A7F7-48DC-8322-8BFCFDEF8C65}"/>
              </a:ext>
            </a:extLst>
          </p:cNvPr>
          <p:cNvGrpSpPr/>
          <p:nvPr/>
        </p:nvGrpSpPr>
        <p:grpSpPr>
          <a:xfrm>
            <a:off x="2196230" y="167348"/>
            <a:ext cx="10483450" cy="5490088"/>
            <a:chOff x="2196230" y="167348"/>
            <a:chExt cx="10483450" cy="5490088"/>
          </a:xfrm>
        </p:grpSpPr>
        <p:sp>
          <p:nvSpPr>
            <p:cNvPr id="34" name="Rectangle 33">
              <a:extLst>
                <a:ext uri="{FF2B5EF4-FFF2-40B4-BE49-F238E27FC236}">
                  <a16:creationId xmlns:a16="http://schemas.microsoft.com/office/drawing/2014/main" id="{65DCAAC5-5393-4E21-94B8-B994E272AAB9}"/>
                </a:ext>
              </a:extLst>
            </p:cNvPr>
            <p:cNvSpPr>
              <a:spLocks noChangeAspect="1"/>
            </p:cNvSpPr>
            <p:nvPr/>
          </p:nvSpPr>
          <p:spPr>
            <a:xfrm rot="2745393">
              <a:off x="2396837" y="1012708"/>
              <a:ext cx="3830569" cy="38305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TextBox 37">
              <a:extLst>
                <a:ext uri="{FF2B5EF4-FFF2-40B4-BE49-F238E27FC236}">
                  <a16:creationId xmlns:a16="http://schemas.microsoft.com/office/drawing/2014/main" id="{DCEE7483-493D-4D0B-A673-70DCD94C7F56}"/>
                </a:ext>
              </a:extLst>
            </p:cNvPr>
            <p:cNvSpPr txBox="1"/>
            <p:nvPr/>
          </p:nvSpPr>
          <p:spPr>
            <a:xfrm>
              <a:off x="2196230" y="2627281"/>
              <a:ext cx="4203256" cy="523220"/>
            </a:xfrm>
            <a:prstGeom prst="rect">
              <a:avLst/>
            </a:prstGeom>
            <a:noFill/>
          </p:spPr>
          <p:txBody>
            <a:bodyPr wrap="square" rtlCol="0">
              <a:spAutoFit/>
            </a:bodyPr>
            <a:lstStyle/>
            <a:p>
              <a:pPr algn="ctr"/>
              <a:r>
                <a:rPr lang="en-US" sz="2800" b="1" cap="all" dirty="0">
                  <a:solidFill>
                    <a:schemeClr val="bg1"/>
                  </a:solidFill>
                  <a:latin typeface="Alte Haas Grotesk" panose="02000503000000020004" pitchFamily="2" charset="0"/>
                </a:rPr>
                <a:t>Acceptance  tests</a:t>
              </a:r>
            </a:p>
          </p:txBody>
        </p:sp>
        <p:sp>
          <p:nvSpPr>
            <p:cNvPr id="39" name="TextBox 38">
              <a:extLst>
                <a:ext uri="{FF2B5EF4-FFF2-40B4-BE49-F238E27FC236}">
                  <a16:creationId xmlns:a16="http://schemas.microsoft.com/office/drawing/2014/main" id="{91C587DE-C272-460D-A633-383240641EC9}"/>
                </a:ext>
              </a:extLst>
            </p:cNvPr>
            <p:cNvSpPr txBox="1"/>
            <p:nvPr/>
          </p:nvSpPr>
          <p:spPr>
            <a:xfrm>
              <a:off x="2975969" y="3170120"/>
              <a:ext cx="2686778" cy="261610"/>
            </a:xfrm>
            <a:prstGeom prst="rect">
              <a:avLst/>
            </a:prstGeom>
            <a:noFill/>
          </p:spPr>
          <p:txBody>
            <a:bodyPr wrap="square" rtlCol="0">
              <a:spAutoFit/>
            </a:bodyPr>
            <a:lstStyle/>
            <a:p>
              <a:pPr algn="ctr"/>
              <a:r>
                <a:rPr lang="en-GB" sz="1100" b="1" cap="all" dirty="0">
                  <a:solidFill>
                    <a:schemeClr val="bg1"/>
                  </a:solidFill>
                  <a:latin typeface="Alte Haas Grotesk" panose="02000503000000020004" pitchFamily="2" charset="0"/>
                </a:rPr>
                <a:t>(Coarse-grained “unit” tests)</a:t>
              </a:r>
            </a:p>
          </p:txBody>
        </p:sp>
        <p:sp>
          <p:nvSpPr>
            <p:cNvPr id="40" name="Isosceles Triangle 39">
              <a:extLst>
                <a:ext uri="{FF2B5EF4-FFF2-40B4-BE49-F238E27FC236}">
                  <a16:creationId xmlns:a16="http://schemas.microsoft.com/office/drawing/2014/main" id="{629DE1F8-0B24-4BCB-BC13-7A5965481DEA}"/>
                </a:ext>
              </a:extLst>
            </p:cNvPr>
            <p:cNvSpPr/>
            <p:nvPr/>
          </p:nvSpPr>
          <p:spPr>
            <a:xfrm rot="10800000">
              <a:off x="3257517" y="4601156"/>
              <a:ext cx="2106798" cy="1056280"/>
            </a:xfrm>
            <a:prstGeom prst="triangle">
              <a:avLst>
                <a:gd name="adj" fmla="val 51567"/>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TextBox 40">
              <a:extLst>
                <a:ext uri="{FF2B5EF4-FFF2-40B4-BE49-F238E27FC236}">
                  <a16:creationId xmlns:a16="http://schemas.microsoft.com/office/drawing/2014/main" id="{45C74FBA-5857-47CD-A1AB-DC115FAADB05}"/>
                </a:ext>
              </a:extLst>
            </p:cNvPr>
            <p:cNvSpPr txBox="1"/>
            <p:nvPr/>
          </p:nvSpPr>
          <p:spPr>
            <a:xfrm>
              <a:off x="3677822" y="4727077"/>
              <a:ext cx="1200825" cy="400110"/>
            </a:xfrm>
            <a:prstGeom prst="rect">
              <a:avLst/>
            </a:prstGeom>
            <a:noFill/>
          </p:spPr>
          <p:txBody>
            <a:bodyPr wrap="square" rtlCol="0">
              <a:spAutoFit/>
            </a:bodyPr>
            <a:lstStyle/>
            <a:p>
              <a:pPr algn="ctr"/>
              <a:r>
                <a:rPr lang="en-GB" sz="1200" b="1" cap="all" dirty="0">
                  <a:solidFill>
                    <a:schemeClr val="bg1"/>
                  </a:solidFill>
                  <a:latin typeface="Alte Haas Grotesk" panose="02000503000000020004" pitchFamily="2" charset="0"/>
                </a:rPr>
                <a:t>unit tests</a:t>
              </a:r>
            </a:p>
            <a:p>
              <a:pPr algn="ctr"/>
              <a:r>
                <a:rPr lang="en-GB" sz="800" b="1" cap="all" dirty="0">
                  <a:solidFill>
                    <a:schemeClr val="bg1"/>
                  </a:solidFill>
                  <a:latin typeface="Alte Haas Grotesk" panose="02000503000000020004" pitchFamily="2" charset="0"/>
                </a:rPr>
                <a:t>(Fine-grained)</a:t>
              </a:r>
              <a:endParaRPr lang="en-GB" sz="1200" b="1" cap="all" dirty="0">
                <a:solidFill>
                  <a:schemeClr val="bg1"/>
                </a:solidFill>
                <a:latin typeface="Alte Haas Grotesk" panose="02000503000000020004" pitchFamily="2" charset="0"/>
              </a:endParaRPr>
            </a:p>
          </p:txBody>
        </p:sp>
        <p:sp>
          <p:nvSpPr>
            <p:cNvPr id="44" name="Isosceles Triangle 43">
              <a:extLst>
                <a:ext uri="{FF2B5EF4-FFF2-40B4-BE49-F238E27FC236}">
                  <a16:creationId xmlns:a16="http://schemas.microsoft.com/office/drawing/2014/main" id="{6A3C7062-BEBC-485A-99CC-BB9434F0BEC2}"/>
                </a:ext>
              </a:extLst>
            </p:cNvPr>
            <p:cNvSpPr>
              <a:spLocks noChangeAspect="1"/>
            </p:cNvSpPr>
            <p:nvPr/>
          </p:nvSpPr>
          <p:spPr>
            <a:xfrm>
              <a:off x="2739319" y="199863"/>
              <a:ext cx="3138095" cy="1583173"/>
            </a:xfrm>
            <a:prstGeom prst="triangle">
              <a:avLst>
                <a:gd name="adj" fmla="val 5156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Isosceles Triangle 44">
              <a:extLst>
                <a:ext uri="{FF2B5EF4-FFF2-40B4-BE49-F238E27FC236}">
                  <a16:creationId xmlns:a16="http://schemas.microsoft.com/office/drawing/2014/main" id="{084A09AC-B8BD-4293-BDAF-1361787EB107}"/>
                </a:ext>
              </a:extLst>
            </p:cNvPr>
            <p:cNvSpPr>
              <a:spLocks noChangeAspect="1"/>
            </p:cNvSpPr>
            <p:nvPr/>
          </p:nvSpPr>
          <p:spPr>
            <a:xfrm>
              <a:off x="3487219" y="167348"/>
              <a:ext cx="1688047" cy="869637"/>
            </a:xfrm>
            <a:prstGeom prst="triangle">
              <a:avLst>
                <a:gd name="adj" fmla="val 51567"/>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TextBox 45">
              <a:extLst>
                <a:ext uri="{FF2B5EF4-FFF2-40B4-BE49-F238E27FC236}">
                  <a16:creationId xmlns:a16="http://schemas.microsoft.com/office/drawing/2014/main" id="{1B7E1689-99A0-4AE0-B54E-F3574166211B}"/>
                </a:ext>
              </a:extLst>
            </p:cNvPr>
            <p:cNvSpPr txBox="1"/>
            <p:nvPr/>
          </p:nvSpPr>
          <p:spPr>
            <a:xfrm>
              <a:off x="3108840" y="1064510"/>
              <a:ext cx="2378038" cy="769441"/>
            </a:xfrm>
            <a:prstGeom prst="rect">
              <a:avLst/>
            </a:prstGeom>
            <a:noFill/>
          </p:spPr>
          <p:txBody>
            <a:bodyPr wrap="square" rtlCol="0" anchor="b">
              <a:spAutoFit/>
            </a:bodyPr>
            <a:lstStyle/>
            <a:p>
              <a:pPr algn="ctr"/>
              <a:br>
                <a:rPr lang="en-GB" sz="300" b="1" cap="all" dirty="0">
                  <a:solidFill>
                    <a:schemeClr val="bg1"/>
                  </a:solidFill>
                  <a:latin typeface="Alte Haas Grotesk" panose="02000503000000020004" pitchFamily="2" charset="0"/>
                </a:rPr>
              </a:br>
              <a:r>
                <a:rPr lang="en-GB" sz="1000" b="1" cap="all" dirty="0">
                  <a:solidFill>
                    <a:schemeClr val="bg1"/>
                  </a:solidFill>
                  <a:latin typeface="Alte Haas Grotesk" panose="02000503000000020004" pitchFamily="2" charset="0"/>
                </a:rPr>
                <a:t>contract tests</a:t>
              </a:r>
              <a:br>
                <a:rPr lang="en-GB" sz="1000" b="1" cap="all" dirty="0">
                  <a:solidFill>
                    <a:schemeClr val="bg1"/>
                  </a:solidFill>
                  <a:latin typeface="Alte Haas Grotesk" panose="02000503000000020004" pitchFamily="2" charset="0"/>
                </a:rPr>
              </a:br>
              <a:endParaRPr lang="en-GB" sz="600" b="1" cap="all" dirty="0">
                <a:solidFill>
                  <a:schemeClr val="bg1"/>
                </a:solidFill>
                <a:latin typeface="Alte Haas Grotesk" panose="02000503000000020004" pitchFamily="2" charset="0"/>
              </a:endParaRPr>
            </a:p>
            <a:p>
              <a:pPr algn="ctr"/>
              <a:r>
                <a:rPr lang="en-GB" sz="1200" b="1" cap="all" dirty="0">
                  <a:solidFill>
                    <a:schemeClr val="bg1"/>
                  </a:solidFill>
                  <a:latin typeface="Alte Haas Grotesk" panose="02000503000000020004" pitchFamily="2" charset="0"/>
                </a:rPr>
                <a:t>Integration  tests</a:t>
              </a:r>
              <a:br>
                <a:rPr lang="en-GB" sz="1200" b="1" cap="all" dirty="0">
                  <a:solidFill>
                    <a:schemeClr val="bg1"/>
                  </a:solidFill>
                  <a:latin typeface="Alte Haas Grotesk" panose="02000503000000020004" pitchFamily="2" charset="0"/>
                </a:rPr>
              </a:br>
              <a:endParaRPr lang="en-GB" sz="1200" b="1" cap="all" dirty="0">
                <a:solidFill>
                  <a:schemeClr val="bg1"/>
                </a:solidFill>
                <a:latin typeface="Alte Haas Grotesk" panose="02000503000000020004" pitchFamily="2" charset="0"/>
              </a:endParaRPr>
            </a:p>
          </p:txBody>
        </p:sp>
        <p:sp>
          <p:nvSpPr>
            <p:cNvPr id="47" name="TextBox 46">
              <a:extLst>
                <a:ext uri="{FF2B5EF4-FFF2-40B4-BE49-F238E27FC236}">
                  <a16:creationId xmlns:a16="http://schemas.microsoft.com/office/drawing/2014/main" id="{E28ECB0E-B585-42D0-AA6F-0E457D1D7A89}"/>
                </a:ext>
              </a:extLst>
            </p:cNvPr>
            <p:cNvSpPr txBox="1"/>
            <p:nvPr/>
          </p:nvSpPr>
          <p:spPr>
            <a:xfrm>
              <a:off x="3555423" y="386663"/>
              <a:ext cx="1553569" cy="630942"/>
            </a:xfrm>
            <a:prstGeom prst="rect">
              <a:avLst/>
            </a:prstGeom>
            <a:noFill/>
          </p:spPr>
          <p:txBody>
            <a:bodyPr wrap="square" rtlCol="0" anchor="b">
              <a:spAutoFit/>
            </a:bodyPr>
            <a:lstStyle/>
            <a:p>
              <a:pPr algn="ctr"/>
              <a:r>
                <a:rPr lang="en-GB" sz="700" b="1" cap="all" dirty="0">
                  <a:solidFill>
                    <a:schemeClr val="bg1"/>
                  </a:solidFill>
                  <a:latin typeface="Alte Haas Grotesk" panose="02000503000000020004" pitchFamily="2" charset="0"/>
                </a:rPr>
                <a:t>QA</a:t>
              </a:r>
            </a:p>
            <a:p>
              <a:pPr algn="ctr"/>
              <a:r>
                <a:rPr lang="en-GB" sz="700" b="1" cap="all" dirty="0">
                  <a:solidFill>
                    <a:schemeClr val="bg1"/>
                  </a:solidFill>
                  <a:latin typeface="Alte Haas Grotesk" panose="02000503000000020004" pitchFamily="2" charset="0"/>
                </a:rPr>
                <a:t>Smoke tests</a:t>
              </a:r>
              <a:br>
                <a:rPr lang="en-GB" sz="700" b="1" cap="all" dirty="0">
                  <a:solidFill>
                    <a:schemeClr val="bg1"/>
                  </a:solidFill>
                  <a:latin typeface="Alte Haas Grotesk" panose="02000503000000020004" pitchFamily="2" charset="0"/>
                </a:rPr>
              </a:br>
              <a:r>
                <a:rPr lang="en-GB" sz="700" b="1" cap="all" dirty="0">
                  <a:solidFill>
                    <a:schemeClr val="bg1"/>
                  </a:solidFill>
                  <a:latin typeface="Alte Haas Grotesk" panose="02000503000000020004" pitchFamily="2" charset="0"/>
                </a:rPr>
                <a:t>Exploratory tests</a:t>
              </a:r>
              <a:br>
                <a:rPr lang="en-GB" sz="700" b="1" cap="all" dirty="0">
                  <a:solidFill>
                    <a:schemeClr val="bg1"/>
                  </a:solidFill>
                  <a:latin typeface="Alte Haas Grotesk" panose="02000503000000020004" pitchFamily="2" charset="0"/>
                </a:rPr>
              </a:br>
              <a:br>
                <a:rPr lang="en-GB" sz="300" b="1" cap="all" dirty="0">
                  <a:solidFill>
                    <a:schemeClr val="bg1"/>
                  </a:solidFill>
                  <a:latin typeface="Alte Haas Grotesk" panose="02000503000000020004" pitchFamily="2" charset="0"/>
                </a:rPr>
              </a:br>
              <a:r>
                <a:rPr lang="en-GB" sz="1000" b="1" cap="all" dirty="0">
                  <a:solidFill>
                    <a:schemeClr val="bg1"/>
                  </a:solidFill>
                  <a:latin typeface="Alte Haas Grotesk" panose="02000503000000020004" pitchFamily="2" charset="0"/>
                </a:rPr>
                <a:t>End-to-end  tests</a:t>
              </a:r>
            </a:p>
          </p:txBody>
        </p:sp>
        <p:cxnSp>
          <p:nvCxnSpPr>
            <p:cNvPr id="48" name="Straight Connector 47">
              <a:extLst>
                <a:ext uri="{FF2B5EF4-FFF2-40B4-BE49-F238E27FC236}">
                  <a16:creationId xmlns:a16="http://schemas.microsoft.com/office/drawing/2014/main" id="{353D2001-0389-4CD8-B948-36A2C11A5E1B}"/>
                </a:ext>
              </a:extLst>
            </p:cNvPr>
            <p:cNvCxnSpPr>
              <a:cxnSpLocks/>
            </p:cNvCxnSpPr>
            <p:nvPr/>
          </p:nvCxnSpPr>
          <p:spPr>
            <a:xfrm flipV="1">
              <a:off x="2660202" y="1783036"/>
              <a:ext cx="9905178" cy="10700"/>
            </a:xfrm>
            <a:prstGeom prst="line">
              <a:avLst/>
            </a:prstGeom>
            <a:ln w="730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EB5E459-2823-408C-A83E-28553A52C35E}"/>
                </a:ext>
              </a:extLst>
            </p:cNvPr>
            <p:cNvCxnSpPr>
              <a:cxnSpLocks/>
            </p:cNvCxnSpPr>
            <p:nvPr/>
          </p:nvCxnSpPr>
          <p:spPr>
            <a:xfrm flipH="1">
              <a:off x="3037939" y="981448"/>
              <a:ext cx="9325511" cy="44417"/>
            </a:xfrm>
            <a:prstGeom prst="line">
              <a:avLst/>
            </a:prstGeom>
            <a:ln w="730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B0BA09A-F119-4342-9081-6DBBF1CB8954}"/>
                </a:ext>
              </a:extLst>
            </p:cNvPr>
            <p:cNvCxnSpPr>
              <a:cxnSpLocks/>
            </p:cNvCxnSpPr>
            <p:nvPr/>
          </p:nvCxnSpPr>
          <p:spPr>
            <a:xfrm>
              <a:off x="3217533" y="4601156"/>
              <a:ext cx="9462147" cy="0"/>
            </a:xfrm>
            <a:prstGeom prst="line">
              <a:avLst/>
            </a:prstGeom>
            <a:ln w="730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3F72A0D1-D099-4018-9ADE-AC4FA434BF58}"/>
              </a:ext>
            </a:extLst>
          </p:cNvPr>
          <p:cNvGrpSpPr/>
          <p:nvPr/>
        </p:nvGrpSpPr>
        <p:grpSpPr>
          <a:xfrm>
            <a:off x="553361" y="258183"/>
            <a:ext cx="984420" cy="658404"/>
            <a:chOff x="174299" y="509897"/>
            <a:chExt cx="984420" cy="658404"/>
          </a:xfrm>
          <a:solidFill>
            <a:schemeClr val="bg1"/>
          </a:solidFill>
        </p:grpSpPr>
        <p:pic>
          <p:nvPicPr>
            <p:cNvPr id="30" name="Picture 29">
              <a:extLst>
                <a:ext uri="{FF2B5EF4-FFF2-40B4-BE49-F238E27FC236}">
                  <a16:creationId xmlns:a16="http://schemas.microsoft.com/office/drawing/2014/main" id="{0B16F5DD-014B-4E86-9DE5-1D25053D0D05}"/>
                </a:ext>
              </a:extLst>
            </p:cNvPr>
            <p:cNvPicPr>
              <a:picLocks noChangeAspect="1"/>
            </p:cNvPicPr>
            <p:nvPr/>
          </p:nvPicPr>
          <p:blipFill>
            <a:blip r:embed="rId5">
              <a:grayscl/>
            </a:blip>
            <a:stretch>
              <a:fillRect/>
            </a:stretch>
          </p:blipFill>
          <p:spPr>
            <a:xfrm>
              <a:off x="213524" y="509897"/>
              <a:ext cx="945195" cy="481552"/>
            </a:xfrm>
            <a:prstGeom prst="rect">
              <a:avLst/>
            </a:prstGeom>
            <a:grpFill/>
          </p:spPr>
        </p:pic>
        <p:sp>
          <p:nvSpPr>
            <p:cNvPr id="2" name="TextBox 1">
              <a:extLst>
                <a:ext uri="{FF2B5EF4-FFF2-40B4-BE49-F238E27FC236}">
                  <a16:creationId xmlns:a16="http://schemas.microsoft.com/office/drawing/2014/main" id="{4B9D8247-CF2B-4EE2-8682-3AE5B1710B57}"/>
                </a:ext>
              </a:extLst>
            </p:cNvPr>
            <p:cNvSpPr txBox="1"/>
            <p:nvPr/>
          </p:nvSpPr>
          <p:spPr>
            <a:xfrm>
              <a:off x="174299" y="937469"/>
              <a:ext cx="984101" cy="230832"/>
            </a:xfrm>
            <a:prstGeom prst="rect">
              <a:avLst/>
            </a:prstGeom>
            <a:grpFill/>
          </p:spPr>
          <p:txBody>
            <a:bodyPr wrap="square" rtlCol="0">
              <a:spAutoFit/>
            </a:bodyPr>
            <a:lstStyle/>
            <a:p>
              <a:pPr algn="ctr"/>
              <a:r>
                <a:rPr lang="en-GB" sz="900" cap="all" dirty="0"/>
                <a:t>From this</a:t>
              </a:r>
            </a:p>
          </p:txBody>
        </p:sp>
      </p:grpSp>
      <p:sp>
        <p:nvSpPr>
          <p:cNvPr id="60" name="TextBox 59">
            <a:extLst>
              <a:ext uri="{FF2B5EF4-FFF2-40B4-BE49-F238E27FC236}">
                <a16:creationId xmlns:a16="http://schemas.microsoft.com/office/drawing/2014/main" id="{F2C29DE3-0876-4439-9691-3F7AD5A5DB53}"/>
              </a:ext>
            </a:extLst>
          </p:cNvPr>
          <p:cNvSpPr txBox="1"/>
          <p:nvPr/>
        </p:nvSpPr>
        <p:spPr>
          <a:xfrm>
            <a:off x="1650318" y="349830"/>
            <a:ext cx="1281793" cy="230832"/>
          </a:xfrm>
          <a:prstGeom prst="rect">
            <a:avLst/>
          </a:prstGeom>
          <a:noFill/>
        </p:spPr>
        <p:txBody>
          <a:bodyPr wrap="square" rtlCol="0">
            <a:spAutoFit/>
          </a:bodyPr>
          <a:lstStyle/>
          <a:p>
            <a:pPr algn="ctr"/>
            <a:r>
              <a:rPr lang="en-GB" sz="900" cap="all" dirty="0"/>
              <a:t>To this</a:t>
            </a:r>
          </a:p>
        </p:txBody>
      </p:sp>
      <p:pic>
        <p:nvPicPr>
          <p:cNvPr id="62" name="Picture 61">
            <a:extLst>
              <a:ext uri="{FF2B5EF4-FFF2-40B4-BE49-F238E27FC236}">
                <a16:creationId xmlns:a16="http://schemas.microsoft.com/office/drawing/2014/main" id="{E7F3CD85-B155-4DB1-B743-D16B608EEF91}"/>
              </a:ext>
            </a:extLst>
          </p:cNvPr>
          <p:cNvPicPr>
            <a:picLocks noChangeAspect="1"/>
          </p:cNvPicPr>
          <p:nvPr/>
        </p:nvPicPr>
        <p:blipFill rotWithShape="1">
          <a:blip r:embed="rId6">
            <a:clrChange>
              <a:clrFrom>
                <a:srgbClr val="DADADA"/>
              </a:clrFrom>
              <a:clrTo>
                <a:srgbClr val="DADADA">
                  <a:alpha val="0"/>
                </a:srgbClr>
              </a:clrTo>
            </a:clrChange>
            <a:duotone>
              <a:schemeClr val="accent1">
                <a:shade val="45000"/>
                <a:satMod val="135000"/>
              </a:schemeClr>
              <a:prstClr val="white"/>
            </a:duotone>
            <a:extLst>
              <a:ext uri="{BEBA8EAE-BF5A-486C-A8C5-ECC9F3942E4B}">
                <a14:imgProps xmlns:a14="http://schemas.microsoft.com/office/drawing/2010/main">
                  <a14:imgLayer r:embed="rId7">
                    <a14:imgEffect>
                      <a14:saturation sat="300000"/>
                    </a14:imgEffect>
                  </a14:imgLayer>
                </a14:imgProps>
              </a:ext>
              <a:ext uri="{28A0092B-C50C-407E-A947-70E740481C1C}">
                <a14:useLocalDpi xmlns:a14="http://schemas.microsoft.com/office/drawing/2010/main" val="0"/>
              </a:ext>
            </a:extLst>
          </a:blip>
          <a:srcRect l="23589" t="2174" r="23385" b="35565"/>
          <a:stretch/>
        </p:blipFill>
        <p:spPr>
          <a:xfrm>
            <a:off x="1364666" y="1645940"/>
            <a:ext cx="526862" cy="607179"/>
          </a:xfrm>
          <a:prstGeom prst="rect">
            <a:avLst/>
          </a:prstGeom>
        </p:spPr>
      </p:pic>
      <p:sp>
        <p:nvSpPr>
          <p:cNvPr id="63" name="TextBox 62">
            <a:extLst>
              <a:ext uri="{FF2B5EF4-FFF2-40B4-BE49-F238E27FC236}">
                <a16:creationId xmlns:a16="http://schemas.microsoft.com/office/drawing/2014/main" id="{890269B5-AB38-4637-9387-1B2E7DABB68F}"/>
              </a:ext>
            </a:extLst>
          </p:cNvPr>
          <p:cNvSpPr txBox="1"/>
          <p:nvPr/>
        </p:nvSpPr>
        <p:spPr>
          <a:xfrm>
            <a:off x="1145689" y="2216749"/>
            <a:ext cx="949676" cy="400110"/>
          </a:xfrm>
          <a:prstGeom prst="rect">
            <a:avLst/>
          </a:prstGeom>
          <a:noFill/>
        </p:spPr>
        <p:txBody>
          <a:bodyPr wrap="square" rtlCol="0">
            <a:spAutoFit/>
          </a:bodyPr>
          <a:lstStyle/>
          <a:p>
            <a:pPr algn="ctr"/>
            <a:r>
              <a:rPr lang="en-GB" sz="1000" b="1" cap="all" dirty="0">
                <a:solidFill>
                  <a:srgbClr val="5E7DB6"/>
                </a:solidFill>
                <a:latin typeface="Alte Haas Grotesk" panose="02000503000000020004" pitchFamily="2" charset="0"/>
              </a:rPr>
              <a:t>Start</a:t>
            </a:r>
            <a:br>
              <a:rPr lang="en-GB" sz="1000" b="1" cap="all" dirty="0">
                <a:solidFill>
                  <a:srgbClr val="5E7DB6"/>
                </a:solidFill>
                <a:latin typeface="Alte Haas Grotesk" panose="02000503000000020004" pitchFamily="2" charset="0"/>
              </a:rPr>
            </a:br>
            <a:r>
              <a:rPr lang="en-GB" sz="1000" b="1" cap="all" dirty="0">
                <a:solidFill>
                  <a:srgbClr val="5E7DB6"/>
                </a:solidFill>
                <a:latin typeface="Alte Haas Grotesk" panose="02000503000000020004" pitchFamily="2" charset="0"/>
              </a:rPr>
              <a:t>Here</a:t>
            </a:r>
          </a:p>
        </p:txBody>
      </p:sp>
      <p:sp>
        <p:nvSpPr>
          <p:cNvPr id="64" name="TextBox 63">
            <a:extLst>
              <a:ext uri="{FF2B5EF4-FFF2-40B4-BE49-F238E27FC236}">
                <a16:creationId xmlns:a16="http://schemas.microsoft.com/office/drawing/2014/main" id="{9BCB4889-1059-4E49-BCED-924D60FDCAB9}"/>
              </a:ext>
            </a:extLst>
          </p:cNvPr>
          <p:cNvSpPr txBox="1"/>
          <p:nvPr/>
        </p:nvSpPr>
        <p:spPr>
          <a:xfrm>
            <a:off x="4403906" y="6147477"/>
            <a:ext cx="6989358" cy="559982"/>
          </a:xfrm>
          <a:prstGeom prst="rect">
            <a:avLst/>
          </a:prstGeom>
          <a:noFill/>
        </p:spPr>
        <p:txBody>
          <a:bodyPr wrap="none" rtlCol="0" anchor="ctr">
            <a:normAutofit/>
          </a:bodyPr>
          <a:lstStyle/>
          <a:p>
            <a:pPr algn="r">
              <a:spcAft>
                <a:spcPts val="200"/>
              </a:spcAft>
            </a:pPr>
            <a:r>
              <a:rPr lang="en-US" sz="1200" b="1" cap="all" dirty="0">
                <a:solidFill>
                  <a:schemeClr val="bg1">
                    <a:lumMod val="65000"/>
                  </a:schemeClr>
                </a:solidFill>
                <a:latin typeface="Alte Haas Grotesk" panose="02000503000000020004" pitchFamily="2" charset="0"/>
              </a:rPr>
              <a:t>testing gem: </a:t>
            </a:r>
            <a:r>
              <a:rPr lang="en-US" sz="1200" b="1" cap="all" dirty="0">
                <a:solidFill>
                  <a:schemeClr val="bg1"/>
                </a:solidFill>
                <a:latin typeface="Alte Haas Grotesk" panose="02000503000000020004" pitchFamily="2" charset="0"/>
              </a:rPr>
              <a:t>Why outside-in diamond is now our favorite testing strategy @</a:t>
            </a:r>
          </a:p>
        </p:txBody>
      </p:sp>
    </p:spTree>
    <p:extLst>
      <p:ext uri="{BB962C8B-B14F-4D97-AF65-F5344CB8AC3E}">
        <p14:creationId xmlns:p14="http://schemas.microsoft.com/office/powerpoint/2010/main" val="209795555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04F96C86-E2BD-442C-90E2-3DF0467FFCBC}"/>
              </a:ext>
            </a:extLst>
          </p:cNvPr>
          <p:cNvPicPr>
            <a:picLocks noChangeAspect="1"/>
          </p:cNvPicPr>
          <p:nvPr/>
        </p:nvPicPr>
        <p:blipFill>
          <a:blip r:embed="rId2"/>
          <a:stretch>
            <a:fillRect/>
          </a:stretch>
        </p:blipFill>
        <p:spPr>
          <a:xfrm>
            <a:off x="-6700" y="178765"/>
            <a:ext cx="4013852" cy="3830527"/>
          </a:xfrm>
          <a:prstGeom prst="rect">
            <a:avLst/>
          </a:prstGeom>
        </p:spPr>
      </p:pic>
      <p:sp>
        <p:nvSpPr>
          <p:cNvPr id="16" name="Right Triangle 15">
            <a:extLst>
              <a:ext uri="{FF2B5EF4-FFF2-40B4-BE49-F238E27FC236}">
                <a16:creationId xmlns:a16="http://schemas.microsoft.com/office/drawing/2014/main" id="{2340AED3-61B4-4762-B21A-2802EB1E0736}"/>
              </a:ext>
            </a:extLst>
          </p:cNvPr>
          <p:cNvSpPr/>
          <p:nvPr/>
        </p:nvSpPr>
        <p:spPr>
          <a:xfrm rot="16200000">
            <a:off x="4056436" y="-1348149"/>
            <a:ext cx="8128531" cy="8283766"/>
          </a:xfrm>
          <a:prstGeom prst="rtTriangl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ight Triangle 23">
            <a:extLst>
              <a:ext uri="{FF2B5EF4-FFF2-40B4-BE49-F238E27FC236}">
                <a16:creationId xmlns:a16="http://schemas.microsoft.com/office/drawing/2014/main" id="{01881AC3-2438-4EA3-BAE8-89C7766BC15C}"/>
              </a:ext>
            </a:extLst>
          </p:cNvPr>
          <p:cNvSpPr/>
          <p:nvPr/>
        </p:nvSpPr>
        <p:spPr>
          <a:xfrm rot="16200000">
            <a:off x="3982823" y="5989948"/>
            <a:ext cx="859840" cy="876261"/>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25">
            <a:extLst>
              <a:ext uri="{FF2B5EF4-FFF2-40B4-BE49-F238E27FC236}">
                <a16:creationId xmlns:a16="http://schemas.microsoft.com/office/drawing/2014/main" id="{E9C3A977-9F21-48AA-96B8-70973B20C543}"/>
              </a:ext>
            </a:extLst>
          </p:cNvPr>
          <p:cNvSpPr/>
          <p:nvPr/>
        </p:nvSpPr>
        <p:spPr>
          <a:xfrm>
            <a:off x="4840560" y="5997525"/>
            <a:ext cx="7461250" cy="8604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0" name="Picture 19">
            <a:extLst>
              <a:ext uri="{FF2B5EF4-FFF2-40B4-BE49-F238E27FC236}">
                <a16:creationId xmlns:a16="http://schemas.microsoft.com/office/drawing/2014/main" id="{312F3223-64B5-4C10-BC00-14BBD0F2FD38}"/>
              </a:ext>
            </a:extLst>
          </p:cNvPr>
          <p:cNvPicPr>
            <a:picLocks noChangeAspect="1"/>
          </p:cNvPicPr>
          <p:nvPr/>
        </p:nvPicPr>
        <p:blipFill rotWithShape="1">
          <a:blip r:embed="rId3"/>
          <a:srcRect l="4517" r="12234"/>
          <a:stretch/>
        </p:blipFill>
        <p:spPr>
          <a:xfrm>
            <a:off x="338322" y="4382258"/>
            <a:ext cx="4045570" cy="1955164"/>
          </a:xfrm>
          <a:prstGeom prst="rect">
            <a:avLst/>
          </a:prstGeom>
          <a:ln w="19050">
            <a:solidFill>
              <a:schemeClr val="accent1">
                <a:lumMod val="50000"/>
              </a:schemeClr>
            </a:solidFill>
          </a:ln>
        </p:spPr>
      </p:pic>
      <p:pic>
        <p:nvPicPr>
          <p:cNvPr id="5" name="Picture 4">
            <a:extLst>
              <a:ext uri="{FF2B5EF4-FFF2-40B4-BE49-F238E27FC236}">
                <a16:creationId xmlns:a16="http://schemas.microsoft.com/office/drawing/2014/main" id="{7CBF2826-CAB1-4046-926F-E9C21ECAFE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93205" y="6235703"/>
            <a:ext cx="877630" cy="356903"/>
          </a:xfrm>
          <a:prstGeom prst="rect">
            <a:avLst/>
          </a:prstGeom>
        </p:spPr>
      </p:pic>
      <p:cxnSp>
        <p:nvCxnSpPr>
          <p:cNvPr id="29" name="Straight Connector 28">
            <a:extLst>
              <a:ext uri="{FF2B5EF4-FFF2-40B4-BE49-F238E27FC236}">
                <a16:creationId xmlns:a16="http://schemas.microsoft.com/office/drawing/2014/main" id="{FA20F89F-AD24-4DB0-8F8B-F2D6604D8974}"/>
              </a:ext>
            </a:extLst>
          </p:cNvPr>
          <p:cNvCxnSpPr>
            <a:cxnSpLocks/>
          </p:cNvCxnSpPr>
          <p:nvPr/>
        </p:nvCxnSpPr>
        <p:spPr>
          <a:xfrm>
            <a:off x="4695106" y="5997525"/>
            <a:ext cx="7782644"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EC1964EB-962C-4D62-82C6-A23559D38030}"/>
              </a:ext>
            </a:extLst>
          </p:cNvPr>
          <p:cNvCxnSpPr>
            <a:cxnSpLocks/>
          </p:cNvCxnSpPr>
          <p:nvPr/>
        </p:nvCxnSpPr>
        <p:spPr>
          <a:xfrm flipV="1">
            <a:off x="3321492" y="1360227"/>
            <a:ext cx="718245" cy="163793"/>
          </a:xfrm>
          <a:prstGeom prst="straightConnector1">
            <a:avLst/>
          </a:prstGeom>
          <a:ln w="22225">
            <a:solidFill>
              <a:srgbClr val="6A8ED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D768DE1-C001-4F89-BC40-BA324CEA3DCC}"/>
              </a:ext>
            </a:extLst>
          </p:cNvPr>
          <p:cNvCxnSpPr>
            <a:cxnSpLocks/>
          </p:cNvCxnSpPr>
          <p:nvPr/>
        </p:nvCxnSpPr>
        <p:spPr>
          <a:xfrm flipH="1">
            <a:off x="1069009" y="3459480"/>
            <a:ext cx="486421" cy="825390"/>
          </a:xfrm>
          <a:prstGeom prst="straightConnector1">
            <a:avLst/>
          </a:prstGeom>
          <a:ln w="22225">
            <a:solidFill>
              <a:srgbClr val="2F5597"/>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06344482-453F-46D8-A14F-042697FC8FCE}"/>
              </a:ext>
            </a:extLst>
          </p:cNvPr>
          <p:cNvSpPr txBox="1"/>
          <p:nvPr/>
        </p:nvSpPr>
        <p:spPr>
          <a:xfrm>
            <a:off x="5840655" y="4458275"/>
            <a:ext cx="6120302" cy="1512034"/>
          </a:xfrm>
          <a:prstGeom prst="rect">
            <a:avLst/>
          </a:prstGeom>
          <a:noFill/>
        </p:spPr>
        <p:txBody>
          <a:bodyPr wrap="square" rtlCol="0" anchor="ctr">
            <a:noAutofit/>
          </a:bodyPr>
          <a:lstStyle/>
          <a:p>
            <a:pPr algn="ctr"/>
            <a:r>
              <a:rPr lang="en-GB" sz="3600" b="1" cap="all" dirty="0">
                <a:solidFill>
                  <a:schemeClr val="bg1"/>
                </a:solidFill>
                <a:latin typeface="Alte Haas Grotesk" panose="02000503000000020004" pitchFamily="2" charset="0"/>
              </a:rPr>
              <a:t>Can you Give me </a:t>
            </a:r>
            <a:br>
              <a:rPr lang="en-GB" sz="3600" b="1" cap="all" dirty="0">
                <a:solidFill>
                  <a:schemeClr val="bg1"/>
                </a:solidFill>
                <a:latin typeface="Alte Haas Grotesk" panose="02000503000000020004" pitchFamily="2" charset="0"/>
              </a:rPr>
            </a:br>
            <a:r>
              <a:rPr lang="en-GB" sz="3600" b="1" cap="all" dirty="0">
                <a:solidFill>
                  <a:schemeClr val="bg1"/>
                </a:solidFill>
                <a:latin typeface="Alte Haas Grotesk" panose="02000503000000020004" pitchFamily="2" charset="0"/>
              </a:rPr>
              <a:t>an example?</a:t>
            </a:r>
          </a:p>
        </p:txBody>
      </p:sp>
      <p:sp>
        <p:nvSpPr>
          <p:cNvPr id="15" name="TextBox 14">
            <a:extLst>
              <a:ext uri="{FF2B5EF4-FFF2-40B4-BE49-F238E27FC236}">
                <a16:creationId xmlns:a16="http://schemas.microsoft.com/office/drawing/2014/main" id="{C8B46D5E-0D08-4E1D-943C-4F2521D446BB}"/>
              </a:ext>
            </a:extLst>
          </p:cNvPr>
          <p:cNvSpPr txBox="1"/>
          <p:nvPr/>
        </p:nvSpPr>
        <p:spPr>
          <a:xfrm>
            <a:off x="4403906" y="6147477"/>
            <a:ext cx="6989358" cy="559982"/>
          </a:xfrm>
          <a:prstGeom prst="rect">
            <a:avLst/>
          </a:prstGeom>
          <a:noFill/>
        </p:spPr>
        <p:txBody>
          <a:bodyPr wrap="none" rtlCol="0" anchor="ctr">
            <a:normAutofit/>
          </a:bodyPr>
          <a:lstStyle/>
          <a:p>
            <a:pPr algn="r">
              <a:spcAft>
                <a:spcPts val="200"/>
              </a:spcAft>
            </a:pPr>
            <a:r>
              <a:rPr lang="en-US" sz="1200" b="1" cap="all" dirty="0">
                <a:solidFill>
                  <a:schemeClr val="bg1">
                    <a:lumMod val="65000"/>
                  </a:schemeClr>
                </a:solidFill>
                <a:latin typeface="Alte Haas Grotesk" panose="02000503000000020004" pitchFamily="2" charset="0"/>
              </a:rPr>
              <a:t>testing gem: </a:t>
            </a:r>
            <a:r>
              <a:rPr lang="en-US" sz="1200" b="1" cap="all" dirty="0">
                <a:solidFill>
                  <a:schemeClr val="bg1"/>
                </a:solidFill>
                <a:latin typeface="Alte Haas Grotesk" panose="02000503000000020004" pitchFamily="2" charset="0"/>
              </a:rPr>
              <a:t>Why outside-in diamond is now our favorite testing strategy @</a:t>
            </a:r>
          </a:p>
        </p:txBody>
      </p:sp>
      <p:pic>
        <p:nvPicPr>
          <p:cNvPr id="4" name="Picture 3">
            <a:extLst>
              <a:ext uri="{FF2B5EF4-FFF2-40B4-BE49-F238E27FC236}">
                <a16:creationId xmlns:a16="http://schemas.microsoft.com/office/drawing/2014/main" id="{9C9A63B0-6EDC-48A0-A09A-873F290ABE7F}"/>
              </a:ext>
            </a:extLst>
          </p:cNvPr>
          <p:cNvPicPr>
            <a:picLocks noChangeAspect="1"/>
          </p:cNvPicPr>
          <p:nvPr/>
        </p:nvPicPr>
        <p:blipFill rotWithShape="1">
          <a:blip r:embed="rId5"/>
          <a:srcRect l="2583" r="4943"/>
          <a:stretch/>
        </p:blipFill>
        <p:spPr>
          <a:xfrm>
            <a:off x="4128642" y="200580"/>
            <a:ext cx="7782644" cy="4369707"/>
          </a:xfrm>
          <a:prstGeom prst="rect">
            <a:avLst/>
          </a:prstGeom>
          <a:ln w="19050">
            <a:solidFill>
              <a:srgbClr val="6A8ED0"/>
            </a:solidFill>
          </a:ln>
        </p:spPr>
      </p:pic>
    </p:spTree>
    <p:extLst>
      <p:ext uri="{BB962C8B-B14F-4D97-AF65-F5344CB8AC3E}">
        <p14:creationId xmlns:p14="http://schemas.microsoft.com/office/powerpoint/2010/main" val="230846866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9C3A977-9F21-48AA-96B8-70973B20C543}"/>
              </a:ext>
            </a:extLst>
          </p:cNvPr>
          <p:cNvSpPr/>
          <p:nvPr/>
        </p:nvSpPr>
        <p:spPr>
          <a:xfrm>
            <a:off x="-226088" y="5997525"/>
            <a:ext cx="12524723" cy="8604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6FE392D2-CD53-4F96-A5A0-4C04D75E9B6A}"/>
              </a:ext>
            </a:extLst>
          </p:cNvPr>
          <p:cNvSpPr/>
          <p:nvPr/>
        </p:nvSpPr>
        <p:spPr>
          <a:xfrm>
            <a:off x="-105508" y="-71432"/>
            <a:ext cx="12355193" cy="607629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ight Triangle 18">
            <a:extLst>
              <a:ext uri="{FF2B5EF4-FFF2-40B4-BE49-F238E27FC236}">
                <a16:creationId xmlns:a16="http://schemas.microsoft.com/office/drawing/2014/main" id="{FF91708C-8799-4976-BFC2-FFFB59FA87E7}"/>
              </a:ext>
            </a:extLst>
          </p:cNvPr>
          <p:cNvSpPr/>
          <p:nvPr/>
        </p:nvSpPr>
        <p:spPr>
          <a:xfrm flipV="1">
            <a:off x="-78158" y="0"/>
            <a:ext cx="6862148" cy="707010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TextBox 38">
            <a:extLst>
              <a:ext uri="{FF2B5EF4-FFF2-40B4-BE49-F238E27FC236}">
                <a16:creationId xmlns:a16="http://schemas.microsoft.com/office/drawing/2014/main" id="{06344482-453F-46D8-A14F-042697FC8FCE}"/>
              </a:ext>
            </a:extLst>
          </p:cNvPr>
          <p:cNvSpPr txBox="1"/>
          <p:nvPr/>
        </p:nvSpPr>
        <p:spPr>
          <a:xfrm>
            <a:off x="10039034" y="181167"/>
            <a:ext cx="1758818" cy="769441"/>
          </a:xfrm>
          <a:prstGeom prst="rect">
            <a:avLst/>
          </a:prstGeom>
          <a:noFill/>
        </p:spPr>
        <p:txBody>
          <a:bodyPr wrap="square" rtlCol="0">
            <a:spAutoFit/>
          </a:bodyPr>
          <a:lstStyle/>
          <a:p>
            <a:pPr algn="ctr"/>
            <a:r>
              <a:rPr lang="en-GB" sz="4400" b="1" cap="all" dirty="0">
                <a:solidFill>
                  <a:schemeClr val="bg1"/>
                </a:solidFill>
                <a:latin typeface="Alte Haas Grotesk" panose="02000503000000020004" pitchFamily="2" charset="0"/>
              </a:rPr>
              <a:t>WHY</a:t>
            </a:r>
          </a:p>
        </p:txBody>
      </p:sp>
      <p:pic>
        <p:nvPicPr>
          <p:cNvPr id="5" name="Picture 4">
            <a:extLst>
              <a:ext uri="{FF2B5EF4-FFF2-40B4-BE49-F238E27FC236}">
                <a16:creationId xmlns:a16="http://schemas.microsoft.com/office/drawing/2014/main" id="{7CBF2826-CAB1-4046-926F-E9C21ECAFE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3205" y="6235703"/>
            <a:ext cx="877630" cy="356903"/>
          </a:xfrm>
          <a:prstGeom prst="rect">
            <a:avLst/>
          </a:prstGeom>
        </p:spPr>
      </p:pic>
      <p:cxnSp>
        <p:nvCxnSpPr>
          <p:cNvPr id="29" name="Straight Connector 28">
            <a:extLst>
              <a:ext uri="{FF2B5EF4-FFF2-40B4-BE49-F238E27FC236}">
                <a16:creationId xmlns:a16="http://schemas.microsoft.com/office/drawing/2014/main" id="{FA20F89F-AD24-4DB0-8F8B-F2D6604D8974}"/>
              </a:ext>
            </a:extLst>
          </p:cNvPr>
          <p:cNvCxnSpPr>
            <a:cxnSpLocks/>
          </p:cNvCxnSpPr>
          <p:nvPr/>
        </p:nvCxnSpPr>
        <p:spPr>
          <a:xfrm>
            <a:off x="577780" y="5996936"/>
            <a:ext cx="11868215" cy="7931"/>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A108D7C8-4950-47BE-BD61-EF3D0BF2B5A2}"/>
              </a:ext>
            </a:extLst>
          </p:cNvPr>
          <p:cNvSpPr txBox="1"/>
          <p:nvPr/>
        </p:nvSpPr>
        <p:spPr>
          <a:xfrm>
            <a:off x="5691023" y="74210"/>
            <a:ext cx="4207296" cy="1557844"/>
          </a:xfrm>
          <a:prstGeom prst="rect">
            <a:avLst/>
          </a:prstGeom>
          <a:noFill/>
        </p:spPr>
        <p:txBody>
          <a:bodyPr wrap="square" rtlCol="0" anchor="t">
            <a:noAutofit/>
          </a:bodyPr>
          <a:lstStyle>
            <a:defPPr>
              <a:defRPr lang="fr-FR"/>
            </a:defPPr>
            <a:lvl1pPr algn="r">
              <a:spcAft>
                <a:spcPts val="600"/>
              </a:spcAft>
              <a:defRPr b="1">
                <a:solidFill>
                  <a:schemeClr val="bg1"/>
                </a:solidFill>
                <a:latin typeface="Alte Haas Grotesk" panose="02000503000000020004" pitchFamily="2" charset="0"/>
              </a:defRPr>
            </a:lvl1pPr>
          </a:lstStyle>
          <a:p>
            <a:pPr>
              <a:spcAft>
                <a:spcPts val="1000"/>
              </a:spcAft>
            </a:pPr>
            <a:r>
              <a:rPr lang="en-GB" sz="1100" cap="all" dirty="0">
                <a:solidFill>
                  <a:schemeClr val="tx1"/>
                </a:solidFill>
              </a:rPr>
              <a:t>What you test is what you ship…</a:t>
            </a:r>
          </a:p>
          <a:p>
            <a:pPr>
              <a:spcAft>
                <a:spcPts val="1000"/>
              </a:spcAft>
            </a:pPr>
            <a:r>
              <a:rPr lang="en-GB" sz="900" b="0" cap="all" dirty="0">
                <a:latin typeface="Chantilly-Light" pitchFamily="2" charset="0"/>
              </a:rPr>
              <a:t>No more bad surprises in situation</a:t>
            </a:r>
            <a:br>
              <a:rPr lang="en-GB" sz="900" b="0" cap="all" dirty="0">
                <a:latin typeface="Chantilly-Light" pitchFamily="2" charset="0"/>
              </a:rPr>
            </a:br>
            <a:r>
              <a:rPr lang="en-GB" sz="900" b="0" cap="all" dirty="0">
                <a:latin typeface="Chantilly-Light" pitchFamily="2" charset="0"/>
              </a:rPr>
              <a:t>&gt;&gt; everything is tested assembled</a:t>
            </a:r>
          </a:p>
          <a:p>
            <a:pPr>
              <a:spcAft>
                <a:spcPts val="1000"/>
              </a:spcAft>
            </a:pPr>
            <a:r>
              <a:rPr lang="en-GB" sz="900" b="0" cap="all" dirty="0">
                <a:latin typeface="Chantilly-Light" pitchFamily="2" charset="0"/>
                <a:sym typeface="Wingdings" panose="05000000000000000000" pitchFamily="2" charset="2"/>
              </a:rPr>
              <a:t>no more code plumbing leaks</a:t>
            </a:r>
            <a:br>
              <a:rPr lang="en-GB" sz="900" b="0" cap="all" dirty="0">
                <a:latin typeface="Chantilly-Light" pitchFamily="2" charset="0"/>
              </a:rPr>
            </a:br>
            <a:r>
              <a:rPr lang="en-GB" sz="900" cap="all" dirty="0">
                <a:latin typeface="Chantilly-Light" pitchFamily="2" charset="0"/>
              </a:rPr>
              <a:t>&gt;&gt;</a:t>
            </a:r>
            <a:r>
              <a:rPr lang="en-GB" sz="900" b="0" cap="all" dirty="0">
                <a:latin typeface="Chantilly-Light" pitchFamily="2" charset="0"/>
              </a:rPr>
              <a:t> Our Acceptance tests cover everything (but I/O)</a:t>
            </a:r>
          </a:p>
          <a:p>
            <a:pPr>
              <a:spcAft>
                <a:spcPts val="1000"/>
              </a:spcAft>
            </a:pPr>
            <a:r>
              <a:rPr lang="en-US" sz="900" b="0" cap="all" dirty="0">
                <a:latin typeface="Chantilly-Light" pitchFamily="2" charset="0"/>
              </a:rPr>
              <a:t>complementary contract (integration) tests </a:t>
            </a:r>
            <a:br>
              <a:rPr lang="en-US" sz="900" b="0" cap="all" dirty="0">
                <a:latin typeface="Chantilly-Light" pitchFamily="2" charset="0"/>
              </a:rPr>
            </a:br>
            <a:r>
              <a:rPr lang="en-US" sz="900" b="0" cap="all" dirty="0">
                <a:latin typeface="Chantilly-Light" pitchFamily="2" charset="0"/>
                <a:sym typeface="Wingdings" panose="05000000000000000000" pitchFamily="2" charset="2"/>
              </a:rPr>
              <a:t>&gt;&gt; A </a:t>
            </a:r>
            <a:r>
              <a:rPr lang="en-US" sz="900" b="0" cap="all" dirty="0">
                <a:latin typeface="Chantilly-Light" pitchFamily="2" charset="0"/>
              </a:rPr>
              <a:t>guarantee that the stubs we use to speed our </a:t>
            </a:r>
            <a:br>
              <a:rPr lang="en-US" sz="900" b="0" cap="all" dirty="0">
                <a:latin typeface="Chantilly-Light" pitchFamily="2" charset="0"/>
              </a:rPr>
            </a:br>
            <a:r>
              <a:rPr lang="en-US" sz="900" b="0" cap="all" dirty="0">
                <a:latin typeface="Chantilly-Light" pitchFamily="2" charset="0"/>
              </a:rPr>
              <a:t>Acceptance tests are faithful to reality</a:t>
            </a:r>
            <a:endParaRPr lang="en-GB" sz="900" b="0" cap="all" dirty="0">
              <a:latin typeface="Chantilly-Light" pitchFamily="2" charset="0"/>
            </a:endParaRPr>
          </a:p>
        </p:txBody>
      </p:sp>
      <p:pic>
        <p:nvPicPr>
          <p:cNvPr id="34" name="Picture 33">
            <a:extLst>
              <a:ext uri="{FF2B5EF4-FFF2-40B4-BE49-F238E27FC236}">
                <a16:creationId xmlns:a16="http://schemas.microsoft.com/office/drawing/2014/main" id="{5008EB9A-9AD4-4711-B3CB-884DB4B5CA4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700" y="178765"/>
            <a:ext cx="4013852" cy="3830527"/>
          </a:xfrm>
          <a:prstGeom prst="rect">
            <a:avLst/>
          </a:prstGeom>
        </p:spPr>
      </p:pic>
      <p:sp>
        <p:nvSpPr>
          <p:cNvPr id="38" name="TextBox 37">
            <a:extLst>
              <a:ext uri="{FF2B5EF4-FFF2-40B4-BE49-F238E27FC236}">
                <a16:creationId xmlns:a16="http://schemas.microsoft.com/office/drawing/2014/main" id="{E51B08B6-DB85-4AB9-B6D3-EAC4F3A302B3}"/>
              </a:ext>
            </a:extLst>
          </p:cNvPr>
          <p:cNvSpPr txBox="1"/>
          <p:nvPr/>
        </p:nvSpPr>
        <p:spPr>
          <a:xfrm>
            <a:off x="9342013" y="958000"/>
            <a:ext cx="2673470" cy="1510249"/>
          </a:xfrm>
          <a:prstGeom prst="rect">
            <a:avLst/>
          </a:prstGeom>
          <a:noFill/>
        </p:spPr>
        <p:txBody>
          <a:bodyPr wrap="square" rtlCol="0" anchor="ctr">
            <a:noAutofit/>
          </a:bodyPr>
          <a:lstStyle>
            <a:defPPr>
              <a:defRPr lang="fr-FR"/>
            </a:defPPr>
            <a:lvl1pPr algn="r">
              <a:spcAft>
                <a:spcPts val="600"/>
              </a:spcAft>
              <a:defRPr b="1">
                <a:solidFill>
                  <a:schemeClr val="bg1"/>
                </a:solidFill>
                <a:latin typeface="Alte Haas Grotesk" panose="02000503000000020004" pitchFamily="2" charset="0"/>
              </a:defRPr>
            </a:lvl1pPr>
          </a:lstStyle>
          <a:p>
            <a:r>
              <a:rPr lang="en-GB" sz="1100" cap="all" dirty="0">
                <a:solidFill>
                  <a:schemeClr val="tx1"/>
                </a:solidFill>
              </a:rPr>
              <a:t>Easier for Junior DEVs</a:t>
            </a:r>
          </a:p>
          <a:p>
            <a:pPr>
              <a:spcAft>
                <a:spcPts val="1000"/>
              </a:spcAft>
            </a:pPr>
            <a:r>
              <a:rPr lang="en-US" sz="900" b="0" cap="all" dirty="0">
                <a:latin typeface="Chantilly-Light" pitchFamily="2" charset="0"/>
              </a:rPr>
              <a:t>They are More focused </a:t>
            </a:r>
            <a:br>
              <a:rPr lang="en-US" sz="900" b="0" cap="all" dirty="0">
                <a:latin typeface="Chantilly-Light" pitchFamily="2" charset="0"/>
              </a:rPr>
            </a:br>
            <a:r>
              <a:rPr lang="en-US" sz="900" b="0" cap="all" dirty="0">
                <a:latin typeface="Chantilly-Light" pitchFamily="2" charset="0"/>
              </a:rPr>
              <a:t>on the system behaviors</a:t>
            </a:r>
            <a:br>
              <a:rPr lang="en-US" sz="900" b="0" cap="all" dirty="0">
                <a:latin typeface="Chantilly-Light" pitchFamily="2" charset="0"/>
              </a:rPr>
            </a:br>
            <a:r>
              <a:rPr lang="en-US" sz="900" b="0" cap="all" dirty="0">
                <a:latin typeface="Chantilly-Light" pitchFamily="2" charset="0"/>
              </a:rPr>
              <a:t>&gt;&gt; it Enforces Yagni</a:t>
            </a:r>
          </a:p>
          <a:p>
            <a:r>
              <a:rPr lang="en-US" sz="900" b="0" cap="all" dirty="0">
                <a:latin typeface="Chantilly-Light" pitchFamily="2" charset="0"/>
              </a:rPr>
              <a:t>They code less fragile tests</a:t>
            </a:r>
            <a:br>
              <a:rPr lang="en-US" sz="900" b="0" cap="all" dirty="0">
                <a:latin typeface="Chantilly-Light" pitchFamily="2" charset="0"/>
              </a:rPr>
            </a:br>
            <a:r>
              <a:rPr lang="en-US" sz="900" b="0" cap="all" dirty="0">
                <a:latin typeface="Chantilly-Light" pitchFamily="2" charset="0"/>
              </a:rPr>
              <a:t>(no more implementation tests)</a:t>
            </a:r>
            <a:br>
              <a:rPr lang="en-US" sz="900" b="0" cap="all" dirty="0">
                <a:latin typeface="Chantilly-Light" pitchFamily="2" charset="0"/>
              </a:rPr>
            </a:br>
            <a:r>
              <a:rPr lang="en-US" sz="900" b="0" cap="all" dirty="0">
                <a:latin typeface="Chantilly-Light" pitchFamily="2" charset="0"/>
                <a:sym typeface="Wingdings" panose="05000000000000000000" pitchFamily="2" charset="2"/>
              </a:rPr>
              <a:t>&gt;&gt; it </a:t>
            </a:r>
            <a:r>
              <a:rPr lang="en-US" sz="900" b="0" cap="all" dirty="0">
                <a:latin typeface="Chantilly-Light" pitchFamily="2" charset="0"/>
              </a:rPr>
              <a:t>Eases merciless Refactoring</a:t>
            </a:r>
          </a:p>
        </p:txBody>
      </p:sp>
      <p:grpSp>
        <p:nvGrpSpPr>
          <p:cNvPr id="2" name="Group 1">
            <a:extLst>
              <a:ext uri="{FF2B5EF4-FFF2-40B4-BE49-F238E27FC236}">
                <a16:creationId xmlns:a16="http://schemas.microsoft.com/office/drawing/2014/main" id="{623CF5FE-47C3-450A-BBC5-DE96AE5D4889}"/>
              </a:ext>
            </a:extLst>
          </p:cNvPr>
          <p:cNvGrpSpPr/>
          <p:nvPr/>
        </p:nvGrpSpPr>
        <p:grpSpPr>
          <a:xfrm>
            <a:off x="2328372" y="1544312"/>
            <a:ext cx="5644324" cy="3753205"/>
            <a:chOff x="1957411" y="1842942"/>
            <a:chExt cx="5644324" cy="3753205"/>
          </a:xfrm>
        </p:grpSpPr>
        <p:sp>
          <p:nvSpPr>
            <p:cNvPr id="35" name="TextBox 34">
              <a:extLst>
                <a:ext uri="{FF2B5EF4-FFF2-40B4-BE49-F238E27FC236}">
                  <a16:creationId xmlns:a16="http://schemas.microsoft.com/office/drawing/2014/main" id="{9C90CFF8-D689-4191-8285-C10578B3834A}"/>
                </a:ext>
              </a:extLst>
            </p:cNvPr>
            <p:cNvSpPr txBox="1"/>
            <p:nvPr/>
          </p:nvSpPr>
          <p:spPr>
            <a:xfrm>
              <a:off x="4531572" y="1842942"/>
              <a:ext cx="1909380" cy="769441"/>
            </a:xfrm>
            <a:prstGeom prst="rect">
              <a:avLst/>
            </a:prstGeom>
            <a:noFill/>
          </p:spPr>
          <p:txBody>
            <a:bodyPr wrap="square" rtlCol="0">
              <a:spAutoFit/>
            </a:bodyPr>
            <a:lstStyle/>
            <a:p>
              <a:pPr algn="ctr"/>
              <a:r>
                <a:rPr lang="en-GB" sz="4400" b="1" cap="all" dirty="0">
                  <a:solidFill>
                    <a:schemeClr val="bg1"/>
                  </a:solidFill>
                  <a:latin typeface="Alte Haas Grotesk" panose="02000503000000020004" pitchFamily="2" charset="0"/>
                </a:rPr>
                <a:t>How</a:t>
              </a:r>
            </a:p>
          </p:txBody>
        </p:sp>
        <p:sp>
          <p:nvSpPr>
            <p:cNvPr id="41" name="TextBox 40">
              <a:extLst>
                <a:ext uri="{FF2B5EF4-FFF2-40B4-BE49-F238E27FC236}">
                  <a16:creationId xmlns:a16="http://schemas.microsoft.com/office/drawing/2014/main" id="{B4C809DC-5124-4F4B-80FA-8DFF13345C02}"/>
                </a:ext>
              </a:extLst>
            </p:cNvPr>
            <p:cNvSpPr txBox="1"/>
            <p:nvPr/>
          </p:nvSpPr>
          <p:spPr>
            <a:xfrm>
              <a:off x="1957411" y="4160147"/>
              <a:ext cx="3067523" cy="1436000"/>
            </a:xfrm>
            <a:prstGeom prst="rect">
              <a:avLst/>
            </a:prstGeom>
            <a:noFill/>
          </p:spPr>
          <p:txBody>
            <a:bodyPr wrap="square" rtlCol="0" anchor="ctr">
              <a:noAutofit/>
            </a:bodyPr>
            <a:lstStyle>
              <a:defPPr>
                <a:defRPr lang="fr-FR"/>
              </a:defPPr>
              <a:lvl1pPr algn="r">
                <a:spcAft>
                  <a:spcPts val="600"/>
                </a:spcAft>
                <a:defRPr b="1">
                  <a:solidFill>
                    <a:schemeClr val="bg1"/>
                  </a:solidFill>
                  <a:latin typeface="Alte Haas Grotesk" panose="02000503000000020004" pitchFamily="2" charset="0"/>
                </a:defRPr>
              </a:lvl1pPr>
            </a:lstStyle>
            <a:p>
              <a:r>
                <a:rPr lang="en-GB" sz="1100" cap="all" dirty="0">
                  <a:solidFill>
                    <a:schemeClr val="tx1"/>
                  </a:solidFill>
                </a:rPr>
                <a:t>Friendly patterns &amp; tools</a:t>
              </a:r>
            </a:p>
            <a:p>
              <a:r>
                <a:rPr lang="en-GB" sz="900" b="0" cap="all" dirty="0">
                  <a:latin typeface="Chantilly-Light" pitchFamily="2" charset="0"/>
                </a:rPr>
                <a:t>DDD &amp; Hexagonal architecture</a:t>
              </a:r>
            </a:p>
            <a:p>
              <a:pPr>
                <a:spcAft>
                  <a:spcPts val="1000"/>
                </a:spcAft>
              </a:pPr>
              <a:r>
                <a:rPr lang="en-GB" sz="900" b="0" cap="all" dirty="0">
                  <a:latin typeface="Chantilly-Light" pitchFamily="2" charset="0"/>
                </a:rPr>
                <a:t>Builders &amp; Fuzzers </a:t>
              </a:r>
              <a:br>
                <a:rPr lang="en-GB" sz="900" b="0" cap="all" dirty="0">
                  <a:latin typeface="Chantilly-Light" pitchFamily="2" charset="0"/>
                </a:rPr>
              </a:br>
              <a:r>
                <a:rPr lang="en-GB" sz="900" b="0" cap="all" dirty="0">
                  <a:latin typeface="Chantilly-Light" pitchFamily="2" charset="0"/>
                </a:rPr>
                <a:t>for acceptance tests setup </a:t>
              </a:r>
            </a:p>
            <a:p>
              <a:r>
                <a:rPr lang="en-GB" sz="900" b="0" cap="all" dirty="0">
                  <a:latin typeface="Chantilly-Light" pitchFamily="2" charset="0"/>
                </a:rPr>
                <a:t>live-testing tools</a:t>
              </a:r>
            </a:p>
          </p:txBody>
        </p:sp>
        <p:sp>
          <p:nvSpPr>
            <p:cNvPr id="42" name="TextBox 41">
              <a:extLst>
                <a:ext uri="{FF2B5EF4-FFF2-40B4-BE49-F238E27FC236}">
                  <a16:creationId xmlns:a16="http://schemas.microsoft.com/office/drawing/2014/main" id="{A00B353D-5799-4E3E-9B2A-40B87093C299}"/>
                </a:ext>
              </a:extLst>
            </p:cNvPr>
            <p:cNvSpPr txBox="1"/>
            <p:nvPr/>
          </p:nvSpPr>
          <p:spPr>
            <a:xfrm>
              <a:off x="2982250" y="2407305"/>
              <a:ext cx="4619485" cy="2538448"/>
            </a:xfrm>
            <a:prstGeom prst="rect">
              <a:avLst/>
            </a:prstGeom>
            <a:noFill/>
          </p:spPr>
          <p:txBody>
            <a:bodyPr wrap="square" rtlCol="0" anchor="ctr">
              <a:noAutofit/>
            </a:bodyPr>
            <a:lstStyle>
              <a:defPPr>
                <a:defRPr lang="fr-FR"/>
              </a:defPPr>
              <a:lvl1pPr algn="r">
                <a:spcAft>
                  <a:spcPts val="600"/>
                </a:spcAft>
                <a:defRPr b="1">
                  <a:solidFill>
                    <a:schemeClr val="bg1"/>
                  </a:solidFill>
                  <a:latin typeface="Alte Haas Grotesk" panose="02000503000000020004" pitchFamily="2" charset="0"/>
                </a:defRPr>
              </a:lvl1pPr>
            </a:lstStyle>
            <a:p>
              <a:pPr>
                <a:spcAft>
                  <a:spcPts val="1000"/>
                </a:spcAft>
              </a:pPr>
              <a:r>
                <a:rPr lang="en-GB" sz="1100" cap="all" dirty="0">
                  <a:solidFill>
                    <a:schemeClr val="tx1"/>
                  </a:solidFill>
                </a:rPr>
                <a:t>Specific Outside-in TDD</a:t>
              </a:r>
            </a:p>
            <a:p>
              <a:pPr>
                <a:spcAft>
                  <a:spcPts val="1000"/>
                </a:spcAft>
              </a:pPr>
              <a:r>
                <a:rPr lang="en-GB" sz="900" b="0" cap="all" dirty="0">
                  <a:latin typeface="Chantilly-Light" pitchFamily="2" charset="0"/>
                </a:rPr>
                <a:t>Double loop </a:t>
              </a:r>
              <a:r>
                <a:rPr lang="en-GB" sz="900" b="0" cap="all" dirty="0">
                  <a:latin typeface="Chantilly-Light" pitchFamily="2" charset="0"/>
                  <a:sym typeface="Wingdings" panose="05000000000000000000" pitchFamily="2" charset="2"/>
                </a:rPr>
                <a:t> </a:t>
              </a:r>
              <a:r>
                <a:rPr lang="en-US" sz="900" b="0" cap="all" dirty="0">
                  <a:latin typeface="Chantilly-Light" pitchFamily="2" charset="0"/>
                </a:rPr>
                <a:t>one and a half loop instead</a:t>
              </a:r>
              <a:br>
                <a:rPr lang="en-US" sz="900" b="0" cap="all" dirty="0">
                  <a:latin typeface="Chantilly-Light" pitchFamily="2" charset="0"/>
                </a:rPr>
              </a:br>
              <a:r>
                <a:rPr lang="en-US" sz="900" b="0" cap="all" dirty="0">
                  <a:latin typeface="Chantilly-Light" pitchFamily="2" charset="0"/>
                </a:rPr>
                <a:t>(Fine-grained unit tests only whenever facing difficulties)</a:t>
              </a:r>
            </a:p>
            <a:p>
              <a:pPr>
                <a:spcAft>
                  <a:spcPts val="1000"/>
                </a:spcAft>
              </a:pPr>
              <a:r>
                <a:rPr lang="en-GB" sz="900" b="0" cap="all" dirty="0">
                  <a:latin typeface="Chantilly-Light" pitchFamily="2" charset="0"/>
                </a:rPr>
                <a:t>Still Baby steps FTW!</a:t>
              </a:r>
            </a:p>
            <a:p>
              <a:pPr>
                <a:spcAft>
                  <a:spcPts val="1000"/>
                </a:spcAft>
              </a:pPr>
              <a:r>
                <a:rPr lang="en-GB" sz="900" b="0" cap="all" dirty="0">
                  <a:latin typeface="Chantilly-Light" pitchFamily="2" charset="0"/>
                </a:rPr>
                <a:t>only the external systems are stubbed</a:t>
              </a:r>
            </a:p>
            <a:p>
              <a:pPr>
                <a:spcAft>
                  <a:spcPts val="1000"/>
                </a:spcAft>
              </a:pPr>
              <a:r>
                <a:rPr lang="en-GB" sz="900" b="0" cap="all" dirty="0">
                  <a:latin typeface="Chantilly-Light" pitchFamily="2" charset="0"/>
                </a:rPr>
                <a:t>Acceptance tests cover adapters code too!</a:t>
              </a:r>
              <a:br>
                <a:rPr lang="en-GB" sz="900" b="0" cap="all" dirty="0">
                  <a:latin typeface="Chantilly-Light" pitchFamily="2" charset="0"/>
                </a:rPr>
              </a:br>
              <a:r>
                <a:rPr lang="en-GB" sz="900" b="0" cap="all" dirty="0">
                  <a:latin typeface="Chantilly-Light" pitchFamily="2" charset="0"/>
                </a:rPr>
                <a:t>(only the adaptation code in action, not its I/O)</a:t>
              </a:r>
            </a:p>
            <a:p>
              <a:pPr>
                <a:spcAft>
                  <a:spcPts val="1000"/>
                </a:spcAft>
              </a:pPr>
              <a:r>
                <a:rPr lang="en-GB" sz="900" b="0" cap="all" dirty="0">
                  <a:latin typeface="Chantilly-Light" pitchFamily="2" charset="0"/>
                </a:rPr>
                <a:t>Behavioural and domain-driven tests </a:t>
              </a:r>
              <a:br>
                <a:rPr lang="en-GB" sz="900" b="0" cap="all" dirty="0">
                  <a:latin typeface="Chantilly-Light" pitchFamily="2" charset="0"/>
                </a:rPr>
              </a:br>
              <a:r>
                <a:rPr lang="en-GB" sz="900" b="0" cap="all" dirty="0">
                  <a:latin typeface="Chantilly-Light" pitchFamily="2" charset="0"/>
                </a:rPr>
                <a:t>(DDD Ubiquitous language)</a:t>
              </a:r>
            </a:p>
            <a:p>
              <a:pPr>
                <a:spcAft>
                  <a:spcPts val="1000"/>
                </a:spcAft>
              </a:pPr>
              <a:r>
                <a:rPr lang="en-GB" sz="900" b="0" cap="all" dirty="0">
                  <a:latin typeface="Chantilly-Light" pitchFamily="2" charset="0"/>
                </a:rPr>
                <a:t>Blazing-fast acceptance tests</a:t>
              </a:r>
            </a:p>
          </p:txBody>
        </p:sp>
      </p:grpSp>
      <p:sp>
        <p:nvSpPr>
          <p:cNvPr id="43" name="TextBox 42">
            <a:extLst>
              <a:ext uri="{FF2B5EF4-FFF2-40B4-BE49-F238E27FC236}">
                <a16:creationId xmlns:a16="http://schemas.microsoft.com/office/drawing/2014/main" id="{EFE37340-C341-44C8-98CC-C36EDF4DE334}"/>
              </a:ext>
            </a:extLst>
          </p:cNvPr>
          <p:cNvSpPr txBox="1"/>
          <p:nvPr/>
        </p:nvSpPr>
        <p:spPr>
          <a:xfrm>
            <a:off x="8929176" y="2683312"/>
            <a:ext cx="2364029" cy="769441"/>
          </a:xfrm>
          <a:prstGeom prst="rect">
            <a:avLst/>
          </a:prstGeom>
          <a:noFill/>
        </p:spPr>
        <p:txBody>
          <a:bodyPr wrap="square" rtlCol="0">
            <a:spAutoFit/>
          </a:bodyPr>
          <a:lstStyle/>
          <a:p>
            <a:pPr algn="ctr"/>
            <a:r>
              <a:rPr lang="en-GB" sz="4400" b="1" cap="all" dirty="0">
                <a:solidFill>
                  <a:schemeClr val="bg1"/>
                </a:solidFill>
                <a:latin typeface="Alte Haas Grotesk" panose="02000503000000020004" pitchFamily="2" charset="0"/>
              </a:rPr>
              <a:t>But…</a:t>
            </a:r>
          </a:p>
        </p:txBody>
      </p:sp>
      <p:sp>
        <p:nvSpPr>
          <p:cNvPr id="44" name="TextBox 43">
            <a:extLst>
              <a:ext uri="{FF2B5EF4-FFF2-40B4-BE49-F238E27FC236}">
                <a16:creationId xmlns:a16="http://schemas.microsoft.com/office/drawing/2014/main" id="{EEEDB33A-D522-4B5D-B3E0-FFD23DE78F61}"/>
              </a:ext>
            </a:extLst>
          </p:cNvPr>
          <p:cNvSpPr txBox="1"/>
          <p:nvPr/>
        </p:nvSpPr>
        <p:spPr>
          <a:xfrm>
            <a:off x="8275782" y="3305819"/>
            <a:ext cx="3739701" cy="1532769"/>
          </a:xfrm>
          <a:prstGeom prst="rect">
            <a:avLst/>
          </a:prstGeom>
          <a:noFill/>
        </p:spPr>
        <p:txBody>
          <a:bodyPr wrap="square" rtlCol="0" anchor="t">
            <a:noAutofit/>
          </a:bodyPr>
          <a:lstStyle>
            <a:defPPr>
              <a:defRPr lang="fr-FR"/>
            </a:defPPr>
            <a:lvl1pPr algn="r">
              <a:spcAft>
                <a:spcPts val="600"/>
              </a:spcAft>
              <a:defRPr b="1">
                <a:solidFill>
                  <a:schemeClr val="bg1"/>
                </a:solidFill>
                <a:latin typeface="Alte Haas Grotesk" panose="02000503000000020004" pitchFamily="2" charset="0"/>
              </a:defRPr>
            </a:lvl1pPr>
          </a:lstStyle>
          <a:p>
            <a:pPr>
              <a:spcAft>
                <a:spcPts val="1000"/>
              </a:spcAft>
            </a:pPr>
            <a:r>
              <a:rPr lang="en-GB" sz="1100" cap="all" dirty="0">
                <a:solidFill>
                  <a:schemeClr val="tx1"/>
                </a:solidFill>
              </a:rPr>
              <a:t>…What about</a:t>
            </a:r>
          </a:p>
          <a:p>
            <a:pPr>
              <a:spcAft>
                <a:spcPts val="1000"/>
              </a:spcAft>
            </a:pPr>
            <a:r>
              <a:rPr lang="en-GB" sz="900" b="0" cap="all" dirty="0">
                <a:latin typeface="Chantilly-Light" pitchFamily="2" charset="0"/>
              </a:rPr>
              <a:t>Combinatory explosion of test cases?!?</a:t>
            </a:r>
            <a:br>
              <a:rPr lang="en-GB" sz="900" b="0" cap="all" dirty="0">
                <a:latin typeface="Chantilly-Light" pitchFamily="2" charset="0"/>
              </a:rPr>
            </a:br>
            <a:r>
              <a:rPr lang="en-GB" sz="900" b="0" cap="all" dirty="0">
                <a:latin typeface="Chantilly-Light" pitchFamily="2" charset="0"/>
                <a:sym typeface="Wingdings" panose="05000000000000000000" pitchFamily="2" charset="2"/>
              </a:rPr>
              <a:t>lots of concise &amp; easy to write acceptance tests </a:t>
            </a:r>
            <a:br>
              <a:rPr lang="en-GB" sz="900" b="0" cap="all" dirty="0">
                <a:latin typeface="Chantilly-Light" pitchFamily="2" charset="0"/>
                <a:sym typeface="Wingdings" panose="05000000000000000000" pitchFamily="2" charset="2"/>
              </a:rPr>
            </a:br>
            <a:r>
              <a:rPr lang="en-GB" sz="900" b="0" cap="all" dirty="0">
                <a:latin typeface="Chantilly-Light" pitchFamily="2" charset="0"/>
                <a:sym typeface="Wingdings" panose="05000000000000000000" pitchFamily="2" charset="2"/>
              </a:rPr>
              <a:t>(powered by fuzzers) were more than sufficient </a:t>
            </a:r>
            <a:br>
              <a:rPr lang="en-GB" sz="900" b="0" cap="all" dirty="0">
                <a:latin typeface="Chantilly-Light" pitchFamily="2" charset="0"/>
                <a:sym typeface="Wingdings" panose="05000000000000000000" pitchFamily="2" charset="2"/>
              </a:rPr>
            </a:br>
            <a:r>
              <a:rPr lang="en-GB" sz="900" b="0" cap="all" dirty="0">
                <a:latin typeface="Chantilly-Light" pitchFamily="2" charset="0"/>
                <a:sym typeface="Wingdings" panose="05000000000000000000" pitchFamily="2" charset="2"/>
              </a:rPr>
              <a:t>in 85% of our </a:t>
            </a:r>
            <a:r>
              <a:rPr lang="en-GB" sz="900" b="0" cap="all" dirty="0" err="1">
                <a:latin typeface="Chantilly-Light" pitchFamily="2" charset="0"/>
                <a:sym typeface="Wingdings" panose="05000000000000000000" pitchFamily="2" charset="2"/>
              </a:rPr>
              <a:t>xp</a:t>
            </a:r>
            <a:endParaRPr lang="en-GB" sz="900" b="0" cap="all" dirty="0">
              <a:latin typeface="Chantilly-Light" pitchFamily="2" charset="0"/>
              <a:sym typeface="Wingdings" panose="05000000000000000000" pitchFamily="2" charset="2"/>
            </a:endParaRPr>
          </a:p>
          <a:p>
            <a:pPr>
              <a:spcAft>
                <a:spcPts val="1000"/>
              </a:spcAft>
            </a:pPr>
            <a:r>
              <a:rPr lang="en-GB" sz="900" b="0" cap="all" dirty="0">
                <a:latin typeface="Chantilly-Light" pitchFamily="2" charset="0"/>
                <a:sym typeface="Wingdings" panose="05000000000000000000" pitchFamily="2" charset="2"/>
              </a:rPr>
              <a:t>Surgical identification of bug spots?!?</a:t>
            </a:r>
            <a:br>
              <a:rPr lang="en-GB" sz="900" b="0" cap="all" dirty="0">
                <a:latin typeface="Chantilly-Light" pitchFamily="2" charset="0"/>
                <a:sym typeface="Wingdings" panose="05000000000000000000" pitchFamily="2" charset="2"/>
              </a:rPr>
            </a:br>
            <a:r>
              <a:rPr lang="en-GB" sz="900" b="0" cap="all" dirty="0">
                <a:latin typeface="Chantilly-Light" pitchFamily="2" charset="0"/>
                <a:sym typeface="Wingdings" panose="05000000000000000000" pitchFamily="2" charset="2"/>
              </a:rPr>
              <a:t> no big deal actually. very episodically, You just debug </a:t>
            </a:r>
            <a:br>
              <a:rPr lang="en-GB" sz="900" b="0" cap="all" dirty="0">
                <a:latin typeface="Chantilly-Light" pitchFamily="2" charset="0"/>
                <a:sym typeface="Wingdings" panose="05000000000000000000" pitchFamily="2" charset="2"/>
              </a:rPr>
            </a:br>
            <a:r>
              <a:rPr lang="en-GB" sz="900" b="0" cap="all" dirty="0">
                <a:latin typeface="Chantilly-Light" pitchFamily="2" charset="0"/>
                <a:sym typeface="Wingdings" panose="05000000000000000000" pitchFamily="2" charset="2"/>
              </a:rPr>
              <a:t>your reproductible acceptance test and… TADA! </a:t>
            </a:r>
            <a:br>
              <a:rPr lang="en-GB" sz="900" b="0" cap="all" dirty="0">
                <a:latin typeface="Chantilly-Light" pitchFamily="2" charset="0"/>
                <a:sym typeface="Wingdings" panose="05000000000000000000" pitchFamily="2" charset="2"/>
              </a:rPr>
            </a:br>
            <a:r>
              <a:rPr lang="en-GB" sz="900" b="0" cap="all" dirty="0">
                <a:latin typeface="Chantilly-Light" pitchFamily="2" charset="0"/>
                <a:sym typeface="Wingdings" panose="05000000000000000000" pitchFamily="2" charset="2"/>
              </a:rPr>
              <a:t>(this point was just cargo-cult psychological barrier)</a:t>
            </a:r>
            <a:endParaRPr lang="en-US" sz="1100" cap="all" dirty="0">
              <a:solidFill>
                <a:srgbClr val="4472C4"/>
              </a:solidFill>
              <a:sym typeface="Wingdings" panose="05000000000000000000" pitchFamily="2" charset="2"/>
            </a:endParaRPr>
          </a:p>
        </p:txBody>
      </p:sp>
      <p:sp>
        <p:nvSpPr>
          <p:cNvPr id="17" name="TextBox 16">
            <a:extLst>
              <a:ext uri="{FF2B5EF4-FFF2-40B4-BE49-F238E27FC236}">
                <a16:creationId xmlns:a16="http://schemas.microsoft.com/office/drawing/2014/main" id="{D7EE78A2-1A2E-4821-AF1C-BE0A202B001A}"/>
              </a:ext>
            </a:extLst>
          </p:cNvPr>
          <p:cNvSpPr txBox="1"/>
          <p:nvPr/>
        </p:nvSpPr>
        <p:spPr>
          <a:xfrm>
            <a:off x="4403906" y="6147477"/>
            <a:ext cx="6989358" cy="559982"/>
          </a:xfrm>
          <a:prstGeom prst="rect">
            <a:avLst/>
          </a:prstGeom>
          <a:noFill/>
        </p:spPr>
        <p:txBody>
          <a:bodyPr wrap="none" rtlCol="0" anchor="ctr">
            <a:normAutofit/>
          </a:bodyPr>
          <a:lstStyle/>
          <a:p>
            <a:pPr algn="r">
              <a:spcAft>
                <a:spcPts val="200"/>
              </a:spcAft>
            </a:pPr>
            <a:r>
              <a:rPr lang="en-US" sz="1200" b="1" cap="all" dirty="0">
                <a:solidFill>
                  <a:schemeClr val="bg1">
                    <a:lumMod val="65000"/>
                  </a:schemeClr>
                </a:solidFill>
                <a:latin typeface="Alte Haas Grotesk" panose="02000503000000020004" pitchFamily="2" charset="0"/>
              </a:rPr>
              <a:t>testing gem: </a:t>
            </a:r>
            <a:r>
              <a:rPr lang="en-US" sz="1200" b="1" cap="all" dirty="0">
                <a:solidFill>
                  <a:schemeClr val="bg1"/>
                </a:solidFill>
                <a:latin typeface="Alte Haas Grotesk" panose="02000503000000020004" pitchFamily="2" charset="0"/>
              </a:rPr>
              <a:t>Why outside-in diamond is now our favorite testing strategy @</a:t>
            </a:r>
          </a:p>
        </p:txBody>
      </p:sp>
      <p:sp>
        <p:nvSpPr>
          <p:cNvPr id="20" name="TextBox 19">
            <a:extLst>
              <a:ext uri="{FF2B5EF4-FFF2-40B4-BE49-F238E27FC236}">
                <a16:creationId xmlns:a16="http://schemas.microsoft.com/office/drawing/2014/main" id="{C4ED4EEF-8296-4CC6-A988-8B37C6D50964}"/>
              </a:ext>
            </a:extLst>
          </p:cNvPr>
          <p:cNvSpPr txBox="1"/>
          <p:nvPr/>
        </p:nvSpPr>
        <p:spPr>
          <a:xfrm>
            <a:off x="1051034" y="5217989"/>
            <a:ext cx="11010419" cy="778516"/>
          </a:xfrm>
          <a:prstGeom prst="rect">
            <a:avLst/>
          </a:prstGeom>
          <a:noFill/>
        </p:spPr>
        <p:txBody>
          <a:bodyPr wrap="square" rtlCol="0" anchor="ctr">
            <a:noAutofit/>
          </a:bodyPr>
          <a:lstStyle>
            <a:defPPr>
              <a:defRPr lang="fr-FR"/>
            </a:defPPr>
            <a:lvl1pPr algn="r">
              <a:spcAft>
                <a:spcPts val="600"/>
              </a:spcAft>
              <a:defRPr b="1">
                <a:solidFill>
                  <a:schemeClr val="bg1"/>
                </a:solidFill>
                <a:latin typeface="Alte Haas Grotesk" panose="02000503000000020004" pitchFamily="2" charset="0"/>
              </a:defRPr>
            </a:lvl1pPr>
          </a:lstStyle>
          <a:p>
            <a:pPr>
              <a:spcAft>
                <a:spcPts val="1000"/>
              </a:spcAft>
            </a:pPr>
            <a:r>
              <a:rPr lang="en-US" sz="1050" b="0" cap="all" dirty="0">
                <a:solidFill>
                  <a:schemeClr val="tx1"/>
                </a:solidFill>
                <a:latin typeface="Chantilly-Light" charset="0"/>
                <a:ea typeface="Chantilly-Light" charset="0"/>
                <a:cs typeface="Chantilly-Light" charset="0"/>
                <a:sym typeface="Wingdings" panose="05000000000000000000" pitchFamily="2" charset="2"/>
              </a:rPr>
              <a:t>Dev people dislike to write enough integration tests (vs. unit ones). This explains lots of Blind Spots &amp; Failures of classical test strategies</a:t>
            </a:r>
          </a:p>
          <a:p>
            <a:pPr>
              <a:spcAft>
                <a:spcPts val="1000"/>
              </a:spcAft>
            </a:pPr>
            <a:r>
              <a:rPr lang="en-US" sz="1050" cap="all" dirty="0">
                <a:solidFill>
                  <a:schemeClr val="tx1"/>
                </a:solidFill>
                <a:sym typeface="Wingdings" panose="05000000000000000000" pitchFamily="2" charset="2"/>
              </a:rPr>
              <a:t> We've tradeoff former approaches (UT </a:t>
            </a:r>
            <a:r>
              <a:rPr lang="en-US" sz="1050" dirty="0">
                <a:solidFill>
                  <a:schemeClr val="tx1"/>
                </a:solidFill>
                <a:sym typeface="Wingdings" panose="05000000000000000000" pitchFamily="2" charset="2"/>
              </a:rPr>
              <a:t>x</a:t>
            </a:r>
            <a:r>
              <a:rPr lang="en-US" sz="1050" cap="all" dirty="0">
                <a:solidFill>
                  <a:schemeClr val="tx1"/>
                </a:solidFill>
                <a:sym typeface="Wingdings" panose="05000000000000000000" pitchFamily="2" charset="2"/>
              </a:rPr>
              <a:t> IT) in favor of safeness in production whatever the vigilance of the dev team</a:t>
            </a:r>
          </a:p>
        </p:txBody>
      </p:sp>
      <p:cxnSp>
        <p:nvCxnSpPr>
          <p:cNvPr id="21" name="Straight Connector 20">
            <a:extLst>
              <a:ext uri="{FF2B5EF4-FFF2-40B4-BE49-F238E27FC236}">
                <a16:creationId xmlns:a16="http://schemas.microsoft.com/office/drawing/2014/main" id="{21DF4A12-F9B8-49D8-9A9D-72D89FBEC4F2}"/>
              </a:ext>
            </a:extLst>
          </p:cNvPr>
          <p:cNvCxnSpPr>
            <a:cxnSpLocks/>
          </p:cNvCxnSpPr>
          <p:nvPr/>
        </p:nvCxnSpPr>
        <p:spPr>
          <a:xfrm>
            <a:off x="544947" y="5192284"/>
            <a:ext cx="1176989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35" idx="3"/>
          </p:cNvCxnSpPr>
          <p:nvPr/>
        </p:nvCxnSpPr>
        <p:spPr>
          <a:xfrm flipH="1">
            <a:off x="5421624" y="1929033"/>
            <a:ext cx="1390289" cy="2909555"/>
          </a:xfrm>
          <a:prstGeom prst="bentConnector4">
            <a:avLst>
              <a:gd name="adj1" fmla="val -89773"/>
              <a:gd name="adj2" fmla="val 99959"/>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5423414" y="4098753"/>
            <a:ext cx="0" cy="972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43" idx="3"/>
          </p:cNvCxnSpPr>
          <p:nvPr/>
        </p:nvCxnSpPr>
        <p:spPr>
          <a:xfrm>
            <a:off x="11293205" y="3068033"/>
            <a:ext cx="805890" cy="1770555"/>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Elbow Connector 49"/>
          <p:cNvCxnSpPr>
            <a:stCxn id="39" idx="3"/>
          </p:cNvCxnSpPr>
          <p:nvPr/>
        </p:nvCxnSpPr>
        <p:spPr>
          <a:xfrm>
            <a:off x="11797852" y="565888"/>
            <a:ext cx="266452" cy="1714804"/>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Elbow Connector 51"/>
          <p:cNvCxnSpPr/>
          <p:nvPr/>
        </p:nvCxnSpPr>
        <p:spPr>
          <a:xfrm rot="5400000">
            <a:off x="9535783" y="958713"/>
            <a:ext cx="1087930" cy="243844"/>
          </a:xfrm>
          <a:prstGeom prst="bentConnector3">
            <a:avLst>
              <a:gd name="adj1" fmla="val 42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9957234" y="142809"/>
            <a:ext cx="0" cy="468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400189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Flowchart: Magnetic Disk 1">
            <a:extLst>
              <a:ext uri="{FF2B5EF4-FFF2-40B4-BE49-F238E27FC236}">
                <a16:creationId xmlns:a16="http://schemas.microsoft.com/office/drawing/2014/main" id="{DA91C794-7AC0-40C3-9A17-238CC87E3259}"/>
              </a:ext>
            </a:extLst>
          </p:cNvPr>
          <p:cNvSpPr/>
          <p:nvPr/>
        </p:nvSpPr>
        <p:spPr>
          <a:xfrm>
            <a:off x="3698923" y="3220992"/>
            <a:ext cx="331656" cy="416016"/>
          </a:xfrm>
          <a:prstGeom prst="flowChartMagneticDisk">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0BAF997D-3F0D-42FD-8C53-4CAE1402940E}"/>
              </a:ext>
            </a:extLst>
          </p:cNvPr>
          <p:cNvSpPr/>
          <p:nvPr/>
        </p:nvSpPr>
        <p:spPr>
          <a:xfrm>
            <a:off x="4999629" y="3220992"/>
            <a:ext cx="1039625" cy="1039625"/>
          </a:xfrm>
          <a:prstGeom prst="ellipse">
            <a:avLst/>
          </a:prstGeom>
          <a:solidFill>
            <a:srgbClr val="BF9000"/>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val 21">
            <a:extLst>
              <a:ext uri="{FF2B5EF4-FFF2-40B4-BE49-F238E27FC236}">
                <a16:creationId xmlns:a16="http://schemas.microsoft.com/office/drawing/2014/main" id="{9CFE85D8-E8C4-4548-9CB8-384539171106}"/>
              </a:ext>
            </a:extLst>
          </p:cNvPr>
          <p:cNvSpPr/>
          <p:nvPr/>
        </p:nvSpPr>
        <p:spPr>
          <a:xfrm>
            <a:off x="5129284" y="3373393"/>
            <a:ext cx="770978" cy="770978"/>
          </a:xfrm>
          <a:prstGeom prst="ellipse">
            <a:avLst/>
          </a:prstGeom>
          <a:solidFill>
            <a:srgbClr val="BF9000"/>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B7FC929D-3BFB-4DEF-8047-246E75D4EA13}"/>
              </a:ext>
            </a:extLst>
          </p:cNvPr>
          <p:cNvSpPr/>
          <p:nvPr/>
        </p:nvSpPr>
        <p:spPr>
          <a:xfrm>
            <a:off x="5250975" y="3525792"/>
            <a:ext cx="540225" cy="540225"/>
          </a:xfrm>
          <a:prstGeom prst="ellipse">
            <a:avLst/>
          </a:prstGeom>
          <a:solidFill>
            <a:srgbClr val="BF9000"/>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Partial Circle 2">
            <a:extLst>
              <a:ext uri="{FF2B5EF4-FFF2-40B4-BE49-F238E27FC236}">
                <a16:creationId xmlns:a16="http://schemas.microsoft.com/office/drawing/2014/main" id="{FE009069-3E71-43BC-B220-6816391BFD93}"/>
              </a:ext>
            </a:extLst>
          </p:cNvPr>
          <p:cNvSpPr/>
          <p:nvPr/>
        </p:nvSpPr>
        <p:spPr>
          <a:xfrm rot="18900000">
            <a:off x="4958014" y="3184883"/>
            <a:ext cx="1127406" cy="1127406"/>
          </a:xfrm>
          <a:prstGeom prst="pi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5" name="Oval 24">
            <a:extLst>
              <a:ext uri="{FF2B5EF4-FFF2-40B4-BE49-F238E27FC236}">
                <a16:creationId xmlns:a16="http://schemas.microsoft.com/office/drawing/2014/main" id="{1305BF0A-1D79-4CB2-8FD8-F77E172653A9}"/>
              </a:ext>
            </a:extLst>
          </p:cNvPr>
          <p:cNvSpPr/>
          <p:nvPr/>
        </p:nvSpPr>
        <p:spPr>
          <a:xfrm>
            <a:off x="7640471" y="3234643"/>
            <a:ext cx="1039625" cy="1039625"/>
          </a:xfrm>
          <a:prstGeom prst="ellipse">
            <a:avLst/>
          </a:prstGeom>
          <a:solidFill>
            <a:schemeClr val="bg1"/>
          </a:solidFill>
          <a:ln w="4445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val 26">
            <a:extLst>
              <a:ext uri="{FF2B5EF4-FFF2-40B4-BE49-F238E27FC236}">
                <a16:creationId xmlns:a16="http://schemas.microsoft.com/office/drawing/2014/main" id="{BFAB367F-3347-40CC-87D5-F94B71A7A49E}"/>
              </a:ext>
            </a:extLst>
          </p:cNvPr>
          <p:cNvSpPr/>
          <p:nvPr/>
        </p:nvSpPr>
        <p:spPr>
          <a:xfrm>
            <a:off x="7770126" y="3387044"/>
            <a:ext cx="770978" cy="770978"/>
          </a:xfrm>
          <a:prstGeom prst="ellipse">
            <a:avLst/>
          </a:prstGeom>
          <a:solidFill>
            <a:schemeClr val="bg1"/>
          </a:solidFill>
          <a:ln w="4445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val 27">
            <a:extLst>
              <a:ext uri="{FF2B5EF4-FFF2-40B4-BE49-F238E27FC236}">
                <a16:creationId xmlns:a16="http://schemas.microsoft.com/office/drawing/2014/main" id="{88C89A24-4A51-4298-AED8-1C048C697448}"/>
              </a:ext>
            </a:extLst>
          </p:cNvPr>
          <p:cNvSpPr/>
          <p:nvPr/>
        </p:nvSpPr>
        <p:spPr>
          <a:xfrm>
            <a:off x="7891817" y="3539443"/>
            <a:ext cx="540225" cy="540225"/>
          </a:xfrm>
          <a:prstGeom prst="ellipse">
            <a:avLst/>
          </a:prstGeom>
          <a:solidFill>
            <a:schemeClr val="bg1"/>
          </a:solidFill>
          <a:ln w="4445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val 28">
            <a:extLst>
              <a:ext uri="{FF2B5EF4-FFF2-40B4-BE49-F238E27FC236}">
                <a16:creationId xmlns:a16="http://schemas.microsoft.com/office/drawing/2014/main" id="{10B218A3-34B8-487E-B03A-11A3C771DCE1}"/>
              </a:ext>
            </a:extLst>
          </p:cNvPr>
          <p:cNvSpPr/>
          <p:nvPr/>
        </p:nvSpPr>
        <p:spPr>
          <a:xfrm flipH="1">
            <a:off x="8122693" y="3687294"/>
            <a:ext cx="76199" cy="76199"/>
          </a:xfrm>
          <a:prstGeom prst="ellipse">
            <a:avLst/>
          </a:prstGeom>
          <a:solidFill>
            <a:srgbClr val="BF9000"/>
          </a:solidFill>
          <a:ln w="4445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Partial Circle 29">
            <a:extLst>
              <a:ext uri="{FF2B5EF4-FFF2-40B4-BE49-F238E27FC236}">
                <a16:creationId xmlns:a16="http://schemas.microsoft.com/office/drawing/2014/main" id="{132AF28A-6ED5-464A-9FF7-F0BB7CBE86F5}"/>
              </a:ext>
            </a:extLst>
          </p:cNvPr>
          <p:cNvSpPr/>
          <p:nvPr/>
        </p:nvSpPr>
        <p:spPr>
          <a:xfrm rot="18900000">
            <a:off x="7598856" y="3198534"/>
            <a:ext cx="1127406" cy="1127406"/>
          </a:xfrm>
          <a:prstGeom prst="pi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4" name="Oval 23">
            <a:extLst>
              <a:ext uri="{FF2B5EF4-FFF2-40B4-BE49-F238E27FC236}">
                <a16:creationId xmlns:a16="http://schemas.microsoft.com/office/drawing/2014/main" id="{50459FC4-1D4A-462E-84D6-672D42F634F9}"/>
              </a:ext>
            </a:extLst>
          </p:cNvPr>
          <p:cNvSpPr/>
          <p:nvPr/>
        </p:nvSpPr>
        <p:spPr>
          <a:xfrm flipH="1">
            <a:off x="5481851" y="3673643"/>
            <a:ext cx="76199" cy="76199"/>
          </a:xfrm>
          <a:prstGeom prst="ellipse">
            <a:avLst/>
          </a:prstGeom>
          <a:solidFill>
            <a:schemeClr val="bg1"/>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val 36">
            <a:extLst>
              <a:ext uri="{FF2B5EF4-FFF2-40B4-BE49-F238E27FC236}">
                <a16:creationId xmlns:a16="http://schemas.microsoft.com/office/drawing/2014/main" id="{40F552FC-03BB-4B91-8BA5-78704F6DEC85}"/>
              </a:ext>
            </a:extLst>
          </p:cNvPr>
          <p:cNvSpPr/>
          <p:nvPr/>
        </p:nvSpPr>
        <p:spPr>
          <a:xfrm>
            <a:off x="1603610" y="4561047"/>
            <a:ext cx="1039625" cy="1039625"/>
          </a:xfrm>
          <a:prstGeom prst="ellipse">
            <a:avLst/>
          </a:prstGeom>
          <a:solidFill>
            <a:schemeClr val="tx1"/>
          </a:solidFill>
          <a:ln w="6985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val 37">
            <a:extLst>
              <a:ext uri="{FF2B5EF4-FFF2-40B4-BE49-F238E27FC236}">
                <a16:creationId xmlns:a16="http://schemas.microsoft.com/office/drawing/2014/main" id="{1CCAEBBA-350F-4BCC-9247-A87357D5CB59}"/>
              </a:ext>
            </a:extLst>
          </p:cNvPr>
          <p:cNvSpPr/>
          <p:nvPr/>
        </p:nvSpPr>
        <p:spPr>
          <a:xfrm>
            <a:off x="1733265" y="4713448"/>
            <a:ext cx="770978" cy="770978"/>
          </a:xfrm>
          <a:prstGeom prst="ellipse">
            <a:avLst/>
          </a:prstGeom>
          <a:solidFill>
            <a:schemeClr val="tx1"/>
          </a:solidFill>
          <a:ln w="6985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val 38">
            <a:extLst>
              <a:ext uri="{FF2B5EF4-FFF2-40B4-BE49-F238E27FC236}">
                <a16:creationId xmlns:a16="http://schemas.microsoft.com/office/drawing/2014/main" id="{02632437-32BA-48F3-8D4F-D1CA740B90FF}"/>
              </a:ext>
            </a:extLst>
          </p:cNvPr>
          <p:cNvSpPr/>
          <p:nvPr/>
        </p:nvSpPr>
        <p:spPr>
          <a:xfrm>
            <a:off x="1854956" y="4865847"/>
            <a:ext cx="540225" cy="540225"/>
          </a:xfrm>
          <a:prstGeom prst="ellipse">
            <a:avLst/>
          </a:prstGeom>
          <a:solidFill>
            <a:schemeClr val="tx1"/>
          </a:solidFill>
          <a:ln w="6985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Partial Circle 39">
            <a:extLst>
              <a:ext uri="{FF2B5EF4-FFF2-40B4-BE49-F238E27FC236}">
                <a16:creationId xmlns:a16="http://schemas.microsoft.com/office/drawing/2014/main" id="{092A2B99-3523-42E7-9F1C-CE87B546E921}"/>
              </a:ext>
            </a:extLst>
          </p:cNvPr>
          <p:cNvSpPr/>
          <p:nvPr/>
        </p:nvSpPr>
        <p:spPr>
          <a:xfrm rot="18900000">
            <a:off x="1561995" y="4524938"/>
            <a:ext cx="1127406" cy="1127406"/>
          </a:xfrm>
          <a:prstGeom prst="pi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1" name="Oval 40">
            <a:extLst>
              <a:ext uri="{FF2B5EF4-FFF2-40B4-BE49-F238E27FC236}">
                <a16:creationId xmlns:a16="http://schemas.microsoft.com/office/drawing/2014/main" id="{55F01158-A9BE-4968-800F-9A5B8B3A89F4}"/>
              </a:ext>
            </a:extLst>
          </p:cNvPr>
          <p:cNvSpPr/>
          <p:nvPr/>
        </p:nvSpPr>
        <p:spPr>
          <a:xfrm flipH="1">
            <a:off x="2085832" y="5013698"/>
            <a:ext cx="76199" cy="76199"/>
          </a:xfrm>
          <a:prstGeom prst="ellipse">
            <a:avLst/>
          </a:prstGeom>
          <a:solidFill>
            <a:srgbClr val="BF9000"/>
          </a:solidFill>
          <a:ln w="4445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Flowchart: Magnetic Disk 41">
            <a:extLst>
              <a:ext uri="{FF2B5EF4-FFF2-40B4-BE49-F238E27FC236}">
                <a16:creationId xmlns:a16="http://schemas.microsoft.com/office/drawing/2014/main" id="{586576F4-5B67-456A-A102-5A818425B831}"/>
              </a:ext>
            </a:extLst>
          </p:cNvPr>
          <p:cNvSpPr/>
          <p:nvPr/>
        </p:nvSpPr>
        <p:spPr>
          <a:xfrm>
            <a:off x="6579505" y="5530289"/>
            <a:ext cx="318280" cy="355549"/>
          </a:xfrm>
          <a:prstGeom prst="flowChartMagneticDisk">
            <a:avLst/>
          </a:prstGeom>
          <a:solidFill>
            <a:srgbClr val="BF9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Flowchart: Magnetic Disk 43">
            <a:extLst>
              <a:ext uri="{FF2B5EF4-FFF2-40B4-BE49-F238E27FC236}">
                <a16:creationId xmlns:a16="http://schemas.microsoft.com/office/drawing/2014/main" id="{7BCAA9D3-5B99-4CE2-A165-F06FC12FC4E4}"/>
              </a:ext>
            </a:extLst>
          </p:cNvPr>
          <p:cNvSpPr/>
          <p:nvPr/>
        </p:nvSpPr>
        <p:spPr>
          <a:xfrm>
            <a:off x="618293" y="4448586"/>
            <a:ext cx="747046" cy="834521"/>
          </a:xfrm>
          <a:prstGeom prst="flowChartMagneticDisk">
            <a:avLst/>
          </a:prstGeom>
          <a:solidFill>
            <a:srgbClr val="BF9000"/>
          </a:solidFill>
          <a:ln w="793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2745804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2BB51F1-6521-4DA2-AD82-E16786D764CD}"/>
              </a:ext>
            </a:extLst>
          </p:cNvPr>
          <p:cNvGrpSpPr/>
          <p:nvPr/>
        </p:nvGrpSpPr>
        <p:grpSpPr>
          <a:xfrm>
            <a:off x="146157" y="-213646"/>
            <a:ext cx="14272573" cy="7932000"/>
            <a:chOff x="146157" y="-213646"/>
            <a:chExt cx="14272573" cy="7932000"/>
          </a:xfrm>
        </p:grpSpPr>
        <p:pic>
          <p:nvPicPr>
            <p:cNvPr id="12" name="Picture 11">
              <a:extLst>
                <a:ext uri="{FF2B5EF4-FFF2-40B4-BE49-F238E27FC236}">
                  <a16:creationId xmlns:a16="http://schemas.microsoft.com/office/drawing/2014/main" id="{F31E9E60-707B-4D7E-9F8C-170CACAE053B}"/>
                </a:ext>
              </a:extLst>
            </p:cNvPr>
            <p:cNvPicPr>
              <a:picLocks noChangeAspect="1"/>
            </p:cNvPicPr>
            <p:nvPr/>
          </p:nvPicPr>
          <p:blipFill rotWithShape="1">
            <a:blip r:embed="rId3">
              <a:extLst>
                <a:ext uri="{28A0092B-C50C-407E-A947-70E740481C1C}">
                  <a14:useLocalDpi xmlns:a14="http://schemas.microsoft.com/office/drawing/2010/main" val="0"/>
                </a:ext>
              </a:extLst>
            </a:blip>
            <a:srcRect r="78582"/>
            <a:stretch/>
          </p:blipFill>
          <p:spPr>
            <a:xfrm flipH="1">
              <a:off x="146157" y="-213646"/>
              <a:ext cx="2548348" cy="7931999"/>
            </a:xfrm>
            <a:prstGeom prst="rect">
              <a:avLst/>
            </a:prstGeom>
          </p:spPr>
        </p:pic>
        <p:pic>
          <p:nvPicPr>
            <p:cNvPr id="9" name="Picture 8">
              <a:extLst>
                <a:ext uri="{FF2B5EF4-FFF2-40B4-BE49-F238E27FC236}">
                  <a16:creationId xmlns:a16="http://schemas.microsoft.com/office/drawing/2014/main" id="{2D5074EE-F01A-4339-9FE1-CFEEAE016A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732" y="-213645"/>
              <a:ext cx="11897998" cy="7931999"/>
            </a:xfrm>
            <a:prstGeom prst="rect">
              <a:avLst/>
            </a:prstGeom>
          </p:spPr>
        </p:pic>
      </p:grpSp>
      <p:sp>
        <p:nvSpPr>
          <p:cNvPr id="15" name="Rectangle 14">
            <a:extLst>
              <a:ext uri="{FF2B5EF4-FFF2-40B4-BE49-F238E27FC236}">
                <a16:creationId xmlns:a16="http://schemas.microsoft.com/office/drawing/2014/main" id="{F0D21BF1-2104-4EE8-B206-F224BF3EAB3F}"/>
              </a:ext>
            </a:extLst>
          </p:cNvPr>
          <p:cNvSpPr/>
          <p:nvPr/>
        </p:nvSpPr>
        <p:spPr>
          <a:xfrm>
            <a:off x="1203519"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3244772"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Title here</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8" name="Title 3">
            <a:extLst>
              <a:ext uri="{FF2B5EF4-FFF2-40B4-BE49-F238E27FC236}">
                <a16:creationId xmlns:a16="http://schemas.microsoft.com/office/drawing/2014/main" id="{279D0AB6-6217-4696-8B09-66F8D94215D8}"/>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bg1"/>
                </a:solidFill>
              </a:rPr>
              <a:t>1. Fragile tests </a:t>
            </a:r>
          </a:p>
          <a:p>
            <a:pPr algn="r">
              <a:spcBef>
                <a:spcPts val="0"/>
              </a:spcBef>
              <a:spcAft>
                <a:spcPts val="600"/>
              </a:spcAft>
            </a:pPr>
            <a:r>
              <a:rPr lang="en-US" sz="2800" dirty="0">
                <a:solidFill>
                  <a:schemeClr val="accent5">
                    <a:lumMod val="40000"/>
                    <a:lumOff val="60000"/>
                  </a:schemeClr>
                </a:solidFill>
              </a:rPr>
              <a:t>2. Blind spots</a:t>
            </a:r>
          </a:p>
          <a:p>
            <a:pPr algn="r">
              <a:spcBef>
                <a:spcPts val="0"/>
              </a:spcBef>
              <a:spcAft>
                <a:spcPts val="600"/>
              </a:spcAft>
            </a:pPr>
            <a:r>
              <a:rPr lang="en-US" sz="2800" dirty="0">
                <a:solidFill>
                  <a:schemeClr val="bg1"/>
                </a:solidFill>
              </a:rPr>
              <a:t>3. Complex setups</a:t>
            </a:r>
          </a:p>
        </p:txBody>
      </p:sp>
    </p:spTree>
    <p:extLst>
      <p:ext uri="{BB962C8B-B14F-4D97-AF65-F5344CB8AC3E}">
        <p14:creationId xmlns:p14="http://schemas.microsoft.com/office/powerpoint/2010/main" val="313737089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7CC443-0127-4E04-A932-E0411B102F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 y="0"/>
            <a:ext cx="10287000" cy="6858000"/>
          </a:xfrm>
          <a:prstGeom prst="rect">
            <a:avLst/>
          </a:prstGeom>
        </p:spPr>
      </p:pic>
    </p:spTree>
    <p:extLst>
      <p:ext uri="{BB962C8B-B14F-4D97-AF65-F5344CB8AC3E}">
        <p14:creationId xmlns:p14="http://schemas.microsoft.com/office/powerpoint/2010/main" val="292613257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847D72-E094-493A-BC38-423A8BAD60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1555" y="82968"/>
            <a:ext cx="8888889" cy="6692063"/>
          </a:xfrm>
          <a:prstGeom prst="rect">
            <a:avLst/>
          </a:prstGeom>
        </p:spPr>
      </p:pic>
    </p:spTree>
    <p:extLst>
      <p:ext uri="{BB962C8B-B14F-4D97-AF65-F5344CB8AC3E}">
        <p14:creationId xmlns:p14="http://schemas.microsoft.com/office/powerpoint/2010/main" val="149693968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76" name="Group 75">
            <a:extLst>
              <a:ext uri="{FF2B5EF4-FFF2-40B4-BE49-F238E27FC236}">
                <a16:creationId xmlns:a16="http://schemas.microsoft.com/office/drawing/2014/main" id="{C8A649C4-CF31-4DF8-8225-4D8DE3BD666B}"/>
              </a:ext>
            </a:extLst>
          </p:cNvPr>
          <p:cNvGrpSpPr/>
          <p:nvPr/>
        </p:nvGrpSpPr>
        <p:grpSpPr>
          <a:xfrm>
            <a:off x="7847250" y="2928243"/>
            <a:ext cx="3537069" cy="3010708"/>
            <a:chOff x="7521125" y="2768586"/>
            <a:chExt cx="3537069" cy="3010708"/>
          </a:xfrm>
        </p:grpSpPr>
        <p:sp>
          <p:nvSpPr>
            <p:cNvPr id="50" name="Octagon 49">
              <a:extLst>
                <a:ext uri="{FF2B5EF4-FFF2-40B4-BE49-F238E27FC236}">
                  <a16:creationId xmlns:a16="http://schemas.microsoft.com/office/drawing/2014/main" id="{11677194-346E-42AF-A5B2-4F187D20A589}"/>
                </a:ext>
              </a:extLst>
            </p:cNvPr>
            <p:cNvSpPr/>
            <p:nvPr/>
          </p:nvSpPr>
          <p:spPr>
            <a:xfrm>
              <a:off x="7521125" y="2768586"/>
              <a:ext cx="3537069" cy="3010708"/>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TextBox 50">
              <a:extLst>
                <a:ext uri="{FF2B5EF4-FFF2-40B4-BE49-F238E27FC236}">
                  <a16:creationId xmlns:a16="http://schemas.microsoft.com/office/drawing/2014/main" id="{95EE4948-04E9-414A-90E5-C862789F365C}"/>
                </a:ext>
              </a:extLst>
            </p:cNvPr>
            <p:cNvSpPr txBox="1"/>
            <p:nvPr/>
          </p:nvSpPr>
          <p:spPr>
            <a:xfrm>
              <a:off x="9599231" y="2783764"/>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53" name="Rectangle: Rounded Corners 52">
              <a:extLst>
                <a:ext uri="{FF2B5EF4-FFF2-40B4-BE49-F238E27FC236}">
                  <a16:creationId xmlns:a16="http://schemas.microsoft.com/office/drawing/2014/main" id="{D3391138-A80B-439B-80D5-AF5FFE48590F}"/>
                </a:ext>
              </a:extLst>
            </p:cNvPr>
            <p:cNvSpPr/>
            <p:nvPr/>
          </p:nvSpPr>
          <p:spPr>
            <a:xfrm>
              <a:off x="8323333" y="4681489"/>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Rounded Corners 54">
              <a:extLst>
                <a:ext uri="{FF2B5EF4-FFF2-40B4-BE49-F238E27FC236}">
                  <a16:creationId xmlns:a16="http://schemas.microsoft.com/office/drawing/2014/main" id="{16761F20-01A1-44AF-BE18-21F5A97495EB}"/>
                </a:ext>
              </a:extLst>
            </p:cNvPr>
            <p:cNvSpPr/>
            <p:nvPr/>
          </p:nvSpPr>
          <p:spPr>
            <a:xfrm>
              <a:off x="9993120" y="4390790"/>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Rounded Corners 55">
              <a:extLst>
                <a:ext uri="{FF2B5EF4-FFF2-40B4-BE49-F238E27FC236}">
                  <a16:creationId xmlns:a16="http://schemas.microsoft.com/office/drawing/2014/main" id="{2C978D1C-F69B-4647-8D05-B42ED37AF45A}"/>
                </a:ext>
              </a:extLst>
            </p:cNvPr>
            <p:cNvSpPr/>
            <p:nvPr/>
          </p:nvSpPr>
          <p:spPr>
            <a:xfrm>
              <a:off x="9289659" y="4999792"/>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7" name="Connector: Elbow 56">
              <a:extLst>
                <a:ext uri="{FF2B5EF4-FFF2-40B4-BE49-F238E27FC236}">
                  <a16:creationId xmlns:a16="http://schemas.microsoft.com/office/drawing/2014/main" id="{634A25CA-E567-4DFD-9BCB-71262CDDA04C}"/>
                </a:ext>
              </a:extLst>
            </p:cNvPr>
            <p:cNvCxnSpPr>
              <a:cxnSpLocks/>
              <a:stCxn id="52" idx="3"/>
              <a:endCxn id="54" idx="1"/>
            </p:cNvCxnSpPr>
            <p:nvPr/>
          </p:nvCxnSpPr>
          <p:spPr>
            <a:xfrm>
              <a:off x="8411088" y="3670482"/>
              <a:ext cx="847412" cy="145492"/>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58" name="Connector: Elbow 57">
              <a:extLst>
                <a:ext uri="{FF2B5EF4-FFF2-40B4-BE49-F238E27FC236}">
                  <a16:creationId xmlns:a16="http://schemas.microsoft.com/office/drawing/2014/main" id="{8587A79C-9A99-45B1-91D1-4C1DF2171FD0}"/>
                </a:ext>
              </a:extLst>
            </p:cNvPr>
            <p:cNvCxnSpPr>
              <a:cxnSpLocks/>
              <a:stCxn id="54" idx="3"/>
              <a:endCxn id="55" idx="3"/>
            </p:cNvCxnSpPr>
            <p:nvPr/>
          </p:nvCxnSpPr>
          <p:spPr>
            <a:xfrm>
              <a:off x="9721482" y="3815974"/>
              <a:ext cx="734620" cy="765941"/>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D2FA266B-FA8D-4A35-AC38-98A5B689F0B1}"/>
                </a:ext>
              </a:extLst>
            </p:cNvPr>
            <p:cNvCxnSpPr>
              <a:cxnSpLocks/>
              <a:stCxn id="53" idx="3"/>
              <a:endCxn id="56" idx="1"/>
            </p:cNvCxnSpPr>
            <p:nvPr/>
          </p:nvCxnSpPr>
          <p:spPr>
            <a:xfrm>
              <a:off x="8786315" y="4872614"/>
              <a:ext cx="503344" cy="318303"/>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CBDAD4F8-8260-490C-A964-B7889A0342BB}"/>
                </a:ext>
              </a:extLst>
            </p:cNvPr>
            <p:cNvCxnSpPr>
              <a:cxnSpLocks/>
              <a:stCxn id="52" idx="2"/>
              <a:endCxn id="53" idx="0"/>
            </p:cNvCxnSpPr>
            <p:nvPr/>
          </p:nvCxnSpPr>
          <p:spPr>
            <a:xfrm>
              <a:off x="8179597" y="3861606"/>
              <a:ext cx="375227" cy="81988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258500" y="3624849"/>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6" name="Group 65">
              <a:extLst>
                <a:ext uri="{FF2B5EF4-FFF2-40B4-BE49-F238E27FC236}">
                  <a16:creationId xmlns:a16="http://schemas.microsoft.com/office/drawing/2014/main" id="{FB9DC8BE-8643-4FB1-8B08-E190FA7C4924}"/>
                </a:ext>
              </a:extLst>
            </p:cNvPr>
            <p:cNvGrpSpPr/>
            <p:nvPr/>
          </p:nvGrpSpPr>
          <p:grpSpPr>
            <a:xfrm>
              <a:off x="7948106" y="3059782"/>
              <a:ext cx="652988" cy="801824"/>
              <a:chOff x="7948106" y="3059782"/>
              <a:chExt cx="652988" cy="801824"/>
            </a:xfrm>
          </p:grpSpPr>
          <p:grpSp>
            <p:nvGrpSpPr>
              <p:cNvPr id="20" name="Group 19">
                <a:extLst>
                  <a:ext uri="{FF2B5EF4-FFF2-40B4-BE49-F238E27FC236}">
                    <a16:creationId xmlns:a16="http://schemas.microsoft.com/office/drawing/2014/main" id="{C0CE78D0-B895-4FEE-9224-CAA51DD401C0}"/>
                  </a:ext>
                </a:extLst>
              </p:cNvPr>
              <p:cNvGrpSpPr/>
              <p:nvPr/>
            </p:nvGrpSpPr>
            <p:grpSpPr>
              <a:xfrm>
                <a:off x="7948106" y="3479357"/>
                <a:ext cx="652988" cy="382249"/>
                <a:chOff x="7948106" y="3479357"/>
                <a:chExt cx="652988" cy="382249"/>
              </a:xfrm>
            </p:grpSpPr>
            <p:sp>
              <p:nvSpPr>
                <p:cNvPr id="52" name="Rectangle: Rounded Corners 51">
                  <a:extLst>
                    <a:ext uri="{FF2B5EF4-FFF2-40B4-BE49-F238E27FC236}">
                      <a16:creationId xmlns:a16="http://schemas.microsoft.com/office/drawing/2014/main" id="{48A2A748-4058-4FA6-A73C-76FBC8A861E9}"/>
                    </a:ext>
                  </a:extLst>
                </p:cNvPr>
                <p:cNvSpPr/>
                <p:nvPr/>
              </p:nvSpPr>
              <p:spPr>
                <a:xfrm>
                  <a:off x="7948106" y="347935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Diamond 60">
                  <a:extLst>
                    <a:ext uri="{FF2B5EF4-FFF2-40B4-BE49-F238E27FC236}">
                      <a16:creationId xmlns:a16="http://schemas.microsoft.com/office/drawing/2014/main" id="{7E095925-FCBC-4FAA-90B9-7F2A4A144747}"/>
                    </a:ext>
                  </a:extLst>
                </p:cNvPr>
                <p:cNvSpPr/>
                <p:nvPr/>
              </p:nvSpPr>
              <p:spPr>
                <a:xfrm>
                  <a:off x="8419376" y="3575560"/>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3" name="Oval 62">
                <a:extLst>
                  <a:ext uri="{FF2B5EF4-FFF2-40B4-BE49-F238E27FC236}">
                    <a16:creationId xmlns:a16="http://schemas.microsoft.com/office/drawing/2014/main" id="{A6A138A7-F47C-422A-9FA3-2280FE17F833}"/>
                  </a:ext>
                </a:extLst>
              </p:cNvPr>
              <p:cNvSpPr/>
              <p:nvPr/>
            </p:nvSpPr>
            <p:spPr>
              <a:xfrm>
                <a:off x="8078006" y="3059782"/>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4" name="Straight Connector 63">
                <a:extLst>
                  <a:ext uri="{FF2B5EF4-FFF2-40B4-BE49-F238E27FC236}">
                    <a16:creationId xmlns:a16="http://schemas.microsoft.com/office/drawing/2014/main" id="{0EF7C2C9-E77C-40B4-96BB-3692C5DECC5A}"/>
                  </a:ext>
                </a:extLst>
              </p:cNvPr>
              <p:cNvCxnSpPr>
                <a:cxnSpLocks/>
                <a:endCxn id="52" idx="0"/>
              </p:cNvCxnSpPr>
              <p:nvPr/>
            </p:nvCxnSpPr>
            <p:spPr>
              <a:xfrm>
                <a:off x="8179597" y="3250807"/>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65" name="Rectangle: Single Corner Snipped 64">
            <a:extLst>
              <a:ext uri="{FF2B5EF4-FFF2-40B4-BE49-F238E27FC236}">
                <a16:creationId xmlns:a16="http://schemas.microsoft.com/office/drawing/2014/main" id="{90E754BC-7C65-4097-B12D-71857C4669C7}"/>
              </a:ext>
            </a:extLst>
          </p:cNvPr>
          <p:cNvSpPr/>
          <p:nvPr/>
        </p:nvSpPr>
        <p:spPr>
          <a:xfrm>
            <a:off x="5797247" y="297447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78" name="Straight Arrow Connector 77">
            <a:extLst>
              <a:ext uri="{FF2B5EF4-FFF2-40B4-BE49-F238E27FC236}">
                <a16:creationId xmlns:a16="http://schemas.microsoft.com/office/drawing/2014/main" id="{92BBBDE0-712B-47DE-A8A9-9B6F8A6E04D3}"/>
              </a:ext>
            </a:extLst>
          </p:cNvPr>
          <p:cNvCxnSpPr>
            <a:cxnSpLocks/>
            <a:stCxn id="65" idx="0"/>
          </p:cNvCxnSpPr>
          <p:nvPr/>
        </p:nvCxnSpPr>
        <p:spPr>
          <a:xfrm>
            <a:off x="6450390" y="3246727"/>
            <a:ext cx="1917080" cy="746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8" name="Rectangle: Single Corner Snipped 87">
            <a:extLst>
              <a:ext uri="{FF2B5EF4-FFF2-40B4-BE49-F238E27FC236}">
                <a16:creationId xmlns:a16="http://schemas.microsoft.com/office/drawing/2014/main" id="{C55AEB26-9B7E-4064-9E80-6D251AF8861A}"/>
              </a:ext>
            </a:extLst>
          </p:cNvPr>
          <p:cNvSpPr/>
          <p:nvPr/>
        </p:nvSpPr>
        <p:spPr>
          <a:xfrm>
            <a:off x="6920285" y="153171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89" name="Straight Arrow Connector 88">
            <a:extLst>
              <a:ext uri="{FF2B5EF4-FFF2-40B4-BE49-F238E27FC236}">
                <a16:creationId xmlns:a16="http://schemas.microsoft.com/office/drawing/2014/main" id="{F20B6C7A-8F3E-4BDA-A02A-DFB7642D6241}"/>
              </a:ext>
            </a:extLst>
          </p:cNvPr>
          <p:cNvCxnSpPr>
            <a:cxnSpLocks/>
            <a:stCxn id="88" idx="0"/>
          </p:cNvCxnSpPr>
          <p:nvPr/>
        </p:nvCxnSpPr>
        <p:spPr>
          <a:xfrm>
            <a:off x="7573428" y="1803965"/>
            <a:ext cx="857991" cy="1346425"/>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1" name="Rectangle: Single Corner Snipped 90">
            <a:extLst>
              <a:ext uri="{FF2B5EF4-FFF2-40B4-BE49-F238E27FC236}">
                <a16:creationId xmlns:a16="http://schemas.microsoft.com/office/drawing/2014/main" id="{FA6FB438-4E5C-41E9-81A3-01E903DD6170}"/>
              </a:ext>
            </a:extLst>
          </p:cNvPr>
          <p:cNvSpPr/>
          <p:nvPr/>
        </p:nvSpPr>
        <p:spPr>
          <a:xfrm>
            <a:off x="7778276" y="83034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92" name="Straight Arrow Connector 91">
            <a:extLst>
              <a:ext uri="{FF2B5EF4-FFF2-40B4-BE49-F238E27FC236}">
                <a16:creationId xmlns:a16="http://schemas.microsoft.com/office/drawing/2014/main" id="{93A0B832-A978-4039-8D8E-B1A14CFC9A70}"/>
              </a:ext>
            </a:extLst>
          </p:cNvPr>
          <p:cNvCxnSpPr>
            <a:cxnSpLocks/>
            <a:stCxn id="91" idx="1"/>
          </p:cNvCxnSpPr>
          <p:nvPr/>
        </p:nvCxnSpPr>
        <p:spPr>
          <a:xfrm>
            <a:off x="8104848" y="1374848"/>
            <a:ext cx="398603" cy="1764682"/>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5" name="Rectangle: Single Corner Snipped 94">
            <a:extLst>
              <a:ext uri="{FF2B5EF4-FFF2-40B4-BE49-F238E27FC236}">
                <a16:creationId xmlns:a16="http://schemas.microsoft.com/office/drawing/2014/main" id="{278C7748-263A-4161-8530-0AF9F05CA6A1}"/>
              </a:ext>
            </a:extLst>
          </p:cNvPr>
          <p:cNvSpPr/>
          <p:nvPr/>
        </p:nvSpPr>
        <p:spPr>
          <a:xfrm>
            <a:off x="6060022" y="380180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96" name="Straight Arrow Connector 95">
            <a:extLst>
              <a:ext uri="{FF2B5EF4-FFF2-40B4-BE49-F238E27FC236}">
                <a16:creationId xmlns:a16="http://schemas.microsoft.com/office/drawing/2014/main" id="{3685680A-01A0-4B2C-9A37-06C53930921F}"/>
              </a:ext>
            </a:extLst>
          </p:cNvPr>
          <p:cNvCxnSpPr>
            <a:cxnSpLocks/>
            <a:stCxn id="95" idx="0"/>
          </p:cNvCxnSpPr>
          <p:nvPr/>
        </p:nvCxnSpPr>
        <p:spPr>
          <a:xfrm flipV="1">
            <a:off x="6713165" y="3322578"/>
            <a:ext cx="1654305" cy="751482"/>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Single Corner Snipped 97">
            <a:extLst>
              <a:ext uri="{FF2B5EF4-FFF2-40B4-BE49-F238E27FC236}">
                <a16:creationId xmlns:a16="http://schemas.microsoft.com/office/drawing/2014/main" id="{A1D86CC7-5285-4E77-B776-0E899B219767}"/>
              </a:ext>
            </a:extLst>
          </p:cNvPr>
          <p:cNvSpPr/>
          <p:nvPr/>
        </p:nvSpPr>
        <p:spPr>
          <a:xfrm>
            <a:off x="6250633" y="218151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99" name="Straight Arrow Connector 98">
            <a:extLst>
              <a:ext uri="{FF2B5EF4-FFF2-40B4-BE49-F238E27FC236}">
                <a16:creationId xmlns:a16="http://schemas.microsoft.com/office/drawing/2014/main" id="{12D78861-9A7A-4924-8003-C0A80C3E4FD1}"/>
              </a:ext>
            </a:extLst>
          </p:cNvPr>
          <p:cNvCxnSpPr>
            <a:cxnSpLocks/>
            <a:stCxn id="98" idx="0"/>
          </p:cNvCxnSpPr>
          <p:nvPr/>
        </p:nvCxnSpPr>
        <p:spPr>
          <a:xfrm>
            <a:off x="6903776" y="2453765"/>
            <a:ext cx="1500355" cy="740165"/>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16" name="Rectangle: Single Corner Snipped 115">
            <a:extLst>
              <a:ext uri="{FF2B5EF4-FFF2-40B4-BE49-F238E27FC236}">
                <a16:creationId xmlns:a16="http://schemas.microsoft.com/office/drawing/2014/main" id="{0D25225E-EA51-45C9-87F9-AEBEFD8288E4}"/>
              </a:ext>
            </a:extLst>
          </p:cNvPr>
          <p:cNvSpPr/>
          <p:nvPr/>
        </p:nvSpPr>
        <p:spPr>
          <a:xfrm>
            <a:off x="6833138" y="5040626"/>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7" name="Rectangle: Single Corner Snipped 116">
            <a:extLst>
              <a:ext uri="{FF2B5EF4-FFF2-40B4-BE49-F238E27FC236}">
                <a16:creationId xmlns:a16="http://schemas.microsoft.com/office/drawing/2014/main" id="{5D648F23-BC8B-476E-8B75-F14758DD2ADA}"/>
              </a:ext>
            </a:extLst>
          </p:cNvPr>
          <p:cNvSpPr/>
          <p:nvPr/>
        </p:nvSpPr>
        <p:spPr>
          <a:xfrm>
            <a:off x="7852579" y="59419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8" name="Rectangle: Single Corner Snipped 117">
            <a:extLst>
              <a:ext uri="{FF2B5EF4-FFF2-40B4-BE49-F238E27FC236}">
                <a16:creationId xmlns:a16="http://schemas.microsoft.com/office/drawing/2014/main" id="{7708AE55-0561-4569-9413-9E152254311A}"/>
              </a:ext>
            </a:extLst>
          </p:cNvPr>
          <p:cNvSpPr/>
          <p:nvPr/>
        </p:nvSpPr>
        <p:spPr>
          <a:xfrm>
            <a:off x="9682810" y="1879293"/>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20" name="Straight Arrow Connector 119">
            <a:extLst>
              <a:ext uri="{FF2B5EF4-FFF2-40B4-BE49-F238E27FC236}">
                <a16:creationId xmlns:a16="http://schemas.microsoft.com/office/drawing/2014/main" id="{9C4F1AF4-AFBD-4457-A07E-C3FC37B2035E}"/>
              </a:ext>
            </a:extLst>
          </p:cNvPr>
          <p:cNvCxnSpPr>
            <a:cxnSpLocks/>
            <a:stCxn id="116" idx="0"/>
            <a:endCxn id="53" idx="1"/>
          </p:cNvCxnSpPr>
          <p:nvPr/>
        </p:nvCxnSpPr>
        <p:spPr>
          <a:xfrm flipV="1">
            <a:off x="7486281" y="5032271"/>
            <a:ext cx="1163177" cy="28060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8B8C9205-5109-4307-A8B4-6B6F3DECC757}"/>
              </a:ext>
            </a:extLst>
          </p:cNvPr>
          <p:cNvCxnSpPr>
            <a:cxnSpLocks/>
            <a:stCxn id="117" idx="3"/>
            <a:endCxn id="53" idx="2"/>
          </p:cNvCxnSpPr>
          <p:nvPr/>
        </p:nvCxnSpPr>
        <p:spPr>
          <a:xfrm flipV="1">
            <a:off x="8179151" y="5223395"/>
            <a:ext cx="701798" cy="718514"/>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26C1FE0E-3E0C-4872-B741-34D28384E547}"/>
              </a:ext>
            </a:extLst>
          </p:cNvPr>
          <p:cNvCxnSpPr>
            <a:cxnSpLocks/>
            <a:stCxn id="118" idx="1"/>
            <a:endCxn id="54" idx="0"/>
          </p:cNvCxnSpPr>
          <p:nvPr/>
        </p:nvCxnSpPr>
        <p:spPr>
          <a:xfrm flipH="1">
            <a:off x="9816116" y="2423799"/>
            <a:ext cx="193266" cy="136070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8238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0846"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7" name="Octagon 36">
            <a:extLst>
              <a:ext uri="{FF2B5EF4-FFF2-40B4-BE49-F238E27FC236}">
                <a16:creationId xmlns:a16="http://schemas.microsoft.com/office/drawing/2014/main" id="{561D815F-57AC-4FA5-BCA6-EE7C221C2EFF}"/>
              </a:ext>
            </a:extLst>
          </p:cNvPr>
          <p:cNvSpPr/>
          <p:nvPr/>
        </p:nvSpPr>
        <p:spPr>
          <a:xfrm>
            <a:off x="7581552" y="2236069"/>
            <a:ext cx="2657819" cy="2262301"/>
          </a:xfrm>
          <a:prstGeom prst="octagon">
            <a:avLst>
              <a:gd name="adj" fmla="val 30445"/>
            </a:avLst>
          </a:prstGeom>
          <a:solidFill>
            <a:srgbClr val="2E8EE4">
              <a:alpha val="78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ight Brace 46">
            <a:extLst>
              <a:ext uri="{FF2B5EF4-FFF2-40B4-BE49-F238E27FC236}">
                <a16:creationId xmlns:a16="http://schemas.microsoft.com/office/drawing/2014/main" id="{2C1DCAC6-41ED-4AEF-B15E-406A6B8D14BE}"/>
              </a:ext>
            </a:extLst>
          </p:cNvPr>
          <p:cNvSpPr/>
          <p:nvPr/>
        </p:nvSpPr>
        <p:spPr>
          <a:xfrm rot="13371144">
            <a:off x="9854891" y="4061508"/>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9" name="Straight Arrow Connector 38">
            <a:extLst>
              <a:ext uri="{FF2B5EF4-FFF2-40B4-BE49-F238E27FC236}">
                <a16:creationId xmlns:a16="http://schemas.microsoft.com/office/drawing/2014/main" id="{5624E842-A3E5-4ABD-B13C-C2DE8B4E6771}"/>
              </a:ext>
            </a:extLst>
          </p:cNvPr>
          <p:cNvCxnSpPr>
            <a:cxnSpLocks/>
            <a:stCxn id="51" idx="1"/>
            <a:endCxn id="23" idx="1"/>
          </p:cNvCxnSpPr>
          <p:nvPr/>
        </p:nvCxnSpPr>
        <p:spPr>
          <a:xfrm>
            <a:off x="7413013" y="2162464"/>
            <a:ext cx="587799" cy="403567"/>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D29E5C25-EAC3-4CCA-83AE-E9F324A61C76}"/>
              </a:ext>
            </a:extLst>
          </p:cNvPr>
          <p:cNvGrpSpPr/>
          <p:nvPr/>
        </p:nvGrpSpPr>
        <p:grpSpPr>
          <a:xfrm>
            <a:off x="6283565" y="1116235"/>
            <a:ext cx="1896683" cy="1948489"/>
            <a:chOff x="6283565" y="1116235"/>
            <a:chExt cx="1896683" cy="1948489"/>
          </a:xfrm>
        </p:grpSpPr>
        <p:grpSp>
          <p:nvGrpSpPr>
            <p:cNvPr id="7" name="Group 6">
              <a:extLst>
                <a:ext uri="{FF2B5EF4-FFF2-40B4-BE49-F238E27FC236}">
                  <a16:creationId xmlns:a16="http://schemas.microsoft.com/office/drawing/2014/main" id="{4567AEB5-AD86-425E-BD13-C99284BA97F0}"/>
                </a:ext>
              </a:extLst>
            </p:cNvPr>
            <p:cNvGrpSpPr/>
            <p:nvPr/>
          </p:nvGrpSpPr>
          <p:grpSpPr>
            <a:xfrm>
              <a:off x="6283565" y="2320352"/>
              <a:ext cx="832095" cy="744372"/>
              <a:chOff x="6322835" y="2292302"/>
              <a:chExt cx="832095" cy="744372"/>
            </a:xfrm>
          </p:grpSpPr>
          <p:sp>
            <p:nvSpPr>
              <p:cNvPr id="61" name="Rectangle: Single Corner Snipped 60">
                <a:extLst>
                  <a:ext uri="{FF2B5EF4-FFF2-40B4-BE49-F238E27FC236}">
                    <a16:creationId xmlns:a16="http://schemas.microsoft.com/office/drawing/2014/main" id="{137664BA-7004-4DF0-BC89-3198ED26A28B}"/>
                  </a:ext>
                </a:extLst>
              </p:cNvPr>
              <p:cNvSpPr/>
              <p:nvPr/>
            </p:nvSpPr>
            <p:spPr>
              <a:xfrm>
                <a:off x="6322835" y="249216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2" name="Rectangle: Single Corner Snipped 61">
                <a:extLst>
                  <a:ext uri="{FF2B5EF4-FFF2-40B4-BE49-F238E27FC236}">
                    <a16:creationId xmlns:a16="http://schemas.microsoft.com/office/drawing/2014/main" id="{4980C380-9E7E-4547-B28B-9FC39C4551DA}"/>
                  </a:ext>
                </a:extLst>
              </p:cNvPr>
              <p:cNvSpPr/>
              <p:nvPr/>
            </p:nvSpPr>
            <p:spPr>
              <a:xfrm>
                <a:off x="6399362" y="240398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3" name="Rectangle: Single Corner Snipped 62">
                <a:extLst>
                  <a:ext uri="{FF2B5EF4-FFF2-40B4-BE49-F238E27FC236}">
                    <a16:creationId xmlns:a16="http://schemas.microsoft.com/office/drawing/2014/main" id="{260ACA40-FE28-448D-A506-E6C6CE21E53F}"/>
                  </a:ext>
                </a:extLst>
              </p:cNvPr>
              <p:cNvSpPr/>
              <p:nvPr/>
            </p:nvSpPr>
            <p:spPr>
              <a:xfrm>
                <a:off x="6501787" y="229230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nvGrpSpPr>
            <p:cNvPr id="4" name="Group 3">
              <a:extLst>
                <a:ext uri="{FF2B5EF4-FFF2-40B4-BE49-F238E27FC236}">
                  <a16:creationId xmlns:a16="http://schemas.microsoft.com/office/drawing/2014/main" id="{7833F6AC-EE76-49EE-B417-ADB4EE396A2B}"/>
                </a:ext>
              </a:extLst>
            </p:cNvPr>
            <p:cNvGrpSpPr/>
            <p:nvPr/>
          </p:nvGrpSpPr>
          <p:grpSpPr>
            <a:xfrm>
              <a:off x="6560456" y="1116235"/>
              <a:ext cx="1619792" cy="1642363"/>
              <a:chOff x="7056064" y="555523"/>
              <a:chExt cx="1619792" cy="1642363"/>
            </a:xfrm>
          </p:grpSpPr>
          <p:sp>
            <p:nvSpPr>
              <p:cNvPr id="38" name="Rectangle: Single Corner Snipped 37">
                <a:extLst>
                  <a:ext uri="{FF2B5EF4-FFF2-40B4-BE49-F238E27FC236}">
                    <a16:creationId xmlns:a16="http://schemas.microsoft.com/office/drawing/2014/main" id="{B968CBAC-0015-4B91-9EB6-CBF8E554D146}"/>
                  </a:ext>
                </a:extLst>
              </p:cNvPr>
              <p:cNvSpPr/>
              <p:nvPr/>
            </p:nvSpPr>
            <p:spPr>
              <a:xfrm>
                <a:off x="7056064" y="1653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2" name="Rectangle: Single Corner Snipped 41">
                <a:extLst>
                  <a:ext uri="{FF2B5EF4-FFF2-40B4-BE49-F238E27FC236}">
                    <a16:creationId xmlns:a16="http://schemas.microsoft.com/office/drawing/2014/main" id="{4BAF1697-831C-4BAE-8F0F-02C0E43177A9}"/>
                  </a:ext>
                </a:extLst>
              </p:cNvPr>
              <p:cNvSpPr/>
              <p:nvPr/>
            </p:nvSpPr>
            <p:spPr>
              <a:xfrm>
                <a:off x="7132591" y="156520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5" name="Rectangle: Single Corner Snipped 44">
                <a:extLst>
                  <a:ext uri="{FF2B5EF4-FFF2-40B4-BE49-F238E27FC236}">
                    <a16:creationId xmlns:a16="http://schemas.microsoft.com/office/drawing/2014/main" id="{01602177-FE0E-4B38-BB26-4F3DFB28FBCC}"/>
                  </a:ext>
                </a:extLst>
              </p:cNvPr>
              <p:cNvSpPr/>
              <p:nvPr/>
            </p:nvSpPr>
            <p:spPr>
              <a:xfrm>
                <a:off x="7235016" y="145351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6" name="Rectangle: Single Corner Snipped 45">
                <a:extLst>
                  <a:ext uri="{FF2B5EF4-FFF2-40B4-BE49-F238E27FC236}">
                    <a16:creationId xmlns:a16="http://schemas.microsoft.com/office/drawing/2014/main" id="{9A5EEAC3-569D-4D70-8097-0A109AF0AAE1}"/>
                  </a:ext>
                </a:extLst>
              </p:cNvPr>
              <p:cNvSpPr/>
              <p:nvPr/>
            </p:nvSpPr>
            <p:spPr>
              <a:xfrm>
                <a:off x="7317776" y="1351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8" name="Rectangle: Single Corner Snipped 47">
                <a:extLst>
                  <a:ext uri="{FF2B5EF4-FFF2-40B4-BE49-F238E27FC236}">
                    <a16:creationId xmlns:a16="http://schemas.microsoft.com/office/drawing/2014/main" id="{C50ACC7E-906C-454A-963D-7BE8B59C2EDE}"/>
                  </a:ext>
                </a:extLst>
              </p:cNvPr>
              <p:cNvSpPr/>
              <p:nvPr/>
            </p:nvSpPr>
            <p:spPr>
              <a:xfrm>
                <a:off x="7394303" y="126334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9" name="Rectangle: Single Corner Snipped 48">
                <a:extLst>
                  <a:ext uri="{FF2B5EF4-FFF2-40B4-BE49-F238E27FC236}">
                    <a16:creationId xmlns:a16="http://schemas.microsoft.com/office/drawing/2014/main" id="{11857260-DE14-4C0C-A9C4-A25CE7810800}"/>
                  </a:ext>
                </a:extLst>
              </p:cNvPr>
              <p:cNvSpPr/>
              <p:nvPr/>
            </p:nvSpPr>
            <p:spPr>
              <a:xfrm>
                <a:off x="7496728" y="115165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1" name="Rectangle: Single Corner Snipped 50">
                <a:extLst>
                  <a:ext uri="{FF2B5EF4-FFF2-40B4-BE49-F238E27FC236}">
                    <a16:creationId xmlns:a16="http://schemas.microsoft.com/office/drawing/2014/main" id="{BF6C7652-B605-42C7-AFAF-FB02C70A0482}"/>
                  </a:ext>
                </a:extLst>
              </p:cNvPr>
              <p:cNvSpPr/>
              <p:nvPr/>
            </p:nvSpPr>
            <p:spPr>
              <a:xfrm>
                <a:off x="7582049" y="105724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2" name="Rectangle: Single Corner Snipped 51">
                <a:extLst>
                  <a:ext uri="{FF2B5EF4-FFF2-40B4-BE49-F238E27FC236}">
                    <a16:creationId xmlns:a16="http://schemas.microsoft.com/office/drawing/2014/main" id="{A6F30753-CDE9-4D75-8B73-40C6DD6AE59A}"/>
                  </a:ext>
                </a:extLst>
              </p:cNvPr>
              <p:cNvSpPr/>
              <p:nvPr/>
            </p:nvSpPr>
            <p:spPr>
              <a:xfrm>
                <a:off x="7658576" y="96906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3" name="Rectangle: Single Corner Snipped 52">
                <a:extLst>
                  <a:ext uri="{FF2B5EF4-FFF2-40B4-BE49-F238E27FC236}">
                    <a16:creationId xmlns:a16="http://schemas.microsoft.com/office/drawing/2014/main" id="{D21C775E-CF48-4683-994B-A65E03619F58}"/>
                  </a:ext>
                </a:extLst>
              </p:cNvPr>
              <p:cNvSpPr/>
              <p:nvPr/>
            </p:nvSpPr>
            <p:spPr>
              <a:xfrm>
                <a:off x="7761001" y="857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5" name="Rectangle: Single Corner Snipped 54">
                <a:extLst>
                  <a:ext uri="{FF2B5EF4-FFF2-40B4-BE49-F238E27FC236}">
                    <a16:creationId xmlns:a16="http://schemas.microsoft.com/office/drawing/2014/main" id="{99C3C80A-7C0F-4869-9EF0-6392E8AB1867}"/>
                  </a:ext>
                </a:extLst>
              </p:cNvPr>
              <p:cNvSpPr/>
              <p:nvPr/>
            </p:nvSpPr>
            <p:spPr>
              <a:xfrm>
                <a:off x="7843761" y="75538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6" name="Rectangle: Single Corner Snipped 55">
                <a:extLst>
                  <a:ext uri="{FF2B5EF4-FFF2-40B4-BE49-F238E27FC236}">
                    <a16:creationId xmlns:a16="http://schemas.microsoft.com/office/drawing/2014/main" id="{F9BA9CED-E0A8-4373-8F39-A0EB44349E78}"/>
                  </a:ext>
                </a:extLst>
              </p:cNvPr>
              <p:cNvSpPr/>
              <p:nvPr/>
            </p:nvSpPr>
            <p:spPr>
              <a:xfrm>
                <a:off x="7920288" y="66720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8" name="Rectangle: Single Corner Snipped 57">
                <a:extLst>
                  <a:ext uri="{FF2B5EF4-FFF2-40B4-BE49-F238E27FC236}">
                    <a16:creationId xmlns:a16="http://schemas.microsoft.com/office/drawing/2014/main" id="{5ED9CFD4-6779-417E-BD33-AA0AC99C1428}"/>
                  </a:ext>
                </a:extLst>
              </p:cNvPr>
              <p:cNvSpPr/>
              <p:nvPr/>
            </p:nvSpPr>
            <p:spPr>
              <a:xfrm>
                <a:off x="8022713" y="555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sp>
        <p:nvSpPr>
          <p:cNvPr id="59" name="TextBox 58">
            <a:extLst>
              <a:ext uri="{FF2B5EF4-FFF2-40B4-BE49-F238E27FC236}">
                <a16:creationId xmlns:a16="http://schemas.microsoft.com/office/drawing/2014/main" id="{33DA1ED4-FA0E-458B-9F32-B46DE81127D1}"/>
              </a:ext>
            </a:extLst>
          </p:cNvPr>
          <p:cNvSpPr txBox="1"/>
          <p:nvPr/>
        </p:nvSpPr>
        <p:spPr>
          <a:xfrm rot="18780000">
            <a:off x="10023705" y="4355746"/>
            <a:ext cx="643001" cy="338554"/>
          </a:xfrm>
          <a:prstGeom prst="rect">
            <a:avLst/>
          </a:prstGeom>
          <a:noFill/>
        </p:spPr>
        <p:txBody>
          <a:bodyPr wrap="square" rtlCol="0">
            <a:spAutoFit/>
          </a:bodyPr>
          <a:lstStyle/>
          <a:p>
            <a:r>
              <a:rPr lang="fr-FR" sz="1600" b="1" cap="all" dirty="0">
                <a:solidFill>
                  <a:schemeClr val="bg1"/>
                </a:solidFill>
              </a:rPr>
              <a:t>Stub</a:t>
            </a:r>
            <a:endParaRPr lang="en-GB" sz="1600" b="1" cap="all" dirty="0">
              <a:solidFill>
                <a:schemeClr val="bg1"/>
              </a:solidFill>
            </a:endParaRPr>
          </a:p>
        </p:txBody>
      </p:sp>
      <p:sp>
        <p:nvSpPr>
          <p:cNvPr id="60" name="TextBox 59">
            <a:extLst>
              <a:ext uri="{FF2B5EF4-FFF2-40B4-BE49-F238E27FC236}">
                <a16:creationId xmlns:a16="http://schemas.microsoft.com/office/drawing/2014/main" id="{7ED82698-8854-4A9A-B725-6B66E99AD274}"/>
              </a:ext>
            </a:extLst>
          </p:cNvPr>
          <p:cNvSpPr txBox="1"/>
          <p:nvPr/>
        </p:nvSpPr>
        <p:spPr>
          <a:xfrm>
            <a:off x="7775924" y="2875038"/>
            <a:ext cx="2253291" cy="1012755"/>
          </a:xfrm>
          <a:prstGeom prst="rect">
            <a:avLst/>
          </a:prstGeom>
          <a:noFill/>
        </p:spPr>
        <p:txBody>
          <a:bodyPr wrap="square" tIns="90000" bIns="90000" rtlCol="0" anchor="ctr">
            <a:spAutoFit/>
          </a:bodyPr>
          <a:lstStyle/>
          <a:p>
            <a:pPr algn="ctr"/>
            <a:r>
              <a:rPr lang="en-GB" b="1" dirty="0">
                <a:solidFill>
                  <a:schemeClr val="bg1"/>
                </a:solidFill>
                <a:latin typeface="Alte Haas Grotesk" panose="02000503000000020004" pitchFamily="2" charset="0"/>
              </a:rPr>
              <a:t>100% covered</a:t>
            </a:r>
          </a:p>
          <a:p>
            <a:pPr algn="ctr"/>
            <a:r>
              <a:rPr lang="en-GB" b="1" dirty="0">
                <a:solidFill>
                  <a:schemeClr val="bg1"/>
                </a:solidFill>
                <a:latin typeface="Alte Haas Grotesk" panose="02000503000000020004" pitchFamily="2" charset="0"/>
              </a:rPr>
              <a:t>by Acceptance Tests</a:t>
            </a:r>
          </a:p>
        </p:txBody>
      </p:sp>
      <p:cxnSp>
        <p:nvCxnSpPr>
          <p:cNvPr id="36" name="Straight Connector 35">
            <a:extLst>
              <a:ext uri="{FF2B5EF4-FFF2-40B4-BE49-F238E27FC236}">
                <a16:creationId xmlns:a16="http://schemas.microsoft.com/office/drawing/2014/main" id="{11C7B56D-56C3-4AF0-B319-3D57AA596F7B}"/>
              </a:ext>
            </a:extLst>
          </p:cNvPr>
          <p:cNvCxnSpPr/>
          <p:nvPr/>
        </p:nvCxnSpPr>
        <p:spPr>
          <a:xfrm>
            <a:off x="4398096" y="4900919"/>
            <a:ext cx="7399347" cy="0"/>
          </a:xfrm>
          <a:prstGeom prst="line">
            <a:avLst/>
          </a:prstGeom>
          <a:ln w="31750">
            <a:solidFill>
              <a:schemeClr val="accent3">
                <a:lumMod val="75000"/>
              </a:schemeClr>
            </a:solidFill>
            <a:prstDash val="lgDash"/>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BC3E69DB-8ED7-42D1-ABBB-DD9456F16E54}"/>
              </a:ext>
            </a:extLst>
          </p:cNvPr>
          <p:cNvGrpSpPr/>
          <p:nvPr/>
        </p:nvGrpSpPr>
        <p:grpSpPr>
          <a:xfrm>
            <a:off x="3047765" y="5832045"/>
            <a:ext cx="1849050" cy="542238"/>
            <a:chOff x="3400383" y="5696309"/>
            <a:chExt cx="2416122" cy="708533"/>
          </a:xfrm>
        </p:grpSpPr>
        <p:grpSp>
          <p:nvGrpSpPr>
            <p:cNvPr id="30" name="Group 29">
              <a:extLst>
                <a:ext uri="{FF2B5EF4-FFF2-40B4-BE49-F238E27FC236}">
                  <a16:creationId xmlns:a16="http://schemas.microsoft.com/office/drawing/2014/main" id="{0537AB3D-09ED-4C22-AF16-0511E71AD9F7}"/>
                </a:ext>
              </a:extLst>
            </p:cNvPr>
            <p:cNvGrpSpPr/>
            <p:nvPr/>
          </p:nvGrpSpPr>
          <p:grpSpPr>
            <a:xfrm>
              <a:off x="3400383" y="5696309"/>
              <a:ext cx="1120226" cy="615321"/>
              <a:chOff x="7290288" y="5862572"/>
              <a:chExt cx="632111" cy="347208"/>
            </a:xfrm>
          </p:grpSpPr>
          <p:sp>
            <p:nvSpPr>
              <p:cNvPr id="66" name="Rectangle 65">
                <a:extLst>
                  <a:ext uri="{FF2B5EF4-FFF2-40B4-BE49-F238E27FC236}">
                    <a16:creationId xmlns:a16="http://schemas.microsoft.com/office/drawing/2014/main" id="{C2460A3D-85D5-4838-8213-0C1CC5A996A1}"/>
                  </a:ext>
                </a:extLst>
              </p:cNvPr>
              <p:cNvSpPr/>
              <p:nvPr/>
            </p:nvSpPr>
            <p:spPr>
              <a:xfrm rot="18900000">
                <a:off x="7330416" y="5862572"/>
                <a:ext cx="591983" cy="347208"/>
              </a:xfrm>
              <a:prstGeom prst="rect">
                <a:avLst/>
              </a:prstGeom>
              <a:solidFill>
                <a:schemeClr val="accent4">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700" b="1" dirty="0">
                  <a:solidFill>
                    <a:schemeClr val="tx1"/>
                  </a:solidFill>
                </a:endParaRPr>
              </a:p>
              <a:p>
                <a:pPr algn="ctr"/>
                <a:endParaRPr lang="fr-FR" sz="700" b="1" dirty="0">
                  <a:solidFill>
                    <a:schemeClr val="tx1"/>
                  </a:solidFill>
                </a:endParaRPr>
              </a:p>
              <a:p>
                <a:pPr algn="ctr"/>
                <a:endParaRPr lang="fr-FR" sz="700" b="1" dirty="0">
                  <a:solidFill>
                    <a:schemeClr val="tx1"/>
                  </a:solidFill>
                </a:endParaRPr>
              </a:p>
              <a:p>
                <a:pPr algn="ctr"/>
                <a:r>
                  <a:rPr lang="fr-FR" sz="700" b="1" dirty="0" err="1">
                    <a:solidFill>
                      <a:schemeClr val="tx1"/>
                    </a:solidFill>
                  </a:rPr>
                  <a:t>Left</a:t>
                </a:r>
                <a:r>
                  <a:rPr lang="fr-FR" sz="700" b="1" dirty="0">
                    <a:solidFill>
                      <a:schemeClr val="tx1"/>
                    </a:solidFill>
                  </a:rPr>
                  <a:t> Adapter</a:t>
                </a:r>
                <a:endParaRPr lang="en-GB" sz="700" b="1" dirty="0">
                  <a:solidFill>
                    <a:schemeClr val="tx1"/>
                  </a:solidFill>
                </a:endParaRPr>
              </a:p>
            </p:txBody>
          </p:sp>
          <p:sp>
            <p:nvSpPr>
              <p:cNvPr id="67" name="Rectangle 66">
                <a:extLst>
                  <a:ext uri="{FF2B5EF4-FFF2-40B4-BE49-F238E27FC236}">
                    <a16:creationId xmlns:a16="http://schemas.microsoft.com/office/drawing/2014/main" id="{F9528FFF-C906-40CA-895E-2661737F3E1D}"/>
                  </a:ext>
                </a:extLst>
              </p:cNvPr>
              <p:cNvSpPr/>
              <p:nvPr/>
            </p:nvSpPr>
            <p:spPr>
              <a:xfrm rot="18900000">
                <a:off x="7290288" y="5881050"/>
                <a:ext cx="591983" cy="241965"/>
              </a:xfrm>
              <a:prstGeom prst="rect">
                <a:avLst/>
              </a:prstGeom>
              <a:solidFill>
                <a:srgbClr val="BF9000">
                  <a:alpha val="63000"/>
                </a:srgbClr>
              </a:solidFill>
              <a:ln w="254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bg1"/>
                    </a:solidFill>
                    <a:latin typeface="Alte Haas Grotesk" panose="02000503000000020004" pitchFamily="2" charset="0"/>
                  </a:rPr>
                  <a:t>80%</a:t>
                </a:r>
                <a:endParaRPr lang="en-GB" sz="1400" b="1" dirty="0">
                  <a:solidFill>
                    <a:schemeClr val="bg1"/>
                  </a:solidFill>
                  <a:latin typeface="Alte Haas Grotesk" panose="02000503000000020004" pitchFamily="2" charset="0"/>
                </a:endParaRPr>
              </a:p>
            </p:txBody>
          </p:sp>
        </p:grpSp>
        <p:cxnSp>
          <p:nvCxnSpPr>
            <p:cNvPr id="94" name="Straight Arrow Connector 93">
              <a:extLst>
                <a:ext uri="{FF2B5EF4-FFF2-40B4-BE49-F238E27FC236}">
                  <a16:creationId xmlns:a16="http://schemas.microsoft.com/office/drawing/2014/main" id="{76127A91-E97A-4E34-9E31-D45AB715FAF8}"/>
                </a:ext>
              </a:extLst>
            </p:cNvPr>
            <p:cNvCxnSpPr>
              <a:cxnSpLocks/>
              <a:stCxn id="91" idx="2"/>
            </p:cNvCxnSpPr>
            <p:nvPr/>
          </p:nvCxnSpPr>
          <p:spPr>
            <a:xfrm flipH="1">
              <a:off x="4335466" y="5977246"/>
              <a:ext cx="907852" cy="202629"/>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88" name="Group 87">
              <a:extLst>
                <a:ext uri="{FF2B5EF4-FFF2-40B4-BE49-F238E27FC236}">
                  <a16:creationId xmlns:a16="http://schemas.microsoft.com/office/drawing/2014/main" id="{7F2923EC-E08D-46E4-A03C-A838BEBFD5F1}"/>
                </a:ext>
              </a:extLst>
            </p:cNvPr>
            <p:cNvGrpSpPr/>
            <p:nvPr/>
          </p:nvGrpSpPr>
          <p:grpSpPr>
            <a:xfrm>
              <a:off x="5066047" y="5738322"/>
              <a:ext cx="750458" cy="666520"/>
              <a:chOff x="5983840" y="4933334"/>
              <a:chExt cx="855143" cy="759496"/>
            </a:xfrm>
          </p:grpSpPr>
          <p:sp>
            <p:nvSpPr>
              <p:cNvPr id="89" name="Rectangle: Single Corner Snipped 88">
                <a:extLst>
                  <a:ext uri="{FF2B5EF4-FFF2-40B4-BE49-F238E27FC236}">
                    <a16:creationId xmlns:a16="http://schemas.microsoft.com/office/drawing/2014/main" id="{2AEC8F3C-4D26-45F1-9247-BB98138908F9}"/>
                  </a:ext>
                </a:extLst>
              </p:cNvPr>
              <p:cNvSpPr/>
              <p:nvPr/>
            </p:nvSpPr>
            <p:spPr>
              <a:xfrm>
                <a:off x="5983840" y="514832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90" name="Rectangle: Single Corner Snipped 89">
                <a:extLst>
                  <a:ext uri="{FF2B5EF4-FFF2-40B4-BE49-F238E27FC236}">
                    <a16:creationId xmlns:a16="http://schemas.microsoft.com/office/drawing/2014/main" id="{0CE8C81C-185F-44E6-BDE6-C57B446DACA6}"/>
                  </a:ext>
                </a:extLst>
              </p:cNvPr>
              <p:cNvSpPr/>
              <p:nvPr/>
            </p:nvSpPr>
            <p:spPr>
              <a:xfrm>
                <a:off x="6077687" y="5037749"/>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91" name="Rectangle: Single Corner Snipped 90">
                <a:extLst>
                  <a:ext uri="{FF2B5EF4-FFF2-40B4-BE49-F238E27FC236}">
                    <a16:creationId xmlns:a16="http://schemas.microsoft.com/office/drawing/2014/main" id="{D26128AA-7336-4204-8DAE-C0C70E7D887D}"/>
                  </a:ext>
                </a:extLst>
              </p:cNvPr>
              <p:cNvSpPr/>
              <p:nvPr/>
            </p:nvSpPr>
            <p:spPr>
              <a:xfrm>
                <a:off x="6185840" y="493333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grpSp>
      </p:grpSp>
      <p:grpSp>
        <p:nvGrpSpPr>
          <p:cNvPr id="34" name="Group 33">
            <a:extLst>
              <a:ext uri="{FF2B5EF4-FFF2-40B4-BE49-F238E27FC236}">
                <a16:creationId xmlns:a16="http://schemas.microsoft.com/office/drawing/2014/main" id="{3FD9DEFD-16A2-4663-B6A6-4F73958CB355}"/>
              </a:ext>
            </a:extLst>
          </p:cNvPr>
          <p:cNvGrpSpPr/>
          <p:nvPr/>
        </p:nvGrpSpPr>
        <p:grpSpPr>
          <a:xfrm>
            <a:off x="6145463" y="5292189"/>
            <a:ext cx="2245539" cy="875232"/>
            <a:chOff x="6683816" y="5163597"/>
            <a:chExt cx="2934207" cy="1143651"/>
          </a:xfrm>
        </p:grpSpPr>
        <p:grpSp>
          <p:nvGrpSpPr>
            <p:cNvPr id="32" name="Group 31">
              <a:extLst>
                <a:ext uri="{FF2B5EF4-FFF2-40B4-BE49-F238E27FC236}">
                  <a16:creationId xmlns:a16="http://schemas.microsoft.com/office/drawing/2014/main" id="{5C68B630-93E7-4E4B-B4E0-27DF72C993B2}"/>
                </a:ext>
              </a:extLst>
            </p:cNvPr>
            <p:cNvGrpSpPr/>
            <p:nvPr/>
          </p:nvGrpSpPr>
          <p:grpSpPr>
            <a:xfrm>
              <a:off x="6683816" y="5163597"/>
              <a:ext cx="2467069" cy="765738"/>
              <a:chOff x="6683816" y="5299329"/>
              <a:chExt cx="2467069" cy="765738"/>
            </a:xfrm>
          </p:grpSpPr>
          <p:grpSp>
            <p:nvGrpSpPr>
              <p:cNvPr id="85" name="Group 84">
                <a:extLst>
                  <a:ext uri="{FF2B5EF4-FFF2-40B4-BE49-F238E27FC236}">
                    <a16:creationId xmlns:a16="http://schemas.microsoft.com/office/drawing/2014/main" id="{CAF2441B-5EB8-4C1C-A0E5-E54C2CDD2A5E}"/>
                  </a:ext>
                </a:extLst>
              </p:cNvPr>
              <p:cNvGrpSpPr/>
              <p:nvPr/>
            </p:nvGrpSpPr>
            <p:grpSpPr>
              <a:xfrm>
                <a:off x="7999869" y="5331971"/>
                <a:ext cx="1120226" cy="615321"/>
                <a:chOff x="7290288" y="5862572"/>
                <a:chExt cx="632111" cy="347208"/>
              </a:xfrm>
            </p:grpSpPr>
            <p:sp>
              <p:nvSpPr>
                <p:cNvPr id="86" name="Rectangle 85">
                  <a:extLst>
                    <a:ext uri="{FF2B5EF4-FFF2-40B4-BE49-F238E27FC236}">
                      <a16:creationId xmlns:a16="http://schemas.microsoft.com/office/drawing/2014/main" id="{5E2F3EBC-4009-4BC9-A7EF-DCFC04F8D003}"/>
                    </a:ext>
                  </a:extLst>
                </p:cNvPr>
                <p:cNvSpPr/>
                <p:nvPr/>
              </p:nvSpPr>
              <p:spPr>
                <a:xfrm rot="18900000">
                  <a:off x="7330416" y="5862572"/>
                  <a:ext cx="591983" cy="347208"/>
                </a:xfrm>
                <a:prstGeom prst="rect">
                  <a:avLst/>
                </a:prstGeom>
                <a:solidFill>
                  <a:schemeClr val="accent4">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700" b="1" dirty="0">
                    <a:solidFill>
                      <a:schemeClr val="tx1"/>
                    </a:solidFill>
                  </a:endParaRPr>
                </a:p>
                <a:p>
                  <a:pPr algn="ctr"/>
                  <a:endParaRPr lang="fr-FR" sz="700" b="1" dirty="0">
                    <a:solidFill>
                      <a:schemeClr val="tx1"/>
                    </a:solidFill>
                  </a:endParaRPr>
                </a:p>
                <a:p>
                  <a:pPr algn="ctr"/>
                  <a:endParaRPr lang="fr-FR" sz="700" b="1" dirty="0">
                    <a:solidFill>
                      <a:schemeClr val="tx1"/>
                    </a:solidFill>
                  </a:endParaRPr>
                </a:p>
                <a:p>
                  <a:pPr algn="ctr"/>
                  <a:r>
                    <a:rPr lang="fr-FR" sz="700" b="1" dirty="0">
                      <a:solidFill>
                        <a:schemeClr val="tx1"/>
                      </a:solidFill>
                    </a:rPr>
                    <a:t>Right Adapter</a:t>
                  </a:r>
                  <a:endParaRPr lang="en-GB" sz="700" b="1" dirty="0">
                    <a:solidFill>
                      <a:schemeClr val="tx1"/>
                    </a:solidFill>
                  </a:endParaRPr>
                </a:p>
              </p:txBody>
            </p:sp>
            <p:sp>
              <p:nvSpPr>
                <p:cNvPr id="87" name="Rectangle 86">
                  <a:extLst>
                    <a:ext uri="{FF2B5EF4-FFF2-40B4-BE49-F238E27FC236}">
                      <a16:creationId xmlns:a16="http://schemas.microsoft.com/office/drawing/2014/main" id="{4491F876-C6B3-4758-9683-7309CF4D9E3D}"/>
                    </a:ext>
                  </a:extLst>
                </p:cNvPr>
                <p:cNvSpPr/>
                <p:nvPr/>
              </p:nvSpPr>
              <p:spPr>
                <a:xfrm rot="18900000">
                  <a:off x="7290288" y="5881050"/>
                  <a:ext cx="591983" cy="241965"/>
                </a:xfrm>
                <a:prstGeom prst="rect">
                  <a:avLst/>
                </a:prstGeom>
                <a:solidFill>
                  <a:srgbClr val="BF9000">
                    <a:alpha val="63000"/>
                  </a:srgbClr>
                </a:solidFill>
                <a:ln w="254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bg1"/>
                      </a:solidFill>
                      <a:latin typeface="Alte Haas Grotesk" panose="02000503000000020004" pitchFamily="2" charset="0"/>
                    </a:rPr>
                    <a:t>80%</a:t>
                  </a:r>
                  <a:endParaRPr lang="en-GB" sz="1400" b="1" dirty="0">
                    <a:solidFill>
                      <a:schemeClr val="bg1"/>
                    </a:solidFill>
                    <a:latin typeface="Alte Haas Grotesk" panose="02000503000000020004" pitchFamily="2" charset="0"/>
                  </a:endParaRPr>
                </a:p>
              </p:txBody>
            </p:sp>
          </p:grpSp>
          <p:cxnSp>
            <p:nvCxnSpPr>
              <p:cNvPr id="93" name="Straight Arrow Connector 92">
                <a:extLst>
                  <a:ext uri="{FF2B5EF4-FFF2-40B4-BE49-F238E27FC236}">
                    <a16:creationId xmlns:a16="http://schemas.microsoft.com/office/drawing/2014/main" id="{DFB8451F-9133-44AB-A25E-C74F3522FFD3}"/>
                  </a:ext>
                </a:extLst>
              </p:cNvPr>
              <p:cNvCxnSpPr>
                <a:cxnSpLocks/>
              </p:cNvCxnSpPr>
              <p:nvPr/>
            </p:nvCxnSpPr>
            <p:spPr>
              <a:xfrm flipV="1">
                <a:off x="7200739" y="5427517"/>
                <a:ext cx="1104265" cy="304511"/>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2DC9CD39-9F5C-4DEC-951E-1A879A722CEB}"/>
                  </a:ext>
                </a:extLst>
              </p:cNvPr>
              <p:cNvGrpSpPr/>
              <p:nvPr/>
            </p:nvGrpSpPr>
            <p:grpSpPr>
              <a:xfrm>
                <a:off x="6683816" y="5299329"/>
                <a:ext cx="845371" cy="765738"/>
                <a:chOff x="5983840" y="4820275"/>
                <a:chExt cx="963296" cy="872555"/>
              </a:xfrm>
            </p:grpSpPr>
            <p:sp>
              <p:nvSpPr>
                <p:cNvPr id="74" name="Rectangle: Single Corner Snipped 73">
                  <a:extLst>
                    <a:ext uri="{FF2B5EF4-FFF2-40B4-BE49-F238E27FC236}">
                      <a16:creationId xmlns:a16="http://schemas.microsoft.com/office/drawing/2014/main" id="{2DF02960-4701-421B-9A28-BE2B6AAE00CA}"/>
                    </a:ext>
                  </a:extLst>
                </p:cNvPr>
                <p:cNvSpPr/>
                <p:nvPr/>
              </p:nvSpPr>
              <p:spPr>
                <a:xfrm>
                  <a:off x="5983840" y="514832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2" name="Rectangle: Single Corner Snipped 81">
                  <a:extLst>
                    <a:ext uri="{FF2B5EF4-FFF2-40B4-BE49-F238E27FC236}">
                      <a16:creationId xmlns:a16="http://schemas.microsoft.com/office/drawing/2014/main" id="{EC8F29BC-5595-4327-BCE1-14491516E5BA}"/>
                    </a:ext>
                  </a:extLst>
                </p:cNvPr>
                <p:cNvSpPr/>
                <p:nvPr/>
              </p:nvSpPr>
              <p:spPr>
                <a:xfrm>
                  <a:off x="6077687" y="5037749"/>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3" name="Rectangle: Single Corner Snipped 82">
                  <a:extLst>
                    <a:ext uri="{FF2B5EF4-FFF2-40B4-BE49-F238E27FC236}">
                      <a16:creationId xmlns:a16="http://schemas.microsoft.com/office/drawing/2014/main" id="{27922804-145D-4B68-A114-A3CC6120A64A}"/>
                    </a:ext>
                  </a:extLst>
                </p:cNvPr>
                <p:cNvSpPr/>
                <p:nvPr/>
              </p:nvSpPr>
              <p:spPr>
                <a:xfrm>
                  <a:off x="6185840" y="493333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4" name="Rectangle: Single Corner Snipped 83">
                  <a:extLst>
                    <a:ext uri="{FF2B5EF4-FFF2-40B4-BE49-F238E27FC236}">
                      <a16:creationId xmlns:a16="http://schemas.microsoft.com/office/drawing/2014/main" id="{1CD5A7FF-788C-463B-BD57-B0861A6F2B4A}"/>
                    </a:ext>
                  </a:extLst>
                </p:cNvPr>
                <p:cNvSpPr/>
                <p:nvPr/>
              </p:nvSpPr>
              <p:spPr>
                <a:xfrm>
                  <a:off x="6293993" y="4820275"/>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grpSp>
          <p:sp>
            <p:nvSpPr>
              <p:cNvPr id="95" name="Rectangle 94">
                <a:extLst>
                  <a:ext uri="{FF2B5EF4-FFF2-40B4-BE49-F238E27FC236}">
                    <a16:creationId xmlns:a16="http://schemas.microsoft.com/office/drawing/2014/main" id="{A7BC1DA6-93D6-4F8B-B919-F4F131372FB3}"/>
                  </a:ext>
                </a:extLst>
              </p:cNvPr>
              <p:cNvSpPr/>
              <p:nvPr/>
            </p:nvSpPr>
            <p:spPr>
              <a:xfrm rot="18900000">
                <a:off x="8827890" y="5492076"/>
                <a:ext cx="322995" cy="126504"/>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600" b="1" dirty="0">
                    <a:solidFill>
                      <a:schemeClr val="bg1"/>
                    </a:solidFill>
                    <a:latin typeface="Alte Haas Grotesk" panose="02000503000000020004" pitchFamily="2" charset="0"/>
                  </a:rPr>
                  <a:t>BUG</a:t>
                </a:r>
                <a:endParaRPr lang="en-GB" sz="600" b="1" dirty="0">
                  <a:solidFill>
                    <a:schemeClr val="bg1"/>
                  </a:solidFill>
                  <a:latin typeface="Alte Haas Grotesk" panose="02000503000000020004" pitchFamily="2" charset="0"/>
                </a:endParaRPr>
              </a:p>
            </p:txBody>
          </p:sp>
        </p:grpSp>
        <p:grpSp>
          <p:nvGrpSpPr>
            <p:cNvPr id="33" name="Group 32">
              <a:extLst>
                <a:ext uri="{FF2B5EF4-FFF2-40B4-BE49-F238E27FC236}">
                  <a16:creationId xmlns:a16="http://schemas.microsoft.com/office/drawing/2014/main" id="{3408ACFA-5690-4BEC-89D5-DFA50B8441E5}"/>
                </a:ext>
              </a:extLst>
            </p:cNvPr>
            <p:cNvGrpSpPr/>
            <p:nvPr/>
          </p:nvGrpSpPr>
          <p:grpSpPr>
            <a:xfrm>
              <a:off x="8783211" y="5670876"/>
              <a:ext cx="834812" cy="636372"/>
              <a:chOff x="8783211" y="5670876"/>
              <a:chExt cx="834812" cy="636372"/>
            </a:xfrm>
          </p:grpSpPr>
          <p:cxnSp>
            <p:nvCxnSpPr>
              <p:cNvPr id="76" name="Straight Arrow Connector 75">
                <a:extLst>
                  <a:ext uri="{FF2B5EF4-FFF2-40B4-BE49-F238E27FC236}">
                    <a16:creationId xmlns:a16="http://schemas.microsoft.com/office/drawing/2014/main" id="{ECA11873-9BF6-443F-9370-8AED5B8D4775}"/>
                  </a:ext>
                </a:extLst>
              </p:cNvPr>
              <p:cNvCxnSpPr>
                <a:cxnSpLocks/>
              </p:cNvCxnSpPr>
              <p:nvPr/>
            </p:nvCxnSpPr>
            <p:spPr>
              <a:xfrm>
                <a:off x="8783211" y="5674836"/>
                <a:ext cx="448929" cy="382843"/>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082C0927-C9E4-40C6-AC73-FB3E69E443C1}"/>
                  </a:ext>
                </a:extLst>
              </p:cNvPr>
              <p:cNvSpPr txBox="1"/>
              <p:nvPr/>
            </p:nvSpPr>
            <p:spPr>
              <a:xfrm>
                <a:off x="8920879" y="5670876"/>
                <a:ext cx="697144" cy="281517"/>
              </a:xfrm>
              <a:prstGeom prst="rect">
                <a:avLst/>
              </a:prstGeom>
              <a:noFill/>
            </p:spPr>
            <p:txBody>
              <a:bodyPr wrap="square" rtlCol="0">
                <a:spAutoFit/>
              </a:bodyPr>
              <a:lstStyle/>
              <a:p>
                <a:r>
                  <a:rPr lang="fr-FR" sz="800" b="1" dirty="0">
                    <a:solidFill>
                      <a:schemeClr val="bg1"/>
                    </a:solidFill>
                    <a:latin typeface="Alte Haas Grotesk" panose="02000503000000020004" pitchFamily="2" charset="0"/>
                  </a:rPr>
                  <a:t>HTTP</a:t>
                </a:r>
                <a:endParaRPr lang="en-GB" sz="800" b="1" dirty="0">
                  <a:solidFill>
                    <a:schemeClr val="bg1"/>
                  </a:solidFill>
                  <a:latin typeface="Alte Haas Grotesk" panose="02000503000000020004" pitchFamily="2" charset="0"/>
                </a:endParaRPr>
              </a:p>
            </p:txBody>
          </p:sp>
          <p:sp>
            <p:nvSpPr>
              <p:cNvPr id="78" name="Octagon 77">
                <a:extLst>
                  <a:ext uri="{FF2B5EF4-FFF2-40B4-BE49-F238E27FC236}">
                    <a16:creationId xmlns:a16="http://schemas.microsoft.com/office/drawing/2014/main" id="{5156B216-CCD2-42DD-A017-5ABEB1C0A730}"/>
                  </a:ext>
                </a:extLst>
              </p:cNvPr>
              <p:cNvSpPr/>
              <p:nvPr/>
            </p:nvSpPr>
            <p:spPr>
              <a:xfrm>
                <a:off x="9249421" y="6000778"/>
                <a:ext cx="360050" cy="306470"/>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600" b="1" dirty="0">
                    <a:solidFill>
                      <a:schemeClr val="tx1"/>
                    </a:solidFill>
                    <a:latin typeface="Alte Haas Grotesk" panose="02000503000000020004" pitchFamily="2" charset="0"/>
                  </a:rPr>
                  <a:t>API</a:t>
                </a:r>
                <a:endParaRPr lang="en-GB" sz="600" b="1" dirty="0">
                  <a:solidFill>
                    <a:schemeClr val="tx1"/>
                  </a:solidFill>
                  <a:latin typeface="Alte Haas Grotesk" panose="02000503000000020004" pitchFamily="2" charset="0"/>
                </a:endParaRPr>
              </a:p>
            </p:txBody>
          </p:sp>
        </p:grpSp>
      </p:grpSp>
      <p:cxnSp>
        <p:nvCxnSpPr>
          <p:cNvPr id="92" name="Straight Connector 91">
            <a:extLst>
              <a:ext uri="{FF2B5EF4-FFF2-40B4-BE49-F238E27FC236}">
                <a16:creationId xmlns:a16="http://schemas.microsoft.com/office/drawing/2014/main" id="{563B34CF-4017-4E13-BE83-F0EBDEF49E58}"/>
              </a:ext>
            </a:extLst>
          </p:cNvPr>
          <p:cNvCxnSpPr>
            <a:cxnSpLocks/>
          </p:cNvCxnSpPr>
          <p:nvPr/>
        </p:nvCxnSpPr>
        <p:spPr>
          <a:xfrm>
            <a:off x="4985614" y="5213604"/>
            <a:ext cx="1574842" cy="1388116"/>
          </a:xfrm>
          <a:prstGeom prst="line">
            <a:avLst/>
          </a:prstGeom>
          <a:ln w="31750">
            <a:solidFill>
              <a:schemeClr val="accent3">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96" name="Title 3">
            <a:extLst>
              <a:ext uri="{FF2B5EF4-FFF2-40B4-BE49-F238E27FC236}">
                <a16:creationId xmlns:a16="http://schemas.microsoft.com/office/drawing/2014/main" id="{C711A546-CD12-4ED7-8918-58EDAF55136F}"/>
              </a:ext>
            </a:extLst>
          </p:cNvPr>
          <p:cNvSpPr txBox="1">
            <a:spLocks/>
          </p:cNvSpPr>
          <p:nvPr/>
        </p:nvSpPr>
        <p:spPr>
          <a:xfrm>
            <a:off x="8965635" y="5239630"/>
            <a:ext cx="2885441" cy="1196804"/>
          </a:xfrm>
          <a:prstGeom prst="rect">
            <a:avLst/>
          </a:prstGeom>
          <a:solidFill>
            <a:schemeClr val="tx1">
              <a:alpha val="31000"/>
            </a:schemeClr>
          </a:solidFill>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000" dirty="0">
                <a:solidFill>
                  <a:schemeClr val="bg1"/>
                </a:solidFill>
              </a:rPr>
              <a:t>Because integration tests are slow &amp; boring </a:t>
            </a:r>
            <a:br>
              <a:rPr lang="en-US" sz="2000" dirty="0">
                <a:solidFill>
                  <a:schemeClr val="bg1"/>
                </a:solidFill>
              </a:rPr>
            </a:br>
            <a:br>
              <a:rPr lang="en-US" sz="1100" dirty="0">
                <a:solidFill>
                  <a:schemeClr val="bg1"/>
                </a:solidFill>
              </a:rPr>
            </a:br>
            <a:r>
              <a:rPr lang="en-US" sz="2000" dirty="0">
                <a:solidFill>
                  <a:schemeClr val="bg1"/>
                </a:solidFill>
                <a:sym typeface="Wingdings" panose="05000000000000000000" pitchFamily="2" charset="2"/>
              </a:rPr>
              <a:t></a:t>
            </a:r>
            <a:endParaRPr lang="en-GB" sz="1400" dirty="0">
              <a:solidFill>
                <a:schemeClr val="bg1"/>
              </a:solidFill>
            </a:endParaRPr>
          </a:p>
        </p:txBody>
      </p:sp>
      <p:sp>
        <p:nvSpPr>
          <p:cNvPr id="97" name="Rectangle 96">
            <a:extLst>
              <a:ext uri="{FF2B5EF4-FFF2-40B4-BE49-F238E27FC236}">
                <a16:creationId xmlns:a16="http://schemas.microsoft.com/office/drawing/2014/main" id="{0ED76CBE-367B-4F2D-979D-E7E55982023A}"/>
              </a:ext>
            </a:extLst>
          </p:cNvPr>
          <p:cNvSpPr/>
          <p:nvPr/>
        </p:nvSpPr>
        <p:spPr>
          <a:xfrm>
            <a:off x="9428209" y="5939160"/>
            <a:ext cx="565064" cy="215769"/>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200" b="1" dirty="0">
                <a:solidFill>
                  <a:schemeClr val="bg1"/>
                </a:solidFill>
                <a:latin typeface="Alte Haas Grotesk" panose="02000503000000020004" pitchFamily="2" charset="0"/>
              </a:rPr>
              <a:t>BUG</a:t>
            </a:r>
            <a:endParaRPr lang="en-GB" sz="1200" b="1" dirty="0">
              <a:solidFill>
                <a:schemeClr val="bg1"/>
              </a:solidFill>
              <a:latin typeface="Alte Haas Grotesk" panose="02000503000000020004" pitchFamily="2" charset="0"/>
            </a:endParaRPr>
          </a:p>
        </p:txBody>
      </p:sp>
      <p:sp>
        <p:nvSpPr>
          <p:cNvPr id="80" name="Title 3">
            <a:extLst>
              <a:ext uri="{FF2B5EF4-FFF2-40B4-BE49-F238E27FC236}">
                <a16:creationId xmlns:a16="http://schemas.microsoft.com/office/drawing/2014/main" id="{E8D97B26-D5E6-4780-A526-CF516BFAA7F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2.</a:t>
            </a:r>
          </a:p>
          <a:p>
            <a:r>
              <a:rPr lang="en-US" sz="2800" dirty="0">
                <a:solidFill>
                  <a:schemeClr val="bg1"/>
                </a:solidFill>
              </a:rPr>
              <a:t>Beware of…</a:t>
            </a:r>
            <a:br>
              <a:rPr lang="en-US" sz="2800" dirty="0">
                <a:solidFill>
                  <a:schemeClr val="bg1"/>
                </a:solidFill>
              </a:rPr>
            </a:br>
            <a:r>
              <a:rPr lang="en-US" sz="2800" dirty="0">
                <a:solidFill>
                  <a:schemeClr val="bg1"/>
                </a:solidFill>
              </a:rPr>
              <a:t>Blind Spots</a:t>
            </a:r>
            <a:endParaRPr lang="en-GB" sz="1800" dirty="0">
              <a:solidFill>
                <a:schemeClr val="bg1"/>
              </a:solidFill>
            </a:endParaRPr>
          </a:p>
        </p:txBody>
      </p:sp>
      <p:sp>
        <p:nvSpPr>
          <p:cNvPr id="98" name="Rectangle 97">
            <a:extLst>
              <a:ext uri="{FF2B5EF4-FFF2-40B4-BE49-F238E27FC236}">
                <a16:creationId xmlns:a16="http://schemas.microsoft.com/office/drawing/2014/main" id="{79ED868B-079A-47FD-84F4-9F3FA4A15895}"/>
              </a:ext>
            </a:extLst>
          </p:cNvPr>
          <p:cNvSpPr/>
          <p:nvPr/>
        </p:nvSpPr>
        <p:spPr>
          <a:xfrm rot="1024950">
            <a:off x="2589592" y="4883417"/>
            <a:ext cx="565064" cy="215769"/>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200" b="1" dirty="0">
                <a:solidFill>
                  <a:schemeClr val="bg1"/>
                </a:solidFill>
                <a:latin typeface="Alte Haas Grotesk" panose="02000503000000020004" pitchFamily="2" charset="0"/>
              </a:rPr>
              <a:t>BUG</a:t>
            </a:r>
            <a:endParaRPr lang="en-GB" sz="1200" b="1" dirty="0">
              <a:solidFill>
                <a:schemeClr val="bg1"/>
              </a:solidFill>
              <a:latin typeface="Alte Haas Grotesk" panose="02000503000000020004" pitchFamily="2" charset="0"/>
            </a:endParaRPr>
          </a:p>
        </p:txBody>
      </p:sp>
    </p:spTree>
    <p:extLst>
      <p:ext uri="{BB962C8B-B14F-4D97-AF65-F5344CB8AC3E}">
        <p14:creationId xmlns:p14="http://schemas.microsoft.com/office/powerpoint/2010/main" val="2167721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47">
            <a:extLst>
              <a:ext uri="{FF2B5EF4-FFF2-40B4-BE49-F238E27FC236}">
                <a16:creationId xmlns:a16="http://schemas.microsoft.com/office/drawing/2014/main" id="{5F49B4F3-B0C4-4499-A18A-D7768C9102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52" name="Rectangle 51">
            <a:extLst>
              <a:ext uri="{FF2B5EF4-FFF2-40B4-BE49-F238E27FC236}">
                <a16:creationId xmlns:a16="http://schemas.microsoft.com/office/drawing/2014/main" id="{40BF667A-4029-4139-B8C0-8A080DD2C239}"/>
              </a:ext>
            </a:extLst>
          </p:cNvPr>
          <p:cNvSpPr/>
          <p:nvPr/>
        </p:nvSpPr>
        <p:spPr>
          <a:xfrm>
            <a:off x="554169" y="-544759"/>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2528404"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Different Types</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A world of Tests</a:t>
            </a:r>
            <a:endParaRPr lang="en-GB" sz="7200" dirty="0">
              <a:solidFill>
                <a:schemeClr val="bg1"/>
              </a:solidFill>
            </a:endParaRPr>
          </a:p>
        </p:txBody>
      </p:sp>
      <p:grpSp>
        <p:nvGrpSpPr>
          <p:cNvPr id="14" name="Group 13">
            <a:extLst>
              <a:ext uri="{FF2B5EF4-FFF2-40B4-BE49-F238E27FC236}">
                <a16:creationId xmlns:a16="http://schemas.microsoft.com/office/drawing/2014/main" id="{4A95CDFA-3C81-46BF-B3A5-CF7CF14662D5}"/>
              </a:ext>
            </a:extLst>
          </p:cNvPr>
          <p:cNvGrpSpPr/>
          <p:nvPr/>
        </p:nvGrpSpPr>
        <p:grpSpPr>
          <a:xfrm>
            <a:off x="6230933" y="2445002"/>
            <a:ext cx="5794117" cy="544506"/>
            <a:chOff x="6230933" y="2445002"/>
            <a:chExt cx="5794117" cy="544506"/>
          </a:xfrm>
        </p:grpSpPr>
        <p:sp>
          <p:nvSpPr>
            <p:cNvPr id="43" name="Rectangle: Single Corner Snipped 42">
              <a:extLst>
                <a:ext uri="{FF2B5EF4-FFF2-40B4-BE49-F238E27FC236}">
                  <a16:creationId xmlns:a16="http://schemas.microsoft.com/office/drawing/2014/main" id="{DB0E0FC2-C5FE-40FD-A34C-2C395FE179C0}"/>
                </a:ext>
              </a:extLst>
            </p:cNvPr>
            <p:cNvSpPr/>
            <p:nvPr/>
          </p:nvSpPr>
          <p:spPr>
            <a:xfrm>
              <a:off x="6230933" y="2445002"/>
              <a:ext cx="653143" cy="544506"/>
            </a:xfrm>
            <a:prstGeom prst="snip1Rect">
              <a:avLst/>
            </a:prstGeom>
            <a:solidFill>
              <a:srgbClr val="7F6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ET</a:t>
              </a:r>
            </a:p>
          </p:txBody>
        </p:sp>
        <p:sp>
          <p:nvSpPr>
            <p:cNvPr id="51" name="TextBox 50">
              <a:extLst>
                <a:ext uri="{FF2B5EF4-FFF2-40B4-BE49-F238E27FC236}">
                  <a16:creationId xmlns:a16="http://schemas.microsoft.com/office/drawing/2014/main" id="{3218D07D-9041-4143-8CFE-82CE54297EC3}"/>
                </a:ext>
              </a:extLst>
            </p:cNvPr>
            <p:cNvSpPr txBox="1"/>
            <p:nvPr/>
          </p:nvSpPr>
          <p:spPr>
            <a:xfrm>
              <a:off x="7222620" y="2532589"/>
              <a:ext cx="4667417" cy="369332"/>
            </a:xfrm>
            <a:prstGeom prst="rect">
              <a:avLst/>
            </a:prstGeom>
            <a:noFill/>
          </p:spPr>
          <p:txBody>
            <a:bodyPr wrap="square" rtlCol="0" anchor="ctr">
              <a:spAutoFit/>
            </a:bodyPr>
            <a:lstStyle/>
            <a:p>
              <a:r>
                <a:rPr lang="en-GB" b="1" dirty="0">
                  <a:solidFill>
                    <a:schemeClr val="bg1"/>
                  </a:solidFill>
                  <a:latin typeface="Alte Haas Grotesk" panose="02000503000000020004" pitchFamily="2" charset="0"/>
                </a:rPr>
                <a:t>Exploratory Tests </a:t>
              </a:r>
              <a:r>
                <a:rPr lang="en-GB" b="1" dirty="0">
                  <a:solidFill>
                    <a:schemeClr val="bg1">
                      <a:lumMod val="75000"/>
                    </a:schemeClr>
                  </a:solidFill>
                  <a:latin typeface="Alte Haas Grotesk" panose="02000503000000020004" pitchFamily="2" charset="0"/>
                </a:rPr>
                <a:t>(E2E)</a:t>
              </a:r>
              <a:endParaRPr lang="en-GB" b="1" dirty="0">
                <a:solidFill>
                  <a:schemeClr val="bg1"/>
                </a:solidFill>
                <a:latin typeface="Alte Haas Grotesk" panose="02000503000000020004" pitchFamily="2" charset="0"/>
              </a:endParaRPr>
            </a:p>
          </p:txBody>
        </p:sp>
        <p:grpSp>
          <p:nvGrpSpPr>
            <p:cNvPr id="7" name="Group 6">
              <a:extLst>
                <a:ext uri="{FF2B5EF4-FFF2-40B4-BE49-F238E27FC236}">
                  <a16:creationId xmlns:a16="http://schemas.microsoft.com/office/drawing/2014/main" id="{452CFDDB-BC47-4988-B92E-D3181FAE8D44}"/>
                </a:ext>
              </a:extLst>
            </p:cNvPr>
            <p:cNvGrpSpPr/>
            <p:nvPr/>
          </p:nvGrpSpPr>
          <p:grpSpPr>
            <a:xfrm>
              <a:off x="11540295" y="2480327"/>
              <a:ext cx="484755" cy="473857"/>
              <a:chOff x="11540295" y="2414343"/>
              <a:chExt cx="591685" cy="578383"/>
            </a:xfrm>
          </p:grpSpPr>
          <p:sp>
            <p:nvSpPr>
              <p:cNvPr id="2" name="Oval 1">
                <a:extLst>
                  <a:ext uri="{FF2B5EF4-FFF2-40B4-BE49-F238E27FC236}">
                    <a16:creationId xmlns:a16="http://schemas.microsoft.com/office/drawing/2014/main" id="{DBEDF825-F8B2-4A2D-B82F-12AC96771DB9}"/>
                  </a:ext>
                </a:extLst>
              </p:cNvPr>
              <p:cNvSpPr/>
              <p:nvPr/>
            </p:nvSpPr>
            <p:spPr>
              <a:xfrm>
                <a:off x="11553597" y="2414343"/>
                <a:ext cx="578383" cy="578383"/>
              </a:xfrm>
              <a:prstGeom prst="ellipse">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7" name="Picture 36">
                <a:extLst>
                  <a:ext uri="{FF2B5EF4-FFF2-40B4-BE49-F238E27FC236}">
                    <a16:creationId xmlns:a16="http://schemas.microsoft.com/office/drawing/2014/main" id="{62C047CA-2ECB-4D56-9196-D835BF911512}"/>
                  </a:ext>
                </a:extLst>
              </p:cNvPr>
              <p:cNvPicPr>
                <a:picLocks noChangeAspect="1"/>
              </p:cNvPicPr>
              <p:nvPr/>
            </p:nvPicPr>
            <p:blipFill>
              <a:blip r:embed="rId4">
                <a:clrChange>
                  <a:clrFrom>
                    <a:srgbClr val="000000"/>
                  </a:clrFrom>
                  <a:clrTo>
                    <a:srgbClr val="000000">
                      <a:alpha val="0"/>
                    </a:srgbClr>
                  </a:clrTo>
                </a:clrChange>
              </a:blip>
              <a:stretch>
                <a:fillRect/>
              </a:stretch>
            </p:blipFill>
            <p:spPr>
              <a:xfrm>
                <a:off x="11540295" y="2525948"/>
                <a:ext cx="578383" cy="437314"/>
              </a:xfrm>
              <a:prstGeom prst="rect">
                <a:avLst/>
              </a:prstGeom>
            </p:spPr>
          </p:pic>
        </p:grpSp>
        <p:grpSp>
          <p:nvGrpSpPr>
            <p:cNvPr id="3" name="Group 2">
              <a:extLst>
                <a:ext uri="{FF2B5EF4-FFF2-40B4-BE49-F238E27FC236}">
                  <a16:creationId xmlns:a16="http://schemas.microsoft.com/office/drawing/2014/main" id="{F9DA8414-535F-4B0F-886A-9B342FD96347}"/>
                </a:ext>
              </a:extLst>
            </p:cNvPr>
            <p:cNvGrpSpPr/>
            <p:nvPr/>
          </p:nvGrpSpPr>
          <p:grpSpPr>
            <a:xfrm>
              <a:off x="10881686" y="2469159"/>
              <a:ext cx="481813" cy="496192"/>
              <a:chOff x="10881686" y="2445090"/>
              <a:chExt cx="588094" cy="605645"/>
            </a:xfrm>
          </p:grpSpPr>
          <p:sp>
            <p:nvSpPr>
              <p:cNvPr id="25" name="Oval 24">
                <a:extLst>
                  <a:ext uri="{FF2B5EF4-FFF2-40B4-BE49-F238E27FC236}">
                    <a16:creationId xmlns:a16="http://schemas.microsoft.com/office/drawing/2014/main" id="{11F66993-3D4B-4880-B3C1-AD7B2025FB1A}"/>
                  </a:ext>
                </a:extLst>
              </p:cNvPr>
              <p:cNvSpPr/>
              <p:nvPr/>
            </p:nvSpPr>
            <p:spPr>
              <a:xfrm>
                <a:off x="10881686" y="2472352"/>
                <a:ext cx="578383" cy="578383"/>
              </a:xfrm>
              <a:prstGeom prst="ellipse">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8" name="Picture 37">
                <a:extLst>
                  <a:ext uri="{FF2B5EF4-FFF2-40B4-BE49-F238E27FC236}">
                    <a16:creationId xmlns:a16="http://schemas.microsoft.com/office/drawing/2014/main" id="{E746759A-7190-40D6-A94F-601AE3D7902A}"/>
                  </a:ext>
                </a:extLst>
              </p:cNvPr>
              <p:cNvPicPr>
                <a:picLocks noChangeAspect="1"/>
              </p:cNvPicPr>
              <p:nvPr/>
            </p:nvPicPr>
            <p:blipFill>
              <a:blip r:embed="rId5">
                <a:clrChange>
                  <a:clrFrom>
                    <a:srgbClr val="000000"/>
                  </a:clrFrom>
                  <a:clrTo>
                    <a:srgbClr val="000000">
                      <a:alpha val="0"/>
                    </a:srgbClr>
                  </a:clrTo>
                </a:clrChange>
              </a:blip>
              <a:stretch>
                <a:fillRect/>
              </a:stretch>
            </p:blipFill>
            <p:spPr>
              <a:xfrm>
                <a:off x="10891397" y="2445090"/>
                <a:ext cx="578383" cy="592154"/>
              </a:xfrm>
              <a:prstGeom prst="rect">
                <a:avLst/>
              </a:prstGeom>
            </p:spPr>
          </p:pic>
        </p:grpSp>
      </p:grpSp>
      <p:grpSp>
        <p:nvGrpSpPr>
          <p:cNvPr id="13" name="Group 12">
            <a:extLst>
              <a:ext uri="{FF2B5EF4-FFF2-40B4-BE49-F238E27FC236}">
                <a16:creationId xmlns:a16="http://schemas.microsoft.com/office/drawing/2014/main" id="{C0A81923-56A9-49A2-894F-1B262DD73810}"/>
              </a:ext>
            </a:extLst>
          </p:cNvPr>
          <p:cNvGrpSpPr/>
          <p:nvPr/>
        </p:nvGrpSpPr>
        <p:grpSpPr>
          <a:xfrm>
            <a:off x="6230933" y="3562096"/>
            <a:ext cx="5805794" cy="544506"/>
            <a:chOff x="6230933" y="3587571"/>
            <a:chExt cx="5805794" cy="544506"/>
          </a:xfrm>
        </p:grpSpPr>
        <p:sp>
          <p:nvSpPr>
            <p:cNvPr id="69" name="Rectangle: Single Corner Snipped 68">
              <a:extLst>
                <a:ext uri="{FF2B5EF4-FFF2-40B4-BE49-F238E27FC236}">
                  <a16:creationId xmlns:a16="http://schemas.microsoft.com/office/drawing/2014/main" id="{B32338AE-328F-44A3-AE5F-8074B160BA39}"/>
                </a:ext>
              </a:extLst>
            </p:cNvPr>
            <p:cNvSpPr/>
            <p:nvPr/>
          </p:nvSpPr>
          <p:spPr>
            <a:xfrm>
              <a:off x="6230933" y="3587571"/>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49" name="TextBox 48">
              <a:extLst>
                <a:ext uri="{FF2B5EF4-FFF2-40B4-BE49-F238E27FC236}">
                  <a16:creationId xmlns:a16="http://schemas.microsoft.com/office/drawing/2014/main" id="{F1CEA78C-3B89-4A59-B6A8-1E4C2755CB7A}"/>
                </a:ext>
              </a:extLst>
            </p:cNvPr>
            <p:cNvSpPr txBox="1"/>
            <p:nvPr/>
          </p:nvSpPr>
          <p:spPr>
            <a:xfrm>
              <a:off x="7188658" y="3675158"/>
              <a:ext cx="4667417" cy="369332"/>
            </a:xfrm>
            <a:prstGeom prst="rect">
              <a:avLst/>
            </a:prstGeom>
            <a:noFill/>
          </p:spPr>
          <p:txBody>
            <a:bodyPr wrap="square" rtlCol="0" anchor="ctr">
              <a:spAutoFit/>
            </a:bodyPr>
            <a:lstStyle/>
            <a:p>
              <a:r>
                <a:rPr lang="en-GB" b="1" dirty="0">
                  <a:solidFill>
                    <a:schemeClr val="bg1"/>
                  </a:solidFill>
                  <a:latin typeface="Alte Haas Grotesk" panose="02000503000000020004" pitchFamily="2" charset="0"/>
                </a:rPr>
                <a:t>Integration Tests </a:t>
              </a:r>
              <a:r>
                <a:rPr lang="en-GB" b="1" dirty="0">
                  <a:solidFill>
                    <a:schemeClr val="bg1">
                      <a:lumMod val="75000"/>
                    </a:schemeClr>
                  </a:solidFill>
                  <a:latin typeface="Alte Haas Grotesk" panose="02000503000000020004" pitchFamily="2" charset="0"/>
                </a:rPr>
                <a:t>(Contract)</a:t>
              </a:r>
            </a:p>
          </p:txBody>
        </p:sp>
        <p:grpSp>
          <p:nvGrpSpPr>
            <p:cNvPr id="28" name="Group 27">
              <a:extLst>
                <a:ext uri="{FF2B5EF4-FFF2-40B4-BE49-F238E27FC236}">
                  <a16:creationId xmlns:a16="http://schemas.microsoft.com/office/drawing/2014/main" id="{89586ABC-B76F-419D-9993-A983880EB04D}"/>
                </a:ext>
              </a:extLst>
            </p:cNvPr>
            <p:cNvGrpSpPr/>
            <p:nvPr/>
          </p:nvGrpSpPr>
          <p:grpSpPr>
            <a:xfrm>
              <a:off x="11551972" y="3622896"/>
              <a:ext cx="484755" cy="473857"/>
              <a:chOff x="11540295" y="2414343"/>
              <a:chExt cx="591685" cy="578383"/>
            </a:xfrm>
          </p:grpSpPr>
          <p:sp>
            <p:nvSpPr>
              <p:cNvPr id="29" name="Oval 28">
                <a:extLst>
                  <a:ext uri="{FF2B5EF4-FFF2-40B4-BE49-F238E27FC236}">
                    <a16:creationId xmlns:a16="http://schemas.microsoft.com/office/drawing/2014/main" id="{891E8C72-88D6-4FBC-A327-DCC1791BF807}"/>
                  </a:ext>
                </a:extLst>
              </p:cNvPr>
              <p:cNvSpPr/>
              <p:nvPr/>
            </p:nvSpPr>
            <p:spPr>
              <a:xfrm>
                <a:off x="11553597" y="2414343"/>
                <a:ext cx="578383" cy="578383"/>
              </a:xfrm>
              <a:prstGeom prst="ellipse">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0" name="Picture 29">
                <a:extLst>
                  <a:ext uri="{FF2B5EF4-FFF2-40B4-BE49-F238E27FC236}">
                    <a16:creationId xmlns:a16="http://schemas.microsoft.com/office/drawing/2014/main" id="{E6EBFC8D-09D9-4B2B-92AD-51B063BAB9E5}"/>
                  </a:ext>
                </a:extLst>
              </p:cNvPr>
              <p:cNvPicPr>
                <a:picLocks noChangeAspect="1"/>
              </p:cNvPicPr>
              <p:nvPr/>
            </p:nvPicPr>
            <p:blipFill>
              <a:blip r:embed="rId4">
                <a:clrChange>
                  <a:clrFrom>
                    <a:srgbClr val="000000"/>
                  </a:clrFrom>
                  <a:clrTo>
                    <a:srgbClr val="000000">
                      <a:alpha val="0"/>
                    </a:srgbClr>
                  </a:clrTo>
                </a:clrChange>
              </a:blip>
              <a:stretch>
                <a:fillRect/>
              </a:stretch>
            </p:blipFill>
            <p:spPr>
              <a:xfrm>
                <a:off x="11540295" y="2525948"/>
                <a:ext cx="578383" cy="437314"/>
              </a:xfrm>
              <a:prstGeom prst="rect">
                <a:avLst/>
              </a:prstGeom>
            </p:spPr>
          </p:pic>
        </p:grpSp>
        <p:grpSp>
          <p:nvGrpSpPr>
            <p:cNvPr id="31" name="Group 30">
              <a:extLst>
                <a:ext uri="{FF2B5EF4-FFF2-40B4-BE49-F238E27FC236}">
                  <a16:creationId xmlns:a16="http://schemas.microsoft.com/office/drawing/2014/main" id="{79B0D66C-9C0B-44E0-889F-C606EA263AFA}"/>
                </a:ext>
              </a:extLst>
            </p:cNvPr>
            <p:cNvGrpSpPr/>
            <p:nvPr/>
          </p:nvGrpSpPr>
          <p:grpSpPr>
            <a:xfrm>
              <a:off x="10893363" y="3611728"/>
              <a:ext cx="481813" cy="496192"/>
              <a:chOff x="10881686" y="2445090"/>
              <a:chExt cx="588094" cy="605645"/>
            </a:xfrm>
          </p:grpSpPr>
          <p:sp>
            <p:nvSpPr>
              <p:cNvPr id="32" name="Oval 31">
                <a:extLst>
                  <a:ext uri="{FF2B5EF4-FFF2-40B4-BE49-F238E27FC236}">
                    <a16:creationId xmlns:a16="http://schemas.microsoft.com/office/drawing/2014/main" id="{49D255FD-D340-46BA-B5A7-B90B12C54DB7}"/>
                  </a:ext>
                </a:extLst>
              </p:cNvPr>
              <p:cNvSpPr/>
              <p:nvPr/>
            </p:nvSpPr>
            <p:spPr>
              <a:xfrm>
                <a:off x="10881686" y="2472352"/>
                <a:ext cx="578383" cy="578383"/>
              </a:xfrm>
              <a:prstGeom prst="ellipse">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3" name="Picture 32">
                <a:extLst>
                  <a:ext uri="{FF2B5EF4-FFF2-40B4-BE49-F238E27FC236}">
                    <a16:creationId xmlns:a16="http://schemas.microsoft.com/office/drawing/2014/main" id="{D12A4A35-4AC5-41BC-89F6-10237D15B6AE}"/>
                  </a:ext>
                </a:extLst>
              </p:cNvPr>
              <p:cNvPicPr>
                <a:picLocks noChangeAspect="1"/>
              </p:cNvPicPr>
              <p:nvPr/>
            </p:nvPicPr>
            <p:blipFill>
              <a:blip r:embed="rId5">
                <a:clrChange>
                  <a:clrFrom>
                    <a:srgbClr val="000000"/>
                  </a:clrFrom>
                  <a:clrTo>
                    <a:srgbClr val="000000">
                      <a:alpha val="0"/>
                    </a:srgbClr>
                  </a:clrTo>
                </a:clrChange>
              </a:blip>
              <a:stretch>
                <a:fillRect/>
              </a:stretch>
            </p:blipFill>
            <p:spPr>
              <a:xfrm>
                <a:off x="10891397" y="2445090"/>
                <a:ext cx="578383" cy="592154"/>
              </a:xfrm>
              <a:prstGeom prst="rect">
                <a:avLst/>
              </a:prstGeom>
            </p:spPr>
          </p:pic>
        </p:grpSp>
      </p:grpSp>
      <p:grpSp>
        <p:nvGrpSpPr>
          <p:cNvPr id="19" name="Group 18">
            <a:extLst>
              <a:ext uri="{FF2B5EF4-FFF2-40B4-BE49-F238E27FC236}">
                <a16:creationId xmlns:a16="http://schemas.microsoft.com/office/drawing/2014/main" id="{F386D4E3-1B99-4392-864D-483C79462EF2}"/>
              </a:ext>
            </a:extLst>
          </p:cNvPr>
          <p:cNvGrpSpPr/>
          <p:nvPr/>
        </p:nvGrpSpPr>
        <p:grpSpPr>
          <a:xfrm>
            <a:off x="6230933" y="4628278"/>
            <a:ext cx="5773767" cy="646331"/>
            <a:chOff x="6230933" y="4628278"/>
            <a:chExt cx="5773767" cy="646331"/>
          </a:xfrm>
        </p:grpSpPr>
        <p:grpSp>
          <p:nvGrpSpPr>
            <p:cNvPr id="8" name="Group 7">
              <a:extLst>
                <a:ext uri="{FF2B5EF4-FFF2-40B4-BE49-F238E27FC236}">
                  <a16:creationId xmlns:a16="http://schemas.microsoft.com/office/drawing/2014/main" id="{F9FB74F6-9063-4168-B695-06584ECD3F79}"/>
                </a:ext>
              </a:extLst>
            </p:cNvPr>
            <p:cNvGrpSpPr/>
            <p:nvPr/>
          </p:nvGrpSpPr>
          <p:grpSpPr>
            <a:xfrm>
              <a:off x="6230933" y="4628278"/>
              <a:ext cx="4312021" cy="646331"/>
              <a:chOff x="6409351" y="4625433"/>
              <a:chExt cx="4312021" cy="646331"/>
            </a:xfrm>
          </p:grpSpPr>
          <p:sp>
            <p:nvSpPr>
              <p:cNvPr id="35" name="Rectangle: Single Corner Snipped 34">
                <a:extLst>
                  <a:ext uri="{FF2B5EF4-FFF2-40B4-BE49-F238E27FC236}">
                    <a16:creationId xmlns:a16="http://schemas.microsoft.com/office/drawing/2014/main" id="{E962FBE4-61BB-4B7F-9FEC-A5FDDEDCF2AA}"/>
                  </a:ext>
                </a:extLst>
              </p:cNvPr>
              <p:cNvSpPr/>
              <p:nvPr/>
            </p:nvSpPr>
            <p:spPr>
              <a:xfrm>
                <a:off x="6409351" y="4676345"/>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5" name="TextBox 44">
                <a:extLst>
                  <a:ext uri="{FF2B5EF4-FFF2-40B4-BE49-F238E27FC236}">
                    <a16:creationId xmlns:a16="http://schemas.microsoft.com/office/drawing/2014/main" id="{3EC3C8D5-77F3-4FE0-A912-91C61F0A74B1}"/>
                  </a:ext>
                </a:extLst>
              </p:cNvPr>
              <p:cNvSpPr txBox="1"/>
              <p:nvPr/>
            </p:nvSpPr>
            <p:spPr>
              <a:xfrm>
                <a:off x="7367077" y="4625433"/>
                <a:ext cx="3354295" cy="646331"/>
              </a:xfrm>
              <a:prstGeom prst="rect">
                <a:avLst/>
              </a:prstGeom>
              <a:noFill/>
            </p:spPr>
            <p:txBody>
              <a:bodyPr wrap="square" rtlCol="0" anchor="ctr">
                <a:spAutoFit/>
              </a:bodyPr>
              <a:lstStyle/>
              <a:p>
                <a:r>
                  <a:rPr lang="en-GB" b="1" dirty="0">
                    <a:solidFill>
                      <a:schemeClr val="bg1">
                        <a:lumMod val="75000"/>
                      </a:schemeClr>
                    </a:solidFill>
                    <a:latin typeface="Alte Haas Grotesk" panose="02000503000000020004" pitchFamily="2" charset="0"/>
                  </a:rPr>
                  <a:t>(coarse-grained unit)</a:t>
                </a:r>
                <a:r>
                  <a:rPr lang="en-GB" b="1" dirty="0">
                    <a:solidFill>
                      <a:schemeClr val="bg1">
                        <a:lumMod val="85000"/>
                      </a:schemeClr>
                    </a:solidFill>
                    <a:latin typeface="Alte Haas Grotesk" panose="02000503000000020004" pitchFamily="2" charset="0"/>
                  </a:rPr>
                  <a:t> </a:t>
                </a:r>
                <a:br>
                  <a:rPr lang="en-GB" b="1" dirty="0">
                    <a:solidFill>
                      <a:schemeClr val="bg1">
                        <a:lumMod val="85000"/>
                      </a:schemeClr>
                    </a:solidFill>
                    <a:latin typeface="Alte Haas Grotesk" panose="02000503000000020004" pitchFamily="2" charset="0"/>
                  </a:rPr>
                </a:br>
                <a:r>
                  <a:rPr lang="en-GB" b="1" dirty="0">
                    <a:solidFill>
                      <a:schemeClr val="bg1"/>
                    </a:solidFill>
                    <a:latin typeface="Alte Haas Grotesk" panose="02000503000000020004" pitchFamily="2" charset="0"/>
                  </a:rPr>
                  <a:t>Acceptance Tests </a:t>
                </a:r>
              </a:p>
            </p:txBody>
          </p:sp>
        </p:grpSp>
        <p:grpSp>
          <p:nvGrpSpPr>
            <p:cNvPr id="16" name="Group 15">
              <a:extLst>
                <a:ext uri="{FF2B5EF4-FFF2-40B4-BE49-F238E27FC236}">
                  <a16:creationId xmlns:a16="http://schemas.microsoft.com/office/drawing/2014/main" id="{9E33DA7C-FDEE-4BD0-895B-F88A700569AD}"/>
                </a:ext>
              </a:extLst>
            </p:cNvPr>
            <p:cNvGrpSpPr/>
            <p:nvPr/>
          </p:nvGrpSpPr>
          <p:grpSpPr>
            <a:xfrm>
              <a:off x="10889641" y="4745825"/>
              <a:ext cx="473857" cy="473857"/>
              <a:chOff x="10889641" y="4745825"/>
              <a:chExt cx="473857" cy="473857"/>
            </a:xfrm>
          </p:grpSpPr>
          <p:sp>
            <p:nvSpPr>
              <p:cNvPr id="40" name="Oval 39">
                <a:extLst>
                  <a:ext uri="{FF2B5EF4-FFF2-40B4-BE49-F238E27FC236}">
                    <a16:creationId xmlns:a16="http://schemas.microsoft.com/office/drawing/2014/main" id="{DE19F777-7203-4BB2-8C49-226FB94AC70F}"/>
                  </a:ext>
                </a:extLst>
              </p:cNvPr>
              <p:cNvSpPr/>
              <p:nvPr/>
            </p:nvSpPr>
            <p:spPr>
              <a:xfrm>
                <a:off x="10889641" y="4745825"/>
                <a:ext cx="473857" cy="473857"/>
              </a:xfrm>
              <a:prstGeom prst="ellipse">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Lightning Bolt 33">
                <a:extLst>
                  <a:ext uri="{FF2B5EF4-FFF2-40B4-BE49-F238E27FC236}">
                    <a16:creationId xmlns:a16="http://schemas.microsoft.com/office/drawing/2014/main" id="{AA226FEE-56C9-470A-AFDF-F81A231EC76D}"/>
                  </a:ext>
                </a:extLst>
              </p:cNvPr>
              <p:cNvSpPr/>
              <p:nvPr/>
            </p:nvSpPr>
            <p:spPr>
              <a:xfrm flipH="1">
                <a:off x="10991744" y="4837369"/>
                <a:ext cx="290767" cy="290767"/>
              </a:xfrm>
              <a:prstGeom prst="lightningBol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15" name="Octagon 14">
              <a:extLst>
                <a:ext uri="{FF2B5EF4-FFF2-40B4-BE49-F238E27FC236}">
                  <a16:creationId xmlns:a16="http://schemas.microsoft.com/office/drawing/2014/main" id="{53B38AF4-0035-4421-B753-C682C5DB25E2}"/>
                </a:ext>
              </a:extLst>
            </p:cNvPr>
            <p:cNvSpPr/>
            <p:nvPr/>
          </p:nvSpPr>
          <p:spPr>
            <a:xfrm>
              <a:off x="11594895" y="4821397"/>
              <a:ext cx="409805" cy="287669"/>
            </a:xfrm>
            <a:prstGeom prst="octagon">
              <a:avLst>
                <a:gd name="adj" fmla="val 30445"/>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7AC171D6-D3B7-48E3-9E80-0188E3E2005C}"/>
              </a:ext>
            </a:extLst>
          </p:cNvPr>
          <p:cNvGrpSpPr/>
          <p:nvPr/>
        </p:nvGrpSpPr>
        <p:grpSpPr>
          <a:xfrm>
            <a:off x="6230933" y="5796285"/>
            <a:ext cx="5793060" cy="544506"/>
            <a:chOff x="6230933" y="5796285"/>
            <a:chExt cx="5793060" cy="544506"/>
          </a:xfrm>
        </p:grpSpPr>
        <p:grpSp>
          <p:nvGrpSpPr>
            <p:cNvPr id="6" name="Group 5">
              <a:extLst>
                <a:ext uri="{FF2B5EF4-FFF2-40B4-BE49-F238E27FC236}">
                  <a16:creationId xmlns:a16="http://schemas.microsoft.com/office/drawing/2014/main" id="{8EDD836E-7AD4-4563-9D07-0CACDDC810BA}"/>
                </a:ext>
              </a:extLst>
            </p:cNvPr>
            <p:cNvGrpSpPr/>
            <p:nvPr/>
          </p:nvGrpSpPr>
          <p:grpSpPr>
            <a:xfrm>
              <a:off x="6230933" y="5796285"/>
              <a:ext cx="4026215" cy="544506"/>
              <a:chOff x="6409351" y="5796285"/>
              <a:chExt cx="4026215" cy="544506"/>
            </a:xfrm>
          </p:grpSpPr>
          <p:sp>
            <p:nvSpPr>
              <p:cNvPr id="36" name="Rectangle: Single Corner Snipped 35">
                <a:extLst>
                  <a:ext uri="{FF2B5EF4-FFF2-40B4-BE49-F238E27FC236}">
                    <a16:creationId xmlns:a16="http://schemas.microsoft.com/office/drawing/2014/main" id="{92FD954E-4A6E-45C9-AC80-DE18335996EB}"/>
                  </a:ext>
                </a:extLst>
              </p:cNvPr>
              <p:cNvSpPr/>
              <p:nvPr/>
            </p:nvSpPr>
            <p:spPr>
              <a:xfrm>
                <a:off x="6409351" y="579628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4" name="TextBox 3">
                <a:extLst>
                  <a:ext uri="{FF2B5EF4-FFF2-40B4-BE49-F238E27FC236}">
                    <a16:creationId xmlns:a16="http://schemas.microsoft.com/office/drawing/2014/main" id="{B736F9D1-1634-43B5-AD1C-4278695105CA}"/>
                  </a:ext>
                </a:extLst>
              </p:cNvPr>
              <p:cNvSpPr txBox="1"/>
              <p:nvPr/>
            </p:nvSpPr>
            <p:spPr>
              <a:xfrm>
                <a:off x="7367079" y="5883872"/>
                <a:ext cx="3068487" cy="369332"/>
              </a:xfrm>
              <a:prstGeom prst="rect">
                <a:avLst/>
              </a:prstGeom>
              <a:noFill/>
            </p:spPr>
            <p:txBody>
              <a:bodyPr wrap="square" rtlCol="0" anchor="ctr">
                <a:spAutoFit/>
              </a:bodyPr>
              <a:lstStyle/>
              <a:p>
                <a:r>
                  <a:rPr lang="en-GB" b="1" dirty="0">
                    <a:solidFill>
                      <a:schemeClr val="bg1">
                        <a:lumMod val="75000"/>
                      </a:schemeClr>
                    </a:solidFill>
                    <a:latin typeface="Alte Haas Grotesk" panose="02000503000000020004" pitchFamily="2" charset="0"/>
                  </a:rPr>
                  <a:t>(fine-grained)</a:t>
                </a:r>
                <a:r>
                  <a:rPr lang="en-GB" b="1" dirty="0">
                    <a:solidFill>
                      <a:schemeClr val="bg1"/>
                    </a:solidFill>
                    <a:latin typeface="Alte Haas Grotesk" panose="02000503000000020004" pitchFamily="2" charset="0"/>
                  </a:rPr>
                  <a:t> Unit Tests</a:t>
                </a:r>
              </a:p>
            </p:txBody>
          </p:sp>
        </p:grpSp>
        <p:grpSp>
          <p:nvGrpSpPr>
            <p:cNvPr id="18" name="Group 17">
              <a:extLst>
                <a:ext uri="{FF2B5EF4-FFF2-40B4-BE49-F238E27FC236}">
                  <a16:creationId xmlns:a16="http://schemas.microsoft.com/office/drawing/2014/main" id="{8FAF2DF4-114E-43B9-B971-68101506AB79}"/>
                </a:ext>
              </a:extLst>
            </p:cNvPr>
            <p:cNvGrpSpPr/>
            <p:nvPr/>
          </p:nvGrpSpPr>
          <p:grpSpPr>
            <a:xfrm>
              <a:off x="11550136" y="5826116"/>
              <a:ext cx="473857" cy="473857"/>
              <a:chOff x="12336437" y="4304163"/>
              <a:chExt cx="473857" cy="473857"/>
            </a:xfrm>
          </p:grpSpPr>
          <p:sp>
            <p:nvSpPr>
              <p:cNvPr id="46" name="Oval 45">
                <a:extLst>
                  <a:ext uri="{FF2B5EF4-FFF2-40B4-BE49-F238E27FC236}">
                    <a16:creationId xmlns:a16="http://schemas.microsoft.com/office/drawing/2014/main" id="{2468E7D1-22E9-4582-92B0-C091611A8794}"/>
                  </a:ext>
                </a:extLst>
              </p:cNvPr>
              <p:cNvSpPr/>
              <p:nvPr/>
            </p:nvSpPr>
            <p:spPr>
              <a:xfrm>
                <a:off x="12336437" y="4304163"/>
                <a:ext cx="473857" cy="473857"/>
              </a:xfrm>
              <a:prstGeom prst="ellipse">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Rounded Corners 16">
                <a:extLst>
                  <a:ext uri="{FF2B5EF4-FFF2-40B4-BE49-F238E27FC236}">
                    <a16:creationId xmlns:a16="http://schemas.microsoft.com/office/drawing/2014/main" id="{30F68851-6676-42C9-A583-17446F70CE8A}"/>
                  </a:ext>
                </a:extLst>
              </p:cNvPr>
              <p:cNvSpPr/>
              <p:nvPr/>
            </p:nvSpPr>
            <p:spPr>
              <a:xfrm>
                <a:off x="12521857" y="4517163"/>
                <a:ext cx="111083" cy="87976"/>
              </a:xfrm>
              <a:prstGeom prst="round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1" name="Group 20">
              <a:extLst>
                <a:ext uri="{FF2B5EF4-FFF2-40B4-BE49-F238E27FC236}">
                  <a16:creationId xmlns:a16="http://schemas.microsoft.com/office/drawing/2014/main" id="{141A8431-7CDD-4FCE-9186-A81900120E92}"/>
                </a:ext>
              </a:extLst>
            </p:cNvPr>
            <p:cNvGrpSpPr/>
            <p:nvPr/>
          </p:nvGrpSpPr>
          <p:grpSpPr>
            <a:xfrm>
              <a:off x="10878548" y="5826115"/>
              <a:ext cx="473857" cy="473857"/>
              <a:chOff x="10889640" y="5831609"/>
              <a:chExt cx="473857" cy="473857"/>
            </a:xfrm>
          </p:grpSpPr>
          <p:sp>
            <p:nvSpPr>
              <p:cNvPr id="42" name="Oval 41">
                <a:extLst>
                  <a:ext uri="{FF2B5EF4-FFF2-40B4-BE49-F238E27FC236}">
                    <a16:creationId xmlns:a16="http://schemas.microsoft.com/office/drawing/2014/main" id="{834C18CC-6838-4FD2-8AA4-97BDED5CE729}"/>
                  </a:ext>
                </a:extLst>
              </p:cNvPr>
              <p:cNvSpPr/>
              <p:nvPr/>
            </p:nvSpPr>
            <p:spPr>
              <a:xfrm>
                <a:off x="10889640" y="5831609"/>
                <a:ext cx="473857" cy="473857"/>
              </a:xfrm>
              <a:prstGeom prst="ellipse">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Lightning Bolt 43">
                <a:extLst>
                  <a:ext uri="{FF2B5EF4-FFF2-40B4-BE49-F238E27FC236}">
                    <a16:creationId xmlns:a16="http://schemas.microsoft.com/office/drawing/2014/main" id="{007D1EA8-135C-46E9-B69E-58E003942EF6}"/>
                  </a:ext>
                </a:extLst>
              </p:cNvPr>
              <p:cNvSpPr/>
              <p:nvPr/>
            </p:nvSpPr>
            <p:spPr>
              <a:xfrm flipH="1">
                <a:off x="11001269" y="5904102"/>
                <a:ext cx="290767" cy="290767"/>
              </a:xfrm>
              <a:prstGeom prst="lightningBol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Tree>
    <p:extLst>
      <p:ext uri="{BB962C8B-B14F-4D97-AF65-F5344CB8AC3E}">
        <p14:creationId xmlns:p14="http://schemas.microsoft.com/office/powerpoint/2010/main" val="3444135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493200" y="4946400"/>
            <a:ext cx="9675829" cy="1561000"/>
          </a:xfrm>
        </p:spPr>
        <p:txBody>
          <a:bodyPr anchor="t"/>
          <a:lstStyle/>
          <a:p>
            <a:r>
              <a:rPr lang="en-GB" dirty="0"/>
              <a:t>Why do I do TDD?</a:t>
            </a:r>
          </a:p>
        </p:txBody>
      </p:sp>
    </p:spTree>
    <p:extLst>
      <p:ext uri="{BB962C8B-B14F-4D97-AF65-F5344CB8AC3E}">
        <p14:creationId xmlns:p14="http://schemas.microsoft.com/office/powerpoint/2010/main" val="25688131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6045004" cy="1196804"/>
          </a:xfrm>
        </p:spPr>
        <p:txBody>
          <a:bodyPr anchor="t">
            <a:normAutofit/>
          </a:bodyPr>
          <a:lstStyle/>
          <a:p>
            <a:r>
              <a:rPr lang="en-US" sz="2800">
                <a:solidFill>
                  <a:schemeClr val="bg1"/>
                </a:solidFill>
              </a:rPr>
              <a:t>Made me…</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0" name="Title 3">
            <a:extLst>
              <a:ext uri="{FF2B5EF4-FFF2-40B4-BE49-F238E27FC236}">
                <a16:creationId xmlns:a16="http://schemas.microsoft.com/office/drawing/2014/main" id="{34307D09-2D4D-4ACA-AB21-A08102944E56}"/>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bg1"/>
                </a:solidFill>
              </a:rPr>
              <a:t>More relaxed</a:t>
            </a:r>
          </a:p>
          <a:p>
            <a:pPr algn="r">
              <a:spcBef>
                <a:spcPts val="0"/>
              </a:spcBef>
              <a:spcAft>
                <a:spcPts val="600"/>
              </a:spcAft>
            </a:pPr>
            <a:r>
              <a:rPr lang="en-US" sz="2800" dirty="0">
                <a:solidFill>
                  <a:schemeClr val="accent5">
                    <a:lumMod val="40000"/>
                    <a:lumOff val="60000"/>
                  </a:schemeClr>
                </a:solidFill>
              </a:rPr>
              <a:t>More efficient</a:t>
            </a:r>
          </a:p>
          <a:p>
            <a:pPr algn="r">
              <a:spcBef>
                <a:spcPts val="0"/>
              </a:spcBef>
              <a:spcAft>
                <a:spcPts val="600"/>
              </a:spcAft>
            </a:pPr>
            <a:r>
              <a:rPr lang="en-US" sz="2800" dirty="0">
                <a:solidFill>
                  <a:schemeClr val="bg1"/>
                </a:solidFill>
              </a:rPr>
              <a:t>More relevant</a:t>
            </a:r>
          </a:p>
        </p:txBody>
      </p:sp>
      <p:grpSp>
        <p:nvGrpSpPr>
          <p:cNvPr id="29" name="Group 28">
            <a:extLst>
              <a:ext uri="{FF2B5EF4-FFF2-40B4-BE49-F238E27FC236}">
                <a16:creationId xmlns:a16="http://schemas.microsoft.com/office/drawing/2014/main" id="{C1D5BDE3-28B8-48E3-B391-736676D2326B}"/>
              </a:ext>
            </a:extLst>
          </p:cNvPr>
          <p:cNvGrpSpPr/>
          <p:nvPr/>
        </p:nvGrpSpPr>
        <p:grpSpPr>
          <a:xfrm>
            <a:off x="7616750" y="841290"/>
            <a:ext cx="2646188" cy="4164066"/>
            <a:chOff x="7616750" y="841290"/>
            <a:chExt cx="2646188" cy="4164066"/>
          </a:xfrm>
        </p:grpSpPr>
        <p:cxnSp>
          <p:nvCxnSpPr>
            <p:cNvPr id="13" name="Connector: Curved 12">
              <a:extLst>
                <a:ext uri="{FF2B5EF4-FFF2-40B4-BE49-F238E27FC236}">
                  <a16:creationId xmlns:a16="http://schemas.microsoft.com/office/drawing/2014/main" id="{09E15D1F-14C6-4997-BED8-CA8197EBC983}"/>
                </a:ext>
              </a:extLst>
            </p:cNvPr>
            <p:cNvCxnSpPr>
              <a:cxnSpLocks/>
            </p:cNvCxnSpPr>
            <p:nvPr/>
          </p:nvCxnSpPr>
          <p:spPr>
            <a:xfrm rot="16200000" flipH="1">
              <a:off x="7894219" y="2867091"/>
              <a:ext cx="3156107" cy="1120424"/>
            </a:xfrm>
            <a:prstGeom prst="curvedConnector3">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D4A5B603-137C-478C-99DE-55AF254F0E3F}"/>
                </a:ext>
              </a:extLst>
            </p:cNvPr>
            <p:cNvSpPr txBox="1"/>
            <p:nvPr/>
          </p:nvSpPr>
          <p:spPr>
            <a:xfrm>
              <a:off x="7616750" y="841290"/>
              <a:ext cx="2646188" cy="920422"/>
            </a:xfrm>
            <a:prstGeom prst="rect">
              <a:avLst/>
            </a:prstGeom>
            <a:solidFill>
              <a:schemeClr val="tx1">
                <a:alpha val="31000"/>
              </a:schemeClr>
            </a:solidFill>
          </p:spPr>
          <p:txBody>
            <a:bodyPr wrap="square" tIns="90000" bIns="90000" rtlCol="0" anchor="ctr">
              <a:spAutoFit/>
            </a:bodyPr>
            <a:lstStyle/>
            <a:p>
              <a:pPr algn="ctr"/>
              <a:r>
                <a:rPr lang="en-US" sz="1600" dirty="0">
                  <a:solidFill>
                    <a:schemeClr val="bg1"/>
                  </a:solidFill>
                  <a:latin typeface="DK More Or Less" pitchFamily="50" charset="0"/>
                </a:rPr>
                <a:t>Baby steps </a:t>
              </a:r>
              <a:br>
                <a:rPr lang="en-US" sz="1600" dirty="0">
                  <a:solidFill>
                    <a:schemeClr val="bg1"/>
                  </a:solidFill>
                  <a:latin typeface="DK More Or Less" pitchFamily="50" charset="0"/>
                </a:rPr>
              </a:br>
              <a:r>
                <a:rPr lang="en-US" sz="1600" dirty="0">
                  <a:solidFill>
                    <a:schemeClr val="bg1"/>
                  </a:solidFill>
                  <a:latin typeface="DK More Or Less" pitchFamily="50" charset="0"/>
                </a:rPr>
                <a:t>eradicate Procrastination </a:t>
              </a:r>
              <a:br>
                <a:rPr lang="en-US" sz="1600" dirty="0">
                  <a:solidFill>
                    <a:schemeClr val="bg1"/>
                  </a:solidFill>
                  <a:latin typeface="DK More Or Less" pitchFamily="50" charset="0"/>
                </a:rPr>
              </a:br>
              <a:r>
                <a:rPr lang="en-US" sz="1600" dirty="0">
                  <a:solidFill>
                    <a:schemeClr val="bg1"/>
                  </a:solidFill>
                  <a:latin typeface="DK More Or Less" pitchFamily="50" charset="0"/>
                </a:rPr>
                <a:t>and premature optimizations</a:t>
              </a:r>
            </a:p>
          </p:txBody>
        </p:sp>
      </p:grpSp>
      <p:grpSp>
        <p:nvGrpSpPr>
          <p:cNvPr id="35" name="Group 34">
            <a:extLst>
              <a:ext uri="{FF2B5EF4-FFF2-40B4-BE49-F238E27FC236}">
                <a16:creationId xmlns:a16="http://schemas.microsoft.com/office/drawing/2014/main" id="{D5DC298D-4FB6-4220-A61D-8B9D9E6D52AD}"/>
              </a:ext>
            </a:extLst>
          </p:cNvPr>
          <p:cNvGrpSpPr/>
          <p:nvPr/>
        </p:nvGrpSpPr>
        <p:grpSpPr>
          <a:xfrm>
            <a:off x="6069052" y="2382524"/>
            <a:ext cx="2052549" cy="1197405"/>
            <a:chOff x="6069052" y="2382524"/>
            <a:chExt cx="2052549" cy="1197405"/>
          </a:xfrm>
        </p:grpSpPr>
        <p:sp>
          <p:nvSpPr>
            <p:cNvPr id="16" name="TextBox 15">
              <a:extLst>
                <a:ext uri="{FF2B5EF4-FFF2-40B4-BE49-F238E27FC236}">
                  <a16:creationId xmlns:a16="http://schemas.microsoft.com/office/drawing/2014/main" id="{18BBD859-2044-46D7-80E5-33B24908E835}"/>
                </a:ext>
              </a:extLst>
            </p:cNvPr>
            <p:cNvSpPr txBox="1"/>
            <p:nvPr/>
          </p:nvSpPr>
          <p:spPr>
            <a:xfrm>
              <a:off x="6069052" y="2382524"/>
              <a:ext cx="2052549" cy="674200"/>
            </a:xfrm>
            <a:prstGeom prst="rect">
              <a:avLst/>
            </a:prstGeom>
            <a:solidFill>
              <a:schemeClr val="tx1">
                <a:alpha val="31000"/>
              </a:schemeClr>
            </a:solidFill>
          </p:spPr>
          <p:txBody>
            <a:bodyPr wrap="square" tIns="90000" bIns="90000" rtlCol="0" anchor="ctr">
              <a:spAutoFit/>
            </a:bodyPr>
            <a:lstStyle/>
            <a:p>
              <a:pPr algn="ctr"/>
              <a:r>
                <a:rPr lang="en-US" sz="1600" dirty="0">
                  <a:solidFill>
                    <a:schemeClr val="accent5">
                      <a:lumMod val="40000"/>
                      <a:lumOff val="60000"/>
                    </a:schemeClr>
                  </a:solidFill>
                  <a:latin typeface="DK More Or Less" pitchFamily="50" charset="0"/>
                </a:rPr>
                <a:t>Less debugging with Live testing tools</a:t>
              </a:r>
              <a:endParaRPr lang="en-US" sz="1400" dirty="0">
                <a:solidFill>
                  <a:schemeClr val="accent5">
                    <a:lumMod val="40000"/>
                    <a:lumOff val="60000"/>
                  </a:schemeClr>
                </a:solidFill>
                <a:latin typeface="DK More Or Less" pitchFamily="50" charset="0"/>
              </a:endParaRPr>
            </a:p>
          </p:txBody>
        </p:sp>
        <p:cxnSp>
          <p:nvCxnSpPr>
            <p:cNvPr id="25" name="Connector: Curved 24">
              <a:extLst>
                <a:ext uri="{FF2B5EF4-FFF2-40B4-BE49-F238E27FC236}">
                  <a16:creationId xmlns:a16="http://schemas.microsoft.com/office/drawing/2014/main" id="{35CB2318-FA5E-406C-B51D-A866CF75219A}"/>
                </a:ext>
              </a:extLst>
            </p:cNvPr>
            <p:cNvCxnSpPr>
              <a:cxnSpLocks/>
            </p:cNvCxnSpPr>
            <p:nvPr/>
          </p:nvCxnSpPr>
          <p:spPr>
            <a:xfrm rot="16200000" flipH="1">
              <a:off x="6969961" y="3281260"/>
              <a:ext cx="438058" cy="159279"/>
            </a:xfrm>
            <a:prstGeom prst="curvedConnector3">
              <a:avLst>
                <a:gd name="adj1" fmla="val 50000"/>
              </a:avLst>
            </a:prstGeom>
            <a:ln w="1905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B441EB35-BDA0-4E18-8B49-C2B126D353E7}"/>
              </a:ext>
            </a:extLst>
          </p:cNvPr>
          <p:cNvGrpSpPr/>
          <p:nvPr/>
        </p:nvGrpSpPr>
        <p:grpSpPr>
          <a:xfrm>
            <a:off x="5591489" y="5773141"/>
            <a:ext cx="3571081" cy="674200"/>
            <a:chOff x="5591489" y="5773141"/>
            <a:chExt cx="3571081" cy="674200"/>
          </a:xfrm>
        </p:grpSpPr>
        <p:cxnSp>
          <p:nvCxnSpPr>
            <p:cNvPr id="22" name="Connector: Curved 21">
              <a:extLst>
                <a:ext uri="{FF2B5EF4-FFF2-40B4-BE49-F238E27FC236}">
                  <a16:creationId xmlns:a16="http://schemas.microsoft.com/office/drawing/2014/main" id="{CA6C3E81-18C9-462A-BDD0-D8979F15A6CE}"/>
                </a:ext>
              </a:extLst>
            </p:cNvPr>
            <p:cNvCxnSpPr>
              <a:cxnSpLocks/>
            </p:cNvCxnSpPr>
            <p:nvPr/>
          </p:nvCxnSpPr>
          <p:spPr>
            <a:xfrm>
              <a:off x="7748620" y="6118865"/>
              <a:ext cx="1413950" cy="130301"/>
            </a:xfrm>
            <a:prstGeom prst="curvedConnector3">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B4322304-E622-46D8-A45B-E96DBF40DE9D}"/>
                </a:ext>
              </a:extLst>
            </p:cNvPr>
            <p:cNvSpPr txBox="1"/>
            <p:nvPr/>
          </p:nvSpPr>
          <p:spPr>
            <a:xfrm>
              <a:off x="5591489" y="5773141"/>
              <a:ext cx="2010575" cy="674200"/>
            </a:xfrm>
            <a:prstGeom prst="rect">
              <a:avLst/>
            </a:prstGeom>
            <a:solidFill>
              <a:schemeClr val="tx1">
                <a:alpha val="31000"/>
              </a:schemeClr>
            </a:solidFill>
          </p:spPr>
          <p:txBody>
            <a:bodyPr wrap="square" tIns="90000" bIns="90000" rtlCol="0" anchor="ctr">
              <a:spAutoFit/>
            </a:bodyPr>
            <a:lstStyle/>
            <a:p>
              <a:pPr algn="r"/>
              <a:r>
                <a:rPr lang="en-US" sz="1600" dirty="0">
                  <a:solidFill>
                    <a:schemeClr val="bg1"/>
                  </a:solidFill>
                  <a:latin typeface="DK More Or Less" pitchFamily="50" charset="0"/>
                </a:rPr>
                <a:t>Shared and clarified mental models</a:t>
              </a:r>
              <a:endParaRPr lang="en-GB" sz="1600" dirty="0">
                <a:solidFill>
                  <a:schemeClr val="bg1"/>
                </a:solidFill>
              </a:endParaRPr>
            </a:p>
          </p:txBody>
        </p:sp>
      </p:grpSp>
      <p:grpSp>
        <p:nvGrpSpPr>
          <p:cNvPr id="18" name="Group 17">
            <a:extLst>
              <a:ext uri="{FF2B5EF4-FFF2-40B4-BE49-F238E27FC236}">
                <a16:creationId xmlns:a16="http://schemas.microsoft.com/office/drawing/2014/main" id="{DBD3D15E-CB34-4D7F-9E7B-8FFEB3BA8375}"/>
              </a:ext>
            </a:extLst>
          </p:cNvPr>
          <p:cNvGrpSpPr/>
          <p:nvPr/>
        </p:nvGrpSpPr>
        <p:grpSpPr>
          <a:xfrm>
            <a:off x="2823629" y="5673126"/>
            <a:ext cx="2739284" cy="489534"/>
            <a:chOff x="2823629" y="5673126"/>
            <a:chExt cx="2739284" cy="489534"/>
          </a:xfrm>
        </p:grpSpPr>
        <p:sp>
          <p:nvSpPr>
            <p:cNvPr id="21" name="TextBox 20">
              <a:extLst>
                <a:ext uri="{FF2B5EF4-FFF2-40B4-BE49-F238E27FC236}">
                  <a16:creationId xmlns:a16="http://schemas.microsoft.com/office/drawing/2014/main" id="{11DDF67E-3B3A-4F3D-ACFC-61BE8C513805}"/>
                </a:ext>
              </a:extLst>
            </p:cNvPr>
            <p:cNvSpPr txBox="1"/>
            <p:nvPr/>
          </p:nvSpPr>
          <p:spPr>
            <a:xfrm>
              <a:off x="2823629" y="5673126"/>
              <a:ext cx="2347783" cy="489534"/>
            </a:xfrm>
            <a:prstGeom prst="rect">
              <a:avLst/>
            </a:prstGeom>
            <a:solidFill>
              <a:schemeClr val="tx1">
                <a:alpha val="31000"/>
              </a:schemeClr>
            </a:solidFill>
          </p:spPr>
          <p:txBody>
            <a:bodyPr wrap="square" tIns="90000" bIns="90000" rtlCol="0" anchor="ctr">
              <a:spAutoFit/>
            </a:bodyPr>
            <a:lstStyle/>
            <a:p>
              <a:pPr algn="r"/>
              <a:r>
                <a:rPr lang="en-US" sz="1600" dirty="0">
                  <a:solidFill>
                    <a:schemeClr val="bg1"/>
                  </a:solidFill>
                  <a:latin typeface="DK More Or Less" pitchFamily="50" charset="0"/>
                </a:rPr>
                <a:t>YAGNI  </a:t>
              </a:r>
              <a:r>
                <a:rPr lang="en-US" sz="2000" dirty="0">
                  <a:solidFill>
                    <a:schemeClr val="bg1"/>
                  </a:solidFill>
                  <a:latin typeface="DK More Or Less" pitchFamily="50" charset="0"/>
                </a:rPr>
                <a:t>(</a:t>
              </a:r>
              <a:r>
                <a:rPr lang="en-US" sz="1600" dirty="0">
                  <a:solidFill>
                    <a:schemeClr val="bg1"/>
                  </a:solidFill>
                  <a:latin typeface="DK More Or Less" pitchFamily="50" charset="0"/>
                </a:rPr>
                <a:t> Outside-in form </a:t>
              </a:r>
              <a:r>
                <a:rPr lang="en-US" sz="2000" dirty="0">
                  <a:solidFill>
                    <a:schemeClr val="bg1"/>
                  </a:solidFill>
                  <a:latin typeface="DK More Or Less" pitchFamily="50" charset="0"/>
                </a:rPr>
                <a:t>)</a:t>
              </a:r>
              <a:endParaRPr lang="en-GB" sz="1600" dirty="0">
                <a:solidFill>
                  <a:schemeClr val="bg1"/>
                </a:solidFill>
              </a:endParaRPr>
            </a:p>
          </p:txBody>
        </p:sp>
        <p:cxnSp>
          <p:nvCxnSpPr>
            <p:cNvPr id="24" name="Connector: Curved 23">
              <a:extLst>
                <a:ext uri="{FF2B5EF4-FFF2-40B4-BE49-F238E27FC236}">
                  <a16:creationId xmlns:a16="http://schemas.microsoft.com/office/drawing/2014/main" id="{7CB8C6C6-96D3-4EE3-BEFC-19274BBCC9BF}"/>
                </a:ext>
              </a:extLst>
            </p:cNvPr>
            <p:cNvCxnSpPr>
              <a:cxnSpLocks/>
            </p:cNvCxnSpPr>
            <p:nvPr/>
          </p:nvCxnSpPr>
          <p:spPr>
            <a:xfrm>
              <a:off x="5270860" y="5952380"/>
              <a:ext cx="292053" cy="72133"/>
            </a:xfrm>
            <a:prstGeom prst="curvedConnector3">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4" name="Group 33">
            <a:extLst>
              <a:ext uri="{FF2B5EF4-FFF2-40B4-BE49-F238E27FC236}">
                <a16:creationId xmlns:a16="http://schemas.microsoft.com/office/drawing/2014/main" id="{35988D43-AB66-442D-81CA-A0DAEEEFBC5E}"/>
              </a:ext>
            </a:extLst>
          </p:cNvPr>
          <p:cNvGrpSpPr/>
          <p:nvPr/>
        </p:nvGrpSpPr>
        <p:grpSpPr>
          <a:xfrm>
            <a:off x="6304868" y="3579231"/>
            <a:ext cx="2867354" cy="2154944"/>
            <a:chOff x="6304868" y="3579231"/>
            <a:chExt cx="2867354" cy="2154944"/>
          </a:xfrm>
        </p:grpSpPr>
        <p:cxnSp>
          <p:nvCxnSpPr>
            <p:cNvPr id="17" name="Connector: Curved 16">
              <a:extLst>
                <a:ext uri="{FF2B5EF4-FFF2-40B4-BE49-F238E27FC236}">
                  <a16:creationId xmlns:a16="http://schemas.microsoft.com/office/drawing/2014/main" id="{347792A5-75A1-45EE-8E2E-0FD106977730}"/>
                </a:ext>
              </a:extLst>
            </p:cNvPr>
            <p:cNvCxnSpPr>
              <a:cxnSpLocks/>
              <a:stCxn id="28" idx="2"/>
            </p:cNvCxnSpPr>
            <p:nvPr/>
          </p:nvCxnSpPr>
          <p:spPr>
            <a:xfrm rot="16200000" flipH="1">
              <a:off x="7434366" y="3996319"/>
              <a:ext cx="1634633" cy="1841079"/>
            </a:xfrm>
            <a:prstGeom prst="curvedConnector2">
              <a:avLst/>
            </a:prstGeom>
            <a:ln w="1905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2586602-4344-41FF-BD9D-EBC03280968F}"/>
                </a:ext>
              </a:extLst>
            </p:cNvPr>
            <p:cNvSpPr txBox="1"/>
            <p:nvPr/>
          </p:nvSpPr>
          <p:spPr>
            <a:xfrm>
              <a:off x="6304868" y="3579231"/>
              <a:ext cx="2052549" cy="520312"/>
            </a:xfrm>
            <a:prstGeom prst="rect">
              <a:avLst/>
            </a:prstGeom>
            <a:solidFill>
              <a:schemeClr val="tx1">
                <a:alpha val="31000"/>
              </a:schemeClr>
            </a:solidFill>
          </p:spPr>
          <p:txBody>
            <a:bodyPr wrap="square" tIns="90000" bIns="90000" rtlCol="0" anchor="ctr">
              <a:spAutoFit/>
            </a:bodyPr>
            <a:lstStyle/>
            <a:p>
              <a:pPr algn="ctr"/>
              <a:r>
                <a:rPr lang="en-US" sz="1600" dirty="0">
                  <a:solidFill>
                    <a:schemeClr val="accent5">
                      <a:lumMod val="40000"/>
                      <a:lumOff val="60000"/>
                    </a:schemeClr>
                  </a:solidFill>
                  <a:latin typeface="DK More Or Less" pitchFamily="50" charset="0"/>
                </a:rPr>
                <a:t>No regression</a:t>
              </a:r>
              <a:br>
                <a:rPr lang="en-US" sz="1600" dirty="0">
                  <a:solidFill>
                    <a:schemeClr val="accent5">
                      <a:lumMod val="40000"/>
                      <a:lumOff val="60000"/>
                    </a:schemeClr>
                  </a:solidFill>
                  <a:latin typeface="DK More Or Less" pitchFamily="50" charset="0"/>
                </a:rPr>
              </a:br>
              <a:endParaRPr lang="en-US" sz="600" dirty="0">
                <a:solidFill>
                  <a:schemeClr val="accent5">
                    <a:lumMod val="40000"/>
                    <a:lumOff val="60000"/>
                  </a:schemeClr>
                </a:solidFill>
                <a:latin typeface="DK More Or Less" pitchFamily="50" charset="0"/>
              </a:endParaRPr>
            </a:p>
          </p:txBody>
        </p:sp>
      </p:grpSp>
    </p:spTree>
    <p:extLst>
      <p:ext uri="{BB962C8B-B14F-4D97-AF65-F5344CB8AC3E}">
        <p14:creationId xmlns:p14="http://schemas.microsoft.com/office/powerpoint/2010/main" val="3999718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493200" y="4946400"/>
            <a:ext cx="9675829" cy="1561000"/>
          </a:xfrm>
        </p:spPr>
        <p:txBody>
          <a:bodyPr anchor="t"/>
          <a:lstStyle/>
          <a:p>
            <a:r>
              <a:rPr lang="en-GB" dirty="0"/>
              <a:t>TDD Workflows</a:t>
            </a:r>
          </a:p>
        </p:txBody>
      </p:sp>
    </p:spTree>
    <p:extLst>
      <p:ext uri="{BB962C8B-B14F-4D97-AF65-F5344CB8AC3E}">
        <p14:creationId xmlns:p14="http://schemas.microsoft.com/office/powerpoint/2010/main" val="17039209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811339" y="-547079"/>
            <a:ext cx="12208922" cy="81604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Tree>
    <p:extLst>
      <p:ext uri="{BB962C8B-B14F-4D97-AF65-F5344CB8AC3E}">
        <p14:creationId xmlns:p14="http://schemas.microsoft.com/office/powerpoint/2010/main" val="1958815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811339" y="-547079"/>
            <a:ext cx="12208922" cy="81604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79" name="Rectangle: Single Corner Snipped 178">
            <a:extLst>
              <a:ext uri="{FF2B5EF4-FFF2-40B4-BE49-F238E27FC236}">
                <a16:creationId xmlns:a16="http://schemas.microsoft.com/office/drawing/2014/main" id="{0E6CB985-33F8-43C1-BC75-D29796D3FB4F}"/>
              </a:ext>
            </a:extLst>
          </p:cNvPr>
          <p:cNvSpPr/>
          <p:nvPr/>
        </p:nvSpPr>
        <p:spPr>
          <a:xfrm>
            <a:off x="6132616" y="252421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Tree>
    <p:extLst>
      <p:ext uri="{BB962C8B-B14F-4D97-AF65-F5344CB8AC3E}">
        <p14:creationId xmlns:p14="http://schemas.microsoft.com/office/powerpoint/2010/main" val="35654386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811339" y="-547079"/>
            <a:ext cx="12208922" cy="81604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231" name="Group 230">
            <a:extLst>
              <a:ext uri="{FF2B5EF4-FFF2-40B4-BE49-F238E27FC236}">
                <a16:creationId xmlns:a16="http://schemas.microsoft.com/office/drawing/2014/main" id="{97CEF1AF-FE65-4A50-9BA9-C3D88E1BA097}"/>
              </a:ext>
            </a:extLst>
          </p:cNvPr>
          <p:cNvGrpSpPr/>
          <p:nvPr/>
        </p:nvGrpSpPr>
        <p:grpSpPr>
          <a:xfrm>
            <a:off x="8471627" y="3716729"/>
            <a:ext cx="2972739" cy="2530357"/>
            <a:chOff x="7733361" y="3355894"/>
            <a:chExt cx="2972739" cy="2530357"/>
          </a:xfrm>
        </p:grpSpPr>
        <p:sp>
          <p:nvSpPr>
            <p:cNvPr id="141" name="Octagon 140">
              <a:extLst>
                <a:ext uri="{FF2B5EF4-FFF2-40B4-BE49-F238E27FC236}">
                  <a16:creationId xmlns:a16="http://schemas.microsoft.com/office/drawing/2014/main" id="{6C181E62-1048-4834-A07F-41BE5CD1BA9B}"/>
                </a:ext>
              </a:extLst>
            </p:cNvPr>
            <p:cNvSpPr/>
            <p:nvPr/>
          </p:nvSpPr>
          <p:spPr>
            <a:xfrm>
              <a:off x="7733361" y="3355894"/>
              <a:ext cx="2972739" cy="2530357"/>
            </a:xfrm>
            <a:prstGeom prst="octagon">
              <a:avLst>
                <a:gd name="adj" fmla="val 30445"/>
              </a:avLst>
            </a:prstGeom>
            <a:noFill/>
            <a:ln w="920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6" name="Group 175">
              <a:extLst>
                <a:ext uri="{FF2B5EF4-FFF2-40B4-BE49-F238E27FC236}">
                  <a16:creationId xmlns:a16="http://schemas.microsoft.com/office/drawing/2014/main" id="{20BB0183-4700-4A0F-8D72-73595BB10511}"/>
                </a:ext>
              </a:extLst>
            </p:cNvPr>
            <p:cNvGrpSpPr/>
            <p:nvPr/>
          </p:nvGrpSpPr>
          <p:grpSpPr>
            <a:xfrm>
              <a:off x="8018144" y="3558305"/>
              <a:ext cx="488113" cy="690992"/>
              <a:chOff x="8018144" y="3558305"/>
              <a:chExt cx="488113" cy="690992"/>
            </a:xfrm>
          </p:grpSpPr>
          <p:grpSp>
            <p:nvGrpSpPr>
              <p:cNvPr id="173" name="Group 172">
                <a:extLst>
                  <a:ext uri="{FF2B5EF4-FFF2-40B4-BE49-F238E27FC236}">
                    <a16:creationId xmlns:a16="http://schemas.microsoft.com/office/drawing/2014/main" id="{DAEFFDC2-12AF-4E59-8CB1-F58CADFBA586}"/>
                  </a:ext>
                </a:extLst>
              </p:cNvPr>
              <p:cNvGrpSpPr/>
              <p:nvPr/>
            </p:nvGrpSpPr>
            <p:grpSpPr>
              <a:xfrm>
                <a:off x="8177886" y="3558305"/>
                <a:ext cx="211962" cy="440512"/>
                <a:chOff x="8177886" y="3558305"/>
                <a:chExt cx="211962" cy="440512"/>
              </a:xfrm>
            </p:grpSpPr>
            <p:sp>
              <p:nvSpPr>
                <p:cNvPr id="171" name="Oval 170">
                  <a:extLst>
                    <a:ext uri="{FF2B5EF4-FFF2-40B4-BE49-F238E27FC236}">
                      <a16:creationId xmlns:a16="http://schemas.microsoft.com/office/drawing/2014/main" id="{BCCFE13A-B531-4593-AFBF-EA0E740200C0}"/>
                    </a:ext>
                  </a:extLst>
                </p:cNvPr>
                <p:cNvSpPr/>
                <p:nvPr/>
              </p:nvSpPr>
              <p:spPr>
                <a:xfrm>
                  <a:off x="8177886" y="3558305"/>
                  <a:ext cx="211962" cy="211962"/>
                </a:xfrm>
                <a:prstGeom prst="ellipse">
                  <a:avLst/>
                </a:prstGeom>
                <a:solidFill>
                  <a:srgbClr val="9A57C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2" name="Straight Connector 171">
                  <a:extLst>
                    <a:ext uri="{FF2B5EF4-FFF2-40B4-BE49-F238E27FC236}">
                      <a16:creationId xmlns:a16="http://schemas.microsoft.com/office/drawing/2014/main" id="{CA54C547-1785-430A-B319-F4783E7B518E}"/>
                    </a:ext>
                  </a:extLst>
                </p:cNvPr>
                <p:cNvCxnSpPr>
                  <a:cxnSpLocks/>
                </p:cNvCxnSpPr>
                <p:nvPr/>
              </p:nvCxnSpPr>
              <p:spPr>
                <a:xfrm>
                  <a:off x="8283867" y="3770267"/>
                  <a:ext cx="0" cy="22855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5" name="Arc 174">
                <a:extLst>
                  <a:ext uri="{FF2B5EF4-FFF2-40B4-BE49-F238E27FC236}">
                    <a16:creationId xmlns:a16="http://schemas.microsoft.com/office/drawing/2014/main" id="{0C0ABFCD-D27A-47A1-8818-D6240AEA7657}"/>
                  </a:ext>
                </a:extLst>
              </p:cNvPr>
              <p:cNvSpPr/>
              <p:nvPr/>
            </p:nvSpPr>
            <p:spPr>
              <a:xfrm rot="19653625">
                <a:off x="8018144" y="4020747"/>
                <a:ext cx="488113" cy="228550"/>
              </a:xfrm>
              <a:prstGeom prst="arc">
                <a:avLst/>
              </a:prstGeom>
              <a:ln w="254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grpSp>
      <p:sp>
        <p:nvSpPr>
          <p:cNvPr id="179" name="Rectangle: Single Corner Snipped 178">
            <a:extLst>
              <a:ext uri="{FF2B5EF4-FFF2-40B4-BE49-F238E27FC236}">
                <a16:creationId xmlns:a16="http://schemas.microsoft.com/office/drawing/2014/main" id="{0E6CB985-33F8-43C1-BC75-D29796D3FB4F}"/>
              </a:ext>
            </a:extLst>
          </p:cNvPr>
          <p:cNvSpPr/>
          <p:nvPr/>
        </p:nvSpPr>
        <p:spPr>
          <a:xfrm>
            <a:off x="6132616" y="252421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00" name="Connector: Curved 199">
            <a:extLst>
              <a:ext uri="{FF2B5EF4-FFF2-40B4-BE49-F238E27FC236}">
                <a16:creationId xmlns:a16="http://schemas.microsoft.com/office/drawing/2014/main" id="{91C85426-15DE-4584-8B8E-426F1B1D499B}"/>
              </a:ext>
            </a:extLst>
          </p:cNvPr>
          <p:cNvCxnSpPr>
            <a:cxnSpLocks/>
            <a:stCxn id="179" idx="0"/>
            <a:endCxn id="171" idx="1"/>
          </p:cNvCxnSpPr>
          <p:nvPr/>
        </p:nvCxnSpPr>
        <p:spPr>
          <a:xfrm>
            <a:off x="6785759" y="2796471"/>
            <a:ext cx="2161434" cy="115371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9996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811339" y="-547079"/>
            <a:ext cx="12208922" cy="81604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231" name="Group 230">
            <a:extLst>
              <a:ext uri="{FF2B5EF4-FFF2-40B4-BE49-F238E27FC236}">
                <a16:creationId xmlns:a16="http://schemas.microsoft.com/office/drawing/2014/main" id="{97CEF1AF-FE65-4A50-9BA9-C3D88E1BA097}"/>
              </a:ext>
            </a:extLst>
          </p:cNvPr>
          <p:cNvGrpSpPr/>
          <p:nvPr/>
        </p:nvGrpSpPr>
        <p:grpSpPr>
          <a:xfrm>
            <a:off x="8471627" y="3716729"/>
            <a:ext cx="2972739" cy="2530357"/>
            <a:chOff x="7733361" y="3355894"/>
            <a:chExt cx="2972739" cy="2530357"/>
          </a:xfrm>
        </p:grpSpPr>
        <p:sp>
          <p:nvSpPr>
            <p:cNvPr id="141" name="Octagon 140">
              <a:extLst>
                <a:ext uri="{FF2B5EF4-FFF2-40B4-BE49-F238E27FC236}">
                  <a16:creationId xmlns:a16="http://schemas.microsoft.com/office/drawing/2014/main" id="{6C181E62-1048-4834-A07F-41BE5CD1BA9B}"/>
                </a:ext>
              </a:extLst>
            </p:cNvPr>
            <p:cNvSpPr/>
            <p:nvPr/>
          </p:nvSpPr>
          <p:spPr>
            <a:xfrm>
              <a:off x="7733361" y="3355894"/>
              <a:ext cx="2972739" cy="2530357"/>
            </a:xfrm>
            <a:prstGeom prst="octagon">
              <a:avLst>
                <a:gd name="adj" fmla="val 30445"/>
              </a:avLst>
            </a:prstGeom>
            <a:noFill/>
            <a:ln w="920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Octagon 165">
              <a:extLst>
                <a:ext uri="{FF2B5EF4-FFF2-40B4-BE49-F238E27FC236}">
                  <a16:creationId xmlns:a16="http://schemas.microsoft.com/office/drawing/2014/main" id="{3B4A565E-B3E3-4071-9FE6-9A4635DDC49F}"/>
                </a:ext>
              </a:extLst>
            </p:cNvPr>
            <p:cNvSpPr/>
            <p:nvPr/>
          </p:nvSpPr>
          <p:spPr>
            <a:xfrm>
              <a:off x="8148160" y="3550473"/>
              <a:ext cx="900123" cy="766173"/>
            </a:xfrm>
            <a:prstGeom prst="octagon">
              <a:avLst>
                <a:gd name="adj" fmla="val 30445"/>
              </a:avLst>
            </a:prstGeom>
            <a:solidFill>
              <a:srgbClr val="BA8CDC"/>
            </a:solidFill>
            <a:ln w="920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6" name="Group 175">
              <a:extLst>
                <a:ext uri="{FF2B5EF4-FFF2-40B4-BE49-F238E27FC236}">
                  <a16:creationId xmlns:a16="http://schemas.microsoft.com/office/drawing/2014/main" id="{20BB0183-4700-4A0F-8D72-73595BB10511}"/>
                </a:ext>
              </a:extLst>
            </p:cNvPr>
            <p:cNvGrpSpPr/>
            <p:nvPr/>
          </p:nvGrpSpPr>
          <p:grpSpPr>
            <a:xfrm>
              <a:off x="8018144" y="3558305"/>
              <a:ext cx="488113" cy="690992"/>
              <a:chOff x="8018144" y="3558305"/>
              <a:chExt cx="488113" cy="690992"/>
            </a:xfrm>
          </p:grpSpPr>
          <p:grpSp>
            <p:nvGrpSpPr>
              <p:cNvPr id="173" name="Group 172">
                <a:extLst>
                  <a:ext uri="{FF2B5EF4-FFF2-40B4-BE49-F238E27FC236}">
                    <a16:creationId xmlns:a16="http://schemas.microsoft.com/office/drawing/2014/main" id="{DAEFFDC2-12AF-4E59-8CB1-F58CADFBA586}"/>
                  </a:ext>
                </a:extLst>
              </p:cNvPr>
              <p:cNvGrpSpPr/>
              <p:nvPr/>
            </p:nvGrpSpPr>
            <p:grpSpPr>
              <a:xfrm>
                <a:off x="8177886" y="3558305"/>
                <a:ext cx="211962" cy="440512"/>
                <a:chOff x="8177886" y="3558305"/>
                <a:chExt cx="211962" cy="440512"/>
              </a:xfrm>
            </p:grpSpPr>
            <p:sp>
              <p:nvSpPr>
                <p:cNvPr id="171" name="Oval 170">
                  <a:extLst>
                    <a:ext uri="{FF2B5EF4-FFF2-40B4-BE49-F238E27FC236}">
                      <a16:creationId xmlns:a16="http://schemas.microsoft.com/office/drawing/2014/main" id="{BCCFE13A-B531-4593-AFBF-EA0E740200C0}"/>
                    </a:ext>
                  </a:extLst>
                </p:cNvPr>
                <p:cNvSpPr/>
                <p:nvPr/>
              </p:nvSpPr>
              <p:spPr>
                <a:xfrm>
                  <a:off x="8177886" y="3558305"/>
                  <a:ext cx="211962" cy="211962"/>
                </a:xfrm>
                <a:prstGeom prst="ellipse">
                  <a:avLst/>
                </a:prstGeom>
                <a:solidFill>
                  <a:srgbClr val="9A57C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2" name="Straight Connector 171">
                  <a:extLst>
                    <a:ext uri="{FF2B5EF4-FFF2-40B4-BE49-F238E27FC236}">
                      <a16:creationId xmlns:a16="http://schemas.microsoft.com/office/drawing/2014/main" id="{CA54C547-1785-430A-B319-F4783E7B518E}"/>
                    </a:ext>
                  </a:extLst>
                </p:cNvPr>
                <p:cNvCxnSpPr>
                  <a:cxnSpLocks/>
                </p:cNvCxnSpPr>
                <p:nvPr/>
              </p:nvCxnSpPr>
              <p:spPr>
                <a:xfrm>
                  <a:off x="8283867" y="3770267"/>
                  <a:ext cx="0" cy="22855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5" name="Arc 174">
                <a:extLst>
                  <a:ext uri="{FF2B5EF4-FFF2-40B4-BE49-F238E27FC236}">
                    <a16:creationId xmlns:a16="http://schemas.microsoft.com/office/drawing/2014/main" id="{0C0ABFCD-D27A-47A1-8818-D6240AEA7657}"/>
                  </a:ext>
                </a:extLst>
              </p:cNvPr>
              <p:cNvSpPr/>
              <p:nvPr/>
            </p:nvSpPr>
            <p:spPr>
              <a:xfrm rot="19653625">
                <a:off x="8018144" y="4020747"/>
                <a:ext cx="488113" cy="228550"/>
              </a:xfrm>
              <a:prstGeom prst="arc">
                <a:avLst/>
              </a:prstGeom>
              <a:ln w="254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grpSp>
      <p:sp>
        <p:nvSpPr>
          <p:cNvPr id="178" name="Rectangle: Single Corner Snipped 177">
            <a:extLst>
              <a:ext uri="{FF2B5EF4-FFF2-40B4-BE49-F238E27FC236}">
                <a16:creationId xmlns:a16="http://schemas.microsoft.com/office/drawing/2014/main" id="{71AF7BCB-AE49-4176-8FB6-5A261E96D2C3}"/>
              </a:ext>
            </a:extLst>
          </p:cNvPr>
          <p:cNvSpPr/>
          <p:nvPr/>
        </p:nvSpPr>
        <p:spPr>
          <a:xfrm>
            <a:off x="5370403" y="344141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79" name="Rectangle: Single Corner Snipped 178">
            <a:extLst>
              <a:ext uri="{FF2B5EF4-FFF2-40B4-BE49-F238E27FC236}">
                <a16:creationId xmlns:a16="http://schemas.microsoft.com/office/drawing/2014/main" id="{0E6CB985-33F8-43C1-BC75-D29796D3FB4F}"/>
              </a:ext>
            </a:extLst>
          </p:cNvPr>
          <p:cNvSpPr/>
          <p:nvPr/>
        </p:nvSpPr>
        <p:spPr>
          <a:xfrm>
            <a:off x="6132616" y="252421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00" name="Connector: Curved 199">
            <a:extLst>
              <a:ext uri="{FF2B5EF4-FFF2-40B4-BE49-F238E27FC236}">
                <a16:creationId xmlns:a16="http://schemas.microsoft.com/office/drawing/2014/main" id="{91C85426-15DE-4584-8B8E-426F1B1D499B}"/>
              </a:ext>
            </a:extLst>
          </p:cNvPr>
          <p:cNvCxnSpPr>
            <a:cxnSpLocks/>
            <a:stCxn id="179" idx="0"/>
            <a:endCxn id="171" idx="1"/>
          </p:cNvCxnSpPr>
          <p:nvPr/>
        </p:nvCxnSpPr>
        <p:spPr>
          <a:xfrm>
            <a:off x="6785759" y="2796471"/>
            <a:ext cx="2161434" cy="115371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Connector: Curved 204">
            <a:extLst>
              <a:ext uri="{FF2B5EF4-FFF2-40B4-BE49-F238E27FC236}">
                <a16:creationId xmlns:a16="http://schemas.microsoft.com/office/drawing/2014/main" id="{A6F2ED29-C4B2-4B08-A5F2-A36174217454}"/>
              </a:ext>
            </a:extLst>
          </p:cNvPr>
          <p:cNvCxnSpPr>
            <a:cxnSpLocks/>
            <a:stCxn id="178" idx="0"/>
            <a:endCxn id="171" idx="2"/>
          </p:cNvCxnSpPr>
          <p:nvPr/>
        </p:nvCxnSpPr>
        <p:spPr>
          <a:xfrm>
            <a:off x="6023546" y="3713665"/>
            <a:ext cx="2892606" cy="31145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25171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811339" y="-547079"/>
            <a:ext cx="12208922" cy="81604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231" name="Group 230">
            <a:extLst>
              <a:ext uri="{FF2B5EF4-FFF2-40B4-BE49-F238E27FC236}">
                <a16:creationId xmlns:a16="http://schemas.microsoft.com/office/drawing/2014/main" id="{97CEF1AF-FE65-4A50-9BA9-C3D88E1BA097}"/>
              </a:ext>
            </a:extLst>
          </p:cNvPr>
          <p:cNvGrpSpPr/>
          <p:nvPr/>
        </p:nvGrpSpPr>
        <p:grpSpPr>
          <a:xfrm>
            <a:off x="8471627" y="3716729"/>
            <a:ext cx="2972739" cy="2530357"/>
            <a:chOff x="7733361" y="3355894"/>
            <a:chExt cx="2972739" cy="2530357"/>
          </a:xfrm>
        </p:grpSpPr>
        <p:sp>
          <p:nvSpPr>
            <p:cNvPr id="141" name="Octagon 140">
              <a:extLst>
                <a:ext uri="{FF2B5EF4-FFF2-40B4-BE49-F238E27FC236}">
                  <a16:creationId xmlns:a16="http://schemas.microsoft.com/office/drawing/2014/main" id="{6C181E62-1048-4834-A07F-41BE5CD1BA9B}"/>
                </a:ext>
              </a:extLst>
            </p:cNvPr>
            <p:cNvSpPr/>
            <p:nvPr/>
          </p:nvSpPr>
          <p:spPr>
            <a:xfrm>
              <a:off x="7733361" y="3355894"/>
              <a:ext cx="2972739" cy="2530357"/>
            </a:xfrm>
            <a:prstGeom prst="octagon">
              <a:avLst>
                <a:gd name="adj" fmla="val 30445"/>
              </a:avLst>
            </a:prstGeom>
            <a:noFill/>
            <a:ln w="920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Octagon 165">
              <a:extLst>
                <a:ext uri="{FF2B5EF4-FFF2-40B4-BE49-F238E27FC236}">
                  <a16:creationId xmlns:a16="http://schemas.microsoft.com/office/drawing/2014/main" id="{3B4A565E-B3E3-4071-9FE6-9A4635DDC49F}"/>
                </a:ext>
              </a:extLst>
            </p:cNvPr>
            <p:cNvSpPr/>
            <p:nvPr/>
          </p:nvSpPr>
          <p:spPr>
            <a:xfrm>
              <a:off x="8073687" y="3514728"/>
              <a:ext cx="1274497" cy="1084835"/>
            </a:xfrm>
            <a:prstGeom prst="octagon">
              <a:avLst>
                <a:gd name="adj" fmla="val 30445"/>
              </a:avLst>
            </a:prstGeom>
            <a:solidFill>
              <a:srgbClr val="BA8CDC"/>
            </a:solidFill>
            <a:ln w="920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6" name="Group 175">
              <a:extLst>
                <a:ext uri="{FF2B5EF4-FFF2-40B4-BE49-F238E27FC236}">
                  <a16:creationId xmlns:a16="http://schemas.microsoft.com/office/drawing/2014/main" id="{20BB0183-4700-4A0F-8D72-73595BB10511}"/>
                </a:ext>
              </a:extLst>
            </p:cNvPr>
            <p:cNvGrpSpPr/>
            <p:nvPr/>
          </p:nvGrpSpPr>
          <p:grpSpPr>
            <a:xfrm>
              <a:off x="8018144" y="3558305"/>
              <a:ext cx="488113" cy="690992"/>
              <a:chOff x="8018144" y="3558305"/>
              <a:chExt cx="488113" cy="690992"/>
            </a:xfrm>
          </p:grpSpPr>
          <p:grpSp>
            <p:nvGrpSpPr>
              <p:cNvPr id="173" name="Group 172">
                <a:extLst>
                  <a:ext uri="{FF2B5EF4-FFF2-40B4-BE49-F238E27FC236}">
                    <a16:creationId xmlns:a16="http://schemas.microsoft.com/office/drawing/2014/main" id="{DAEFFDC2-12AF-4E59-8CB1-F58CADFBA586}"/>
                  </a:ext>
                </a:extLst>
              </p:cNvPr>
              <p:cNvGrpSpPr/>
              <p:nvPr/>
            </p:nvGrpSpPr>
            <p:grpSpPr>
              <a:xfrm>
                <a:off x="8177886" y="3558305"/>
                <a:ext cx="211962" cy="440512"/>
                <a:chOff x="8177886" y="3558305"/>
                <a:chExt cx="211962" cy="440512"/>
              </a:xfrm>
            </p:grpSpPr>
            <p:sp>
              <p:nvSpPr>
                <p:cNvPr id="171" name="Oval 170">
                  <a:extLst>
                    <a:ext uri="{FF2B5EF4-FFF2-40B4-BE49-F238E27FC236}">
                      <a16:creationId xmlns:a16="http://schemas.microsoft.com/office/drawing/2014/main" id="{BCCFE13A-B531-4593-AFBF-EA0E740200C0}"/>
                    </a:ext>
                  </a:extLst>
                </p:cNvPr>
                <p:cNvSpPr/>
                <p:nvPr/>
              </p:nvSpPr>
              <p:spPr>
                <a:xfrm>
                  <a:off x="8177886" y="3558305"/>
                  <a:ext cx="211962" cy="211962"/>
                </a:xfrm>
                <a:prstGeom prst="ellipse">
                  <a:avLst/>
                </a:prstGeom>
                <a:solidFill>
                  <a:srgbClr val="9A57C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2" name="Straight Connector 171">
                  <a:extLst>
                    <a:ext uri="{FF2B5EF4-FFF2-40B4-BE49-F238E27FC236}">
                      <a16:creationId xmlns:a16="http://schemas.microsoft.com/office/drawing/2014/main" id="{CA54C547-1785-430A-B319-F4783E7B518E}"/>
                    </a:ext>
                  </a:extLst>
                </p:cNvPr>
                <p:cNvCxnSpPr>
                  <a:cxnSpLocks/>
                </p:cNvCxnSpPr>
                <p:nvPr/>
              </p:nvCxnSpPr>
              <p:spPr>
                <a:xfrm>
                  <a:off x="8283867" y="3770267"/>
                  <a:ext cx="0" cy="22855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5" name="Arc 174">
                <a:extLst>
                  <a:ext uri="{FF2B5EF4-FFF2-40B4-BE49-F238E27FC236}">
                    <a16:creationId xmlns:a16="http://schemas.microsoft.com/office/drawing/2014/main" id="{0C0ABFCD-D27A-47A1-8818-D6240AEA7657}"/>
                  </a:ext>
                </a:extLst>
              </p:cNvPr>
              <p:cNvSpPr/>
              <p:nvPr/>
            </p:nvSpPr>
            <p:spPr>
              <a:xfrm rot="19653625">
                <a:off x="8018144" y="4020747"/>
                <a:ext cx="488113" cy="228550"/>
              </a:xfrm>
              <a:prstGeom prst="arc">
                <a:avLst/>
              </a:prstGeom>
              <a:ln w="254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grpSp>
      <p:sp>
        <p:nvSpPr>
          <p:cNvPr id="178" name="Rectangle: Single Corner Snipped 177">
            <a:extLst>
              <a:ext uri="{FF2B5EF4-FFF2-40B4-BE49-F238E27FC236}">
                <a16:creationId xmlns:a16="http://schemas.microsoft.com/office/drawing/2014/main" id="{71AF7BCB-AE49-4176-8FB6-5A261E96D2C3}"/>
              </a:ext>
            </a:extLst>
          </p:cNvPr>
          <p:cNvSpPr/>
          <p:nvPr/>
        </p:nvSpPr>
        <p:spPr>
          <a:xfrm>
            <a:off x="5370403" y="344141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79" name="Rectangle: Single Corner Snipped 178">
            <a:extLst>
              <a:ext uri="{FF2B5EF4-FFF2-40B4-BE49-F238E27FC236}">
                <a16:creationId xmlns:a16="http://schemas.microsoft.com/office/drawing/2014/main" id="{0E6CB985-33F8-43C1-BC75-D29796D3FB4F}"/>
              </a:ext>
            </a:extLst>
          </p:cNvPr>
          <p:cNvSpPr/>
          <p:nvPr/>
        </p:nvSpPr>
        <p:spPr>
          <a:xfrm>
            <a:off x="6132616" y="252421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00" name="Connector: Curved 199">
            <a:extLst>
              <a:ext uri="{FF2B5EF4-FFF2-40B4-BE49-F238E27FC236}">
                <a16:creationId xmlns:a16="http://schemas.microsoft.com/office/drawing/2014/main" id="{91C85426-15DE-4584-8B8E-426F1B1D499B}"/>
              </a:ext>
            </a:extLst>
          </p:cNvPr>
          <p:cNvCxnSpPr>
            <a:cxnSpLocks/>
            <a:stCxn id="179" idx="0"/>
            <a:endCxn id="171" idx="1"/>
          </p:cNvCxnSpPr>
          <p:nvPr/>
        </p:nvCxnSpPr>
        <p:spPr>
          <a:xfrm>
            <a:off x="6785759" y="2796471"/>
            <a:ext cx="2161434" cy="115371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Connector: Curved 204">
            <a:extLst>
              <a:ext uri="{FF2B5EF4-FFF2-40B4-BE49-F238E27FC236}">
                <a16:creationId xmlns:a16="http://schemas.microsoft.com/office/drawing/2014/main" id="{A6F2ED29-C4B2-4B08-A5F2-A36174217454}"/>
              </a:ext>
            </a:extLst>
          </p:cNvPr>
          <p:cNvCxnSpPr>
            <a:cxnSpLocks/>
            <a:stCxn id="178" idx="0"/>
            <a:endCxn id="171" idx="2"/>
          </p:cNvCxnSpPr>
          <p:nvPr/>
        </p:nvCxnSpPr>
        <p:spPr>
          <a:xfrm>
            <a:off x="6023546" y="3713665"/>
            <a:ext cx="2892606" cy="31145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Single Corner Snipped 19">
            <a:extLst>
              <a:ext uri="{FF2B5EF4-FFF2-40B4-BE49-F238E27FC236}">
                <a16:creationId xmlns:a16="http://schemas.microsoft.com/office/drawing/2014/main" id="{3D0C5392-1A33-442D-8F3E-CAC5C2EA4EDB}"/>
              </a:ext>
            </a:extLst>
          </p:cNvPr>
          <p:cNvSpPr/>
          <p:nvPr/>
        </p:nvSpPr>
        <p:spPr>
          <a:xfrm>
            <a:off x="5023543" y="441719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1" name="Connector: Curved 20">
            <a:extLst>
              <a:ext uri="{FF2B5EF4-FFF2-40B4-BE49-F238E27FC236}">
                <a16:creationId xmlns:a16="http://schemas.microsoft.com/office/drawing/2014/main" id="{D49FC560-C2D9-4E77-BB8F-9AA82D8A7FFF}"/>
              </a:ext>
            </a:extLst>
          </p:cNvPr>
          <p:cNvCxnSpPr>
            <a:cxnSpLocks/>
            <a:stCxn id="20" idx="0"/>
          </p:cNvCxnSpPr>
          <p:nvPr/>
        </p:nvCxnSpPr>
        <p:spPr>
          <a:xfrm flipV="1">
            <a:off x="5676686" y="4025121"/>
            <a:ext cx="3239466" cy="66432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1571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838200" y="439247"/>
            <a:ext cx="10515600" cy="1561000"/>
          </a:xfrm>
        </p:spPr>
        <p:txBody>
          <a:bodyPr anchor="t"/>
          <a:lstStyle/>
          <a:p>
            <a:r>
              <a:rPr lang="en-GB" dirty="0"/>
              <a:t>Disclaimers</a:t>
            </a:r>
          </a:p>
        </p:txBody>
      </p:sp>
      <p:sp>
        <p:nvSpPr>
          <p:cNvPr id="3" name="Text Placeholder 2">
            <a:extLst>
              <a:ext uri="{FF2B5EF4-FFF2-40B4-BE49-F238E27FC236}">
                <a16:creationId xmlns:a16="http://schemas.microsoft.com/office/drawing/2014/main" id="{58B27DB0-FD7B-4FB2-894E-4E073EE2FA72}"/>
              </a:ext>
            </a:extLst>
          </p:cNvPr>
          <p:cNvSpPr>
            <a:spLocks noGrp="1"/>
          </p:cNvSpPr>
          <p:nvPr>
            <p:ph type="body" idx="1"/>
          </p:nvPr>
        </p:nvSpPr>
        <p:spPr>
          <a:xfrm>
            <a:off x="838200" y="1843088"/>
            <a:ext cx="10515600" cy="4057650"/>
          </a:xfrm>
        </p:spPr>
        <p:txBody>
          <a:bodyPr anchor="ctr">
            <a:noAutofit/>
          </a:bodyPr>
          <a:lstStyle/>
          <a:p>
            <a:pPr algn="just">
              <a:lnSpc>
                <a:spcPct val="120000"/>
              </a:lnSpc>
              <a:spcBef>
                <a:spcPts val="0"/>
              </a:spcBef>
              <a:spcAft>
                <a:spcPts val="1800"/>
              </a:spcAft>
            </a:pPr>
            <a:r>
              <a:rPr lang="en-GB" sz="3600" dirty="0">
                <a:solidFill>
                  <a:schemeClr val="bg1"/>
                </a:solidFill>
              </a:rPr>
              <a:t>There is no silver bullet</a:t>
            </a:r>
            <a:r>
              <a:rPr lang="en-GB" sz="1600" b="0" dirty="0"/>
              <a:t> Your testing strategy &amp; techniques must always be chosen accordingly to your context (both human &amp; technical)</a:t>
            </a:r>
          </a:p>
          <a:p>
            <a:pPr algn="just">
              <a:lnSpc>
                <a:spcPct val="120000"/>
              </a:lnSpc>
              <a:spcBef>
                <a:spcPts val="0"/>
              </a:spcBef>
              <a:spcAft>
                <a:spcPts val="1800"/>
              </a:spcAft>
            </a:pPr>
            <a:endParaRPr lang="en-GB" sz="1600" b="0" dirty="0"/>
          </a:p>
          <a:p>
            <a:pPr algn="just">
              <a:lnSpc>
                <a:spcPct val="120000"/>
              </a:lnSpc>
              <a:spcBef>
                <a:spcPts val="0"/>
              </a:spcBef>
              <a:spcAft>
                <a:spcPts val="1800"/>
              </a:spcAft>
            </a:pPr>
            <a:r>
              <a:rPr lang="en-GB" sz="1600" b="0" dirty="0"/>
              <a:t>As long as you </a:t>
            </a:r>
            <a:r>
              <a:rPr lang="en-GB" sz="3600" dirty="0">
                <a:solidFill>
                  <a:schemeClr val="bg1"/>
                </a:solidFill>
              </a:rPr>
              <a:t>understand your trade-offs</a:t>
            </a:r>
            <a:r>
              <a:rPr kumimoji="0" lang="en-GB" sz="1600" b="0" i="0" u="none" strike="noStrike" kern="1200" cap="none" spc="0" normalizeH="0" baseline="0" noProof="0" dirty="0">
                <a:ln>
                  <a:noFill/>
                </a:ln>
                <a:solidFill>
                  <a:srgbClr val="E7E6E6">
                    <a:lumMod val="50000"/>
                  </a:srgbClr>
                </a:solidFill>
                <a:effectLst/>
                <a:uLnTx/>
                <a:uFillTx/>
                <a:latin typeface="Alte Haas Grotesk" panose="02000503000000020004" pitchFamily="2" charset="0"/>
                <a:ea typeface="+mn-ea"/>
                <a:cs typeface="+mn-cs"/>
              </a:rPr>
              <a:t> there</a:t>
            </a:r>
            <a:r>
              <a:rPr lang="en-GB" sz="1600" b="0" dirty="0">
                <a:solidFill>
                  <a:srgbClr val="E7E6E6">
                    <a:lumMod val="50000"/>
                  </a:srgbClr>
                </a:solidFill>
              </a:rPr>
              <a:t> is no reason not to </a:t>
            </a:r>
            <a:r>
              <a:rPr lang="en-GB" sz="3600" dirty="0">
                <a:solidFill>
                  <a:schemeClr val="bg1"/>
                </a:solidFill>
              </a:rPr>
              <a:t>explore new paths…</a:t>
            </a:r>
          </a:p>
          <a:p>
            <a:pPr algn="just">
              <a:lnSpc>
                <a:spcPct val="120000"/>
              </a:lnSpc>
              <a:spcBef>
                <a:spcPts val="0"/>
              </a:spcBef>
              <a:spcAft>
                <a:spcPts val="1800"/>
              </a:spcAft>
            </a:pPr>
            <a:endParaRPr lang="en-GB" sz="1600" b="0" dirty="0"/>
          </a:p>
          <a:p>
            <a:pPr algn="just">
              <a:lnSpc>
                <a:spcPct val="120000"/>
              </a:lnSpc>
              <a:spcBef>
                <a:spcPts val="0"/>
              </a:spcBef>
              <a:spcAft>
                <a:spcPts val="1800"/>
              </a:spcAft>
            </a:pPr>
            <a:r>
              <a:rPr lang="en-GB" sz="1600" b="0" dirty="0"/>
              <a:t>Thanks to </a:t>
            </a:r>
            <a:r>
              <a:rPr lang="en-GB" sz="1600" dirty="0"/>
              <a:t>Kent Beck</a:t>
            </a:r>
            <a:r>
              <a:rPr lang="en-GB" sz="1600" b="0" dirty="0"/>
              <a:t>, </a:t>
            </a:r>
            <a:r>
              <a:rPr lang="en-GB" sz="1600" dirty="0"/>
              <a:t>Martin Fowler</a:t>
            </a:r>
            <a:r>
              <a:rPr lang="en-GB" sz="1600" b="0" dirty="0"/>
              <a:t>, </a:t>
            </a:r>
            <a:r>
              <a:rPr lang="en-GB" sz="1600" dirty="0"/>
              <a:t>Michael Feathers</a:t>
            </a:r>
            <a:r>
              <a:rPr lang="en-GB" sz="1600" b="0" dirty="0"/>
              <a:t>, </a:t>
            </a:r>
            <a:r>
              <a:rPr lang="en-GB" sz="1600" dirty="0"/>
              <a:t>Nat Pryce</a:t>
            </a:r>
            <a:r>
              <a:rPr lang="en-GB" sz="1600" b="0" dirty="0"/>
              <a:t> &amp; </a:t>
            </a:r>
            <a:r>
              <a:rPr lang="en-GB" sz="1600" dirty="0"/>
              <a:t>Steve Freeman</a:t>
            </a:r>
            <a:r>
              <a:rPr lang="en-GB" sz="1600" b="0" dirty="0"/>
              <a:t> for their great source of inspiration over the years  </a:t>
            </a:r>
            <a:r>
              <a:rPr lang="en-GB" sz="3600" dirty="0">
                <a:solidFill>
                  <a:schemeClr val="bg1"/>
                </a:solidFill>
              </a:rPr>
              <a:t>#shouldersOfGiants</a:t>
            </a:r>
          </a:p>
        </p:txBody>
      </p:sp>
    </p:spTree>
    <p:extLst>
      <p:ext uri="{BB962C8B-B14F-4D97-AF65-F5344CB8AC3E}">
        <p14:creationId xmlns:p14="http://schemas.microsoft.com/office/powerpoint/2010/main" val="2552019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811339" y="-547079"/>
            <a:ext cx="12208922" cy="81604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231" name="Group 230">
            <a:extLst>
              <a:ext uri="{FF2B5EF4-FFF2-40B4-BE49-F238E27FC236}">
                <a16:creationId xmlns:a16="http://schemas.microsoft.com/office/drawing/2014/main" id="{97CEF1AF-FE65-4A50-9BA9-C3D88E1BA097}"/>
              </a:ext>
            </a:extLst>
          </p:cNvPr>
          <p:cNvGrpSpPr/>
          <p:nvPr/>
        </p:nvGrpSpPr>
        <p:grpSpPr>
          <a:xfrm>
            <a:off x="8471627" y="3716729"/>
            <a:ext cx="2972739" cy="2530357"/>
            <a:chOff x="7733361" y="3355894"/>
            <a:chExt cx="2972739" cy="2530357"/>
          </a:xfrm>
        </p:grpSpPr>
        <p:sp>
          <p:nvSpPr>
            <p:cNvPr id="141" name="Octagon 140">
              <a:extLst>
                <a:ext uri="{FF2B5EF4-FFF2-40B4-BE49-F238E27FC236}">
                  <a16:creationId xmlns:a16="http://schemas.microsoft.com/office/drawing/2014/main" id="{6C181E62-1048-4834-A07F-41BE5CD1BA9B}"/>
                </a:ext>
              </a:extLst>
            </p:cNvPr>
            <p:cNvSpPr/>
            <p:nvPr/>
          </p:nvSpPr>
          <p:spPr>
            <a:xfrm>
              <a:off x="7733361" y="3355894"/>
              <a:ext cx="2972739" cy="2530357"/>
            </a:xfrm>
            <a:prstGeom prst="octagon">
              <a:avLst>
                <a:gd name="adj" fmla="val 30445"/>
              </a:avLst>
            </a:prstGeom>
            <a:noFill/>
            <a:ln w="920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Octagon 165">
              <a:extLst>
                <a:ext uri="{FF2B5EF4-FFF2-40B4-BE49-F238E27FC236}">
                  <a16:creationId xmlns:a16="http://schemas.microsoft.com/office/drawing/2014/main" id="{3B4A565E-B3E3-4071-9FE6-9A4635DDC49F}"/>
                </a:ext>
              </a:extLst>
            </p:cNvPr>
            <p:cNvSpPr/>
            <p:nvPr/>
          </p:nvSpPr>
          <p:spPr>
            <a:xfrm>
              <a:off x="8056988" y="3401214"/>
              <a:ext cx="1785363" cy="1519677"/>
            </a:xfrm>
            <a:prstGeom prst="octagon">
              <a:avLst>
                <a:gd name="adj" fmla="val 30445"/>
              </a:avLst>
            </a:prstGeom>
            <a:solidFill>
              <a:srgbClr val="BA8CDC"/>
            </a:solidFill>
            <a:ln w="920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6" name="Group 175">
              <a:extLst>
                <a:ext uri="{FF2B5EF4-FFF2-40B4-BE49-F238E27FC236}">
                  <a16:creationId xmlns:a16="http://schemas.microsoft.com/office/drawing/2014/main" id="{20BB0183-4700-4A0F-8D72-73595BB10511}"/>
                </a:ext>
              </a:extLst>
            </p:cNvPr>
            <p:cNvGrpSpPr/>
            <p:nvPr/>
          </p:nvGrpSpPr>
          <p:grpSpPr>
            <a:xfrm>
              <a:off x="8018144" y="3558305"/>
              <a:ext cx="488113" cy="690992"/>
              <a:chOff x="8018144" y="3558305"/>
              <a:chExt cx="488113" cy="690992"/>
            </a:xfrm>
          </p:grpSpPr>
          <p:grpSp>
            <p:nvGrpSpPr>
              <p:cNvPr id="173" name="Group 172">
                <a:extLst>
                  <a:ext uri="{FF2B5EF4-FFF2-40B4-BE49-F238E27FC236}">
                    <a16:creationId xmlns:a16="http://schemas.microsoft.com/office/drawing/2014/main" id="{DAEFFDC2-12AF-4E59-8CB1-F58CADFBA586}"/>
                  </a:ext>
                </a:extLst>
              </p:cNvPr>
              <p:cNvGrpSpPr/>
              <p:nvPr/>
            </p:nvGrpSpPr>
            <p:grpSpPr>
              <a:xfrm>
                <a:off x="8177886" y="3558305"/>
                <a:ext cx="211962" cy="440512"/>
                <a:chOff x="8177886" y="3558305"/>
                <a:chExt cx="211962" cy="440512"/>
              </a:xfrm>
            </p:grpSpPr>
            <p:sp>
              <p:nvSpPr>
                <p:cNvPr id="171" name="Oval 170">
                  <a:extLst>
                    <a:ext uri="{FF2B5EF4-FFF2-40B4-BE49-F238E27FC236}">
                      <a16:creationId xmlns:a16="http://schemas.microsoft.com/office/drawing/2014/main" id="{BCCFE13A-B531-4593-AFBF-EA0E740200C0}"/>
                    </a:ext>
                  </a:extLst>
                </p:cNvPr>
                <p:cNvSpPr/>
                <p:nvPr/>
              </p:nvSpPr>
              <p:spPr>
                <a:xfrm>
                  <a:off x="8177886" y="3558305"/>
                  <a:ext cx="211962" cy="211962"/>
                </a:xfrm>
                <a:prstGeom prst="ellipse">
                  <a:avLst/>
                </a:prstGeom>
                <a:solidFill>
                  <a:srgbClr val="9A57C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2" name="Straight Connector 171">
                  <a:extLst>
                    <a:ext uri="{FF2B5EF4-FFF2-40B4-BE49-F238E27FC236}">
                      <a16:creationId xmlns:a16="http://schemas.microsoft.com/office/drawing/2014/main" id="{CA54C547-1785-430A-B319-F4783E7B518E}"/>
                    </a:ext>
                  </a:extLst>
                </p:cNvPr>
                <p:cNvCxnSpPr>
                  <a:cxnSpLocks/>
                </p:cNvCxnSpPr>
                <p:nvPr/>
              </p:nvCxnSpPr>
              <p:spPr>
                <a:xfrm>
                  <a:off x="8283867" y="3770267"/>
                  <a:ext cx="0" cy="22855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5" name="Arc 174">
                <a:extLst>
                  <a:ext uri="{FF2B5EF4-FFF2-40B4-BE49-F238E27FC236}">
                    <a16:creationId xmlns:a16="http://schemas.microsoft.com/office/drawing/2014/main" id="{0C0ABFCD-D27A-47A1-8818-D6240AEA7657}"/>
                  </a:ext>
                </a:extLst>
              </p:cNvPr>
              <p:cNvSpPr/>
              <p:nvPr/>
            </p:nvSpPr>
            <p:spPr>
              <a:xfrm rot="19653625">
                <a:off x="8018144" y="4020747"/>
                <a:ext cx="488113" cy="228550"/>
              </a:xfrm>
              <a:prstGeom prst="arc">
                <a:avLst/>
              </a:prstGeom>
              <a:ln w="254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grpSp>
      <p:sp>
        <p:nvSpPr>
          <p:cNvPr id="178" name="Rectangle: Single Corner Snipped 177">
            <a:extLst>
              <a:ext uri="{FF2B5EF4-FFF2-40B4-BE49-F238E27FC236}">
                <a16:creationId xmlns:a16="http://schemas.microsoft.com/office/drawing/2014/main" id="{71AF7BCB-AE49-4176-8FB6-5A261E96D2C3}"/>
              </a:ext>
            </a:extLst>
          </p:cNvPr>
          <p:cNvSpPr/>
          <p:nvPr/>
        </p:nvSpPr>
        <p:spPr>
          <a:xfrm>
            <a:off x="5370403" y="344141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79" name="Rectangle: Single Corner Snipped 178">
            <a:extLst>
              <a:ext uri="{FF2B5EF4-FFF2-40B4-BE49-F238E27FC236}">
                <a16:creationId xmlns:a16="http://schemas.microsoft.com/office/drawing/2014/main" id="{0E6CB985-33F8-43C1-BC75-D29796D3FB4F}"/>
              </a:ext>
            </a:extLst>
          </p:cNvPr>
          <p:cNvSpPr/>
          <p:nvPr/>
        </p:nvSpPr>
        <p:spPr>
          <a:xfrm>
            <a:off x="6132616" y="252421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00" name="Connector: Curved 199">
            <a:extLst>
              <a:ext uri="{FF2B5EF4-FFF2-40B4-BE49-F238E27FC236}">
                <a16:creationId xmlns:a16="http://schemas.microsoft.com/office/drawing/2014/main" id="{91C85426-15DE-4584-8B8E-426F1B1D499B}"/>
              </a:ext>
            </a:extLst>
          </p:cNvPr>
          <p:cNvCxnSpPr>
            <a:cxnSpLocks/>
            <a:stCxn id="179" idx="0"/>
            <a:endCxn id="171" idx="1"/>
          </p:cNvCxnSpPr>
          <p:nvPr/>
        </p:nvCxnSpPr>
        <p:spPr>
          <a:xfrm>
            <a:off x="6785759" y="2796471"/>
            <a:ext cx="2161434" cy="115371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Connector: Curved 204">
            <a:extLst>
              <a:ext uri="{FF2B5EF4-FFF2-40B4-BE49-F238E27FC236}">
                <a16:creationId xmlns:a16="http://schemas.microsoft.com/office/drawing/2014/main" id="{A6F2ED29-C4B2-4B08-A5F2-A36174217454}"/>
              </a:ext>
            </a:extLst>
          </p:cNvPr>
          <p:cNvCxnSpPr>
            <a:cxnSpLocks/>
            <a:stCxn id="178" idx="0"/>
            <a:endCxn id="171" idx="2"/>
          </p:cNvCxnSpPr>
          <p:nvPr/>
        </p:nvCxnSpPr>
        <p:spPr>
          <a:xfrm>
            <a:off x="6023546" y="3713665"/>
            <a:ext cx="2892606" cy="31145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Single Corner Snipped 19">
            <a:extLst>
              <a:ext uri="{FF2B5EF4-FFF2-40B4-BE49-F238E27FC236}">
                <a16:creationId xmlns:a16="http://schemas.microsoft.com/office/drawing/2014/main" id="{3D0C5392-1A33-442D-8F3E-CAC5C2EA4EDB}"/>
              </a:ext>
            </a:extLst>
          </p:cNvPr>
          <p:cNvSpPr/>
          <p:nvPr/>
        </p:nvSpPr>
        <p:spPr>
          <a:xfrm>
            <a:off x="5023543" y="441719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1" name="Connector: Curved 20">
            <a:extLst>
              <a:ext uri="{FF2B5EF4-FFF2-40B4-BE49-F238E27FC236}">
                <a16:creationId xmlns:a16="http://schemas.microsoft.com/office/drawing/2014/main" id="{D49FC560-C2D9-4E77-BB8F-9AA82D8A7FFF}"/>
              </a:ext>
            </a:extLst>
          </p:cNvPr>
          <p:cNvCxnSpPr>
            <a:cxnSpLocks/>
            <a:stCxn id="20" idx="0"/>
          </p:cNvCxnSpPr>
          <p:nvPr/>
        </p:nvCxnSpPr>
        <p:spPr>
          <a:xfrm flipV="1">
            <a:off x="5676686" y="4025121"/>
            <a:ext cx="3239466" cy="66432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Single Corner Snipped 21">
            <a:extLst>
              <a:ext uri="{FF2B5EF4-FFF2-40B4-BE49-F238E27FC236}">
                <a16:creationId xmlns:a16="http://schemas.microsoft.com/office/drawing/2014/main" id="{D7E092ED-25A3-457C-8C05-54DEB80D0605}"/>
              </a:ext>
            </a:extLst>
          </p:cNvPr>
          <p:cNvSpPr/>
          <p:nvPr/>
        </p:nvSpPr>
        <p:spPr>
          <a:xfrm>
            <a:off x="5370402" y="546949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3" name="Connector: Curved 22">
            <a:extLst>
              <a:ext uri="{FF2B5EF4-FFF2-40B4-BE49-F238E27FC236}">
                <a16:creationId xmlns:a16="http://schemas.microsoft.com/office/drawing/2014/main" id="{895DB3CC-050F-40CA-A3FE-4984D3C85E3B}"/>
              </a:ext>
            </a:extLst>
          </p:cNvPr>
          <p:cNvCxnSpPr>
            <a:cxnSpLocks/>
            <a:stCxn id="22" idx="0"/>
          </p:cNvCxnSpPr>
          <p:nvPr/>
        </p:nvCxnSpPr>
        <p:spPr>
          <a:xfrm flipV="1">
            <a:off x="6023545" y="4025121"/>
            <a:ext cx="2892607" cy="1716629"/>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22397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811339" y="-547079"/>
            <a:ext cx="12208922" cy="81604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231" name="Group 230">
            <a:extLst>
              <a:ext uri="{FF2B5EF4-FFF2-40B4-BE49-F238E27FC236}">
                <a16:creationId xmlns:a16="http://schemas.microsoft.com/office/drawing/2014/main" id="{97CEF1AF-FE65-4A50-9BA9-C3D88E1BA097}"/>
              </a:ext>
            </a:extLst>
          </p:cNvPr>
          <p:cNvGrpSpPr/>
          <p:nvPr/>
        </p:nvGrpSpPr>
        <p:grpSpPr>
          <a:xfrm>
            <a:off x="8471627" y="3716729"/>
            <a:ext cx="2972739" cy="2530357"/>
            <a:chOff x="7733361" y="3355894"/>
            <a:chExt cx="2972739" cy="2530357"/>
          </a:xfrm>
        </p:grpSpPr>
        <p:sp>
          <p:nvSpPr>
            <p:cNvPr id="141" name="Octagon 140">
              <a:extLst>
                <a:ext uri="{FF2B5EF4-FFF2-40B4-BE49-F238E27FC236}">
                  <a16:creationId xmlns:a16="http://schemas.microsoft.com/office/drawing/2014/main" id="{6C181E62-1048-4834-A07F-41BE5CD1BA9B}"/>
                </a:ext>
              </a:extLst>
            </p:cNvPr>
            <p:cNvSpPr/>
            <p:nvPr/>
          </p:nvSpPr>
          <p:spPr>
            <a:xfrm>
              <a:off x="7733361" y="3355894"/>
              <a:ext cx="2972739" cy="2530357"/>
            </a:xfrm>
            <a:prstGeom prst="octagon">
              <a:avLst>
                <a:gd name="adj" fmla="val 30445"/>
              </a:avLst>
            </a:prstGeom>
            <a:noFill/>
            <a:ln w="920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Octagon 165">
              <a:extLst>
                <a:ext uri="{FF2B5EF4-FFF2-40B4-BE49-F238E27FC236}">
                  <a16:creationId xmlns:a16="http://schemas.microsoft.com/office/drawing/2014/main" id="{3B4A565E-B3E3-4071-9FE6-9A4635DDC49F}"/>
                </a:ext>
              </a:extLst>
            </p:cNvPr>
            <p:cNvSpPr/>
            <p:nvPr/>
          </p:nvSpPr>
          <p:spPr>
            <a:xfrm>
              <a:off x="7919441" y="3395699"/>
              <a:ext cx="2277740" cy="1963342"/>
            </a:xfrm>
            <a:prstGeom prst="octagon">
              <a:avLst>
                <a:gd name="adj" fmla="val 30445"/>
              </a:avLst>
            </a:prstGeom>
            <a:solidFill>
              <a:srgbClr val="BA8CDC"/>
            </a:solidFill>
            <a:ln w="920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6" name="Group 175">
              <a:extLst>
                <a:ext uri="{FF2B5EF4-FFF2-40B4-BE49-F238E27FC236}">
                  <a16:creationId xmlns:a16="http://schemas.microsoft.com/office/drawing/2014/main" id="{20BB0183-4700-4A0F-8D72-73595BB10511}"/>
                </a:ext>
              </a:extLst>
            </p:cNvPr>
            <p:cNvGrpSpPr/>
            <p:nvPr/>
          </p:nvGrpSpPr>
          <p:grpSpPr>
            <a:xfrm>
              <a:off x="8018144" y="3558305"/>
              <a:ext cx="488113" cy="690992"/>
              <a:chOff x="8018144" y="3558305"/>
              <a:chExt cx="488113" cy="690992"/>
            </a:xfrm>
          </p:grpSpPr>
          <p:grpSp>
            <p:nvGrpSpPr>
              <p:cNvPr id="173" name="Group 172">
                <a:extLst>
                  <a:ext uri="{FF2B5EF4-FFF2-40B4-BE49-F238E27FC236}">
                    <a16:creationId xmlns:a16="http://schemas.microsoft.com/office/drawing/2014/main" id="{DAEFFDC2-12AF-4E59-8CB1-F58CADFBA586}"/>
                  </a:ext>
                </a:extLst>
              </p:cNvPr>
              <p:cNvGrpSpPr/>
              <p:nvPr/>
            </p:nvGrpSpPr>
            <p:grpSpPr>
              <a:xfrm>
                <a:off x="8177886" y="3558305"/>
                <a:ext cx="211962" cy="440512"/>
                <a:chOff x="8177886" y="3558305"/>
                <a:chExt cx="211962" cy="440512"/>
              </a:xfrm>
            </p:grpSpPr>
            <p:sp>
              <p:nvSpPr>
                <p:cNvPr id="171" name="Oval 170">
                  <a:extLst>
                    <a:ext uri="{FF2B5EF4-FFF2-40B4-BE49-F238E27FC236}">
                      <a16:creationId xmlns:a16="http://schemas.microsoft.com/office/drawing/2014/main" id="{BCCFE13A-B531-4593-AFBF-EA0E740200C0}"/>
                    </a:ext>
                  </a:extLst>
                </p:cNvPr>
                <p:cNvSpPr/>
                <p:nvPr/>
              </p:nvSpPr>
              <p:spPr>
                <a:xfrm>
                  <a:off x="8177886" y="3558305"/>
                  <a:ext cx="211962" cy="211962"/>
                </a:xfrm>
                <a:prstGeom prst="ellipse">
                  <a:avLst/>
                </a:prstGeom>
                <a:solidFill>
                  <a:srgbClr val="9A57C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2" name="Straight Connector 171">
                  <a:extLst>
                    <a:ext uri="{FF2B5EF4-FFF2-40B4-BE49-F238E27FC236}">
                      <a16:creationId xmlns:a16="http://schemas.microsoft.com/office/drawing/2014/main" id="{CA54C547-1785-430A-B319-F4783E7B518E}"/>
                    </a:ext>
                  </a:extLst>
                </p:cNvPr>
                <p:cNvCxnSpPr>
                  <a:cxnSpLocks/>
                </p:cNvCxnSpPr>
                <p:nvPr/>
              </p:nvCxnSpPr>
              <p:spPr>
                <a:xfrm>
                  <a:off x="8283867" y="3770267"/>
                  <a:ext cx="0" cy="22855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5" name="Arc 174">
                <a:extLst>
                  <a:ext uri="{FF2B5EF4-FFF2-40B4-BE49-F238E27FC236}">
                    <a16:creationId xmlns:a16="http://schemas.microsoft.com/office/drawing/2014/main" id="{0C0ABFCD-D27A-47A1-8818-D6240AEA7657}"/>
                  </a:ext>
                </a:extLst>
              </p:cNvPr>
              <p:cNvSpPr/>
              <p:nvPr/>
            </p:nvSpPr>
            <p:spPr>
              <a:xfrm rot="19653625">
                <a:off x="8018144" y="4020747"/>
                <a:ext cx="488113" cy="228550"/>
              </a:xfrm>
              <a:prstGeom prst="arc">
                <a:avLst/>
              </a:prstGeom>
              <a:ln w="254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grpSp>
      <p:sp>
        <p:nvSpPr>
          <p:cNvPr id="178" name="Rectangle: Single Corner Snipped 177">
            <a:extLst>
              <a:ext uri="{FF2B5EF4-FFF2-40B4-BE49-F238E27FC236}">
                <a16:creationId xmlns:a16="http://schemas.microsoft.com/office/drawing/2014/main" id="{71AF7BCB-AE49-4176-8FB6-5A261E96D2C3}"/>
              </a:ext>
            </a:extLst>
          </p:cNvPr>
          <p:cNvSpPr/>
          <p:nvPr/>
        </p:nvSpPr>
        <p:spPr>
          <a:xfrm>
            <a:off x="5370403" y="344141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79" name="Rectangle: Single Corner Snipped 178">
            <a:extLst>
              <a:ext uri="{FF2B5EF4-FFF2-40B4-BE49-F238E27FC236}">
                <a16:creationId xmlns:a16="http://schemas.microsoft.com/office/drawing/2014/main" id="{0E6CB985-33F8-43C1-BC75-D29796D3FB4F}"/>
              </a:ext>
            </a:extLst>
          </p:cNvPr>
          <p:cNvSpPr/>
          <p:nvPr/>
        </p:nvSpPr>
        <p:spPr>
          <a:xfrm>
            <a:off x="6132616" y="252421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00" name="Connector: Curved 199">
            <a:extLst>
              <a:ext uri="{FF2B5EF4-FFF2-40B4-BE49-F238E27FC236}">
                <a16:creationId xmlns:a16="http://schemas.microsoft.com/office/drawing/2014/main" id="{91C85426-15DE-4584-8B8E-426F1B1D499B}"/>
              </a:ext>
            </a:extLst>
          </p:cNvPr>
          <p:cNvCxnSpPr>
            <a:cxnSpLocks/>
            <a:stCxn id="179" idx="0"/>
            <a:endCxn id="171" idx="1"/>
          </p:cNvCxnSpPr>
          <p:nvPr/>
        </p:nvCxnSpPr>
        <p:spPr>
          <a:xfrm>
            <a:off x="6785759" y="2796471"/>
            <a:ext cx="2161434" cy="115371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Connector: Curved 204">
            <a:extLst>
              <a:ext uri="{FF2B5EF4-FFF2-40B4-BE49-F238E27FC236}">
                <a16:creationId xmlns:a16="http://schemas.microsoft.com/office/drawing/2014/main" id="{A6F2ED29-C4B2-4B08-A5F2-A36174217454}"/>
              </a:ext>
            </a:extLst>
          </p:cNvPr>
          <p:cNvCxnSpPr>
            <a:cxnSpLocks/>
            <a:stCxn id="178" idx="0"/>
            <a:endCxn id="171" idx="2"/>
          </p:cNvCxnSpPr>
          <p:nvPr/>
        </p:nvCxnSpPr>
        <p:spPr>
          <a:xfrm>
            <a:off x="6023546" y="3713665"/>
            <a:ext cx="2892606" cy="31145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Single Corner Snipped 19">
            <a:extLst>
              <a:ext uri="{FF2B5EF4-FFF2-40B4-BE49-F238E27FC236}">
                <a16:creationId xmlns:a16="http://schemas.microsoft.com/office/drawing/2014/main" id="{3D0C5392-1A33-442D-8F3E-CAC5C2EA4EDB}"/>
              </a:ext>
            </a:extLst>
          </p:cNvPr>
          <p:cNvSpPr/>
          <p:nvPr/>
        </p:nvSpPr>
        <p:spPr>
          <a:xfrm>
            <a:off x="5023543" y="441719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1" name="Connector: Curved 20">
            <a:extLst>
              <a:ext uri="{FF2B5EF4-FFF2-40B4-BE49-F238E27FC236}">
                <a16:creationId xmlns:a16="http://schemas.microsoft.com/office/drawing/2014/main" id="{D49FC560-C2D9-4E77-BB8F-9AA82D8A7FFF}"/>
              </a:ext>
            </a:extLst>
          </p:cNvPr>
          <p:cNvCxnSpPr>
            <a:cxnSpLocks/>
            <a:stCxn id="20" idx="0"/>
          </p:cNvCxnSpPr>
          <p:nvPr/>
        </p:nvCxnSpPr>
        <p:spPr>
          <a:xfrm flipV="1">
            <a:off x="5676686" y="4025121"/>
            <a:ext cx="3239466" cy="66432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Single Corner Snipped 21">
            <a:extLst>
              <a:ext uri="{FF2B5EF4-FFF2-40B4-BE49-F238E27FC236}">
                <a16:creationId xmlns:a16="http://schemas.microsoft.com/office/drawing/2014/main" id="{D7E092ED-25A3-457C-8C05-54DEB80D0605}"/>
              </a:ext>
            </a:extLst>
          </p:cNvPr>
          <p:cNvSpPr/>
          <p:nvPr/>
        </p:nvSpPr>
        <p:spPr>
          <a:xfrm>
            <a:off x="5370402" y="546949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3" name="Connector: Curved 22">
            <a:extLst>
              <a:ext uri="{FF2B5EF4-FFF2-40B4-BE49-F238E27FC236}">
                <a16:creationId xmlns:a16="http://schemas.microsoft.com/office/drawing/2014/main" id="{895DB3CC-050F-40CA-A3FE-4984D3C85E3B}"/>
              </a:ext>
            </a:extLst>
          </p:cNvPr>
          <p:cNvCxnSpPr>
            <a:cxnSpLocks/>
            <a:stCxn id="22" idx="0"/>
          </p:cNvCxnSpPr>
          <p:nvPr/>
        </p:nvCxnSpPr>
        <p:spPr>
          <a:xfrm flipV="1">
            <a:off x="6023545" y="4025121"/>
            <a:ext cx="2892607" cy="1716629"/>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Single Corner Snipped 23">
            <a:extLst>
              <a:ext uri="{FF2B5EF4-FFF2-40B4-BE49-F238E27FC236}">
                <a16:creationId xmlns:a16="http://schemas.microsoft.com/office/drawing/2014/main" id="{AAA2CF97-0092-4564-A804-9106614BDEE8}"/>
              </a:ext>
            </a:extLst>
          </p:cNvPr>
          <p:cNvSpPr/>
          <p:nvPr/>
        </p:nvSpPr>
        <p:spPr>
          <a:xfrm>
            <a:off x="7062805" y="171227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5" name="Connector: Curved 24">
            <a:extLst>
              <a:ext uri="{FF2B5EF4-FFF2-40B4-BE49-F238E27FC236}">
                <a16:creationId xmlns:a16="http://schemas.microsoft.com/office/drawing/2014/main" id="{C572DD71-9233-41B6-80FF-FAEDC661FD7F}"/>
              </a:ext>
            </a:extLst>
          </p:cNvPr>
          <p:cNvCxnSpPr>
            <a:cxnSpLocks/>
            <a:stCxn id="24" idx="0"/>
          </p:cNvCxnSpPr>
          <p:nvPr/>
        </p:nvCxnSpPr>
        <p:spPr>
          <a:xfrm>
            <a:off x="7715948" y="1984531"/>
            <a:ext cx="1231245" cy="196565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61068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811339" y="-547079"/>
            <a:ext cx="12208922" cy="81604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231" name="Group 230">
            <a:extLst>
              <a:ext uri="{FF2B5EF4-FFF2-40B4-BE49-F238E27FC236}">
                <a16:creationId xmlns:a16="http://schemas.microsoft.com/office/drawing/2014/main" id="{97CEF1AF-FE65-4A50-9BA9-C3D88E1BA097}"/>
              </a:ext>
            </a:extLst>
          </p:cNvPr>
          <p:cNvGrpSpPr/>
          <p:nvPr/>
        </p:nvGrpSpPr>
        <p:grpSpPr>
          <a:xfrm>
            <a:off x="8471627" y="3716729"/>
            <a:ext cx="2972739" cy="2530357"/>
            <a:chOff x="7733361" y="3355894"/>
            <a:chExt cx="2972739" cy="2530357"/>
          </a:xfrm>
        </p:grpSpPr>
        <p:sp>
          <p:nvSpPr>
            <p:cNvPr id="141" name="Octagon 140">
              <a:extLst>
                <a:ext uri="{FF2B5EF4-FFF2-40B4-BE49-F238E27FC236}">
                  <a16:creationId xmlns:a16="http://schemas.microsoft.com/office/drawing/2014/main" id="{6C181E62-1048-4834-A07F-41BE5CD1BA9B}"/>
                </a:ext>
              </a:extLst>
            </p:cNvPr>
            <p:cNvSpPr/>
            <p:nvPr/>
          </p:nvSpPr>
          <p:spPr>
            <a:xfrm>
              <a:off x="7733361" y="3355894"/>
              <a:ext cx="2972739" cy="2530357"/>
            </a:xfrm>
            <a:prstGeom prst="octagon">
              <a:avLst>
                <a:gd name="adj" fmla="val 30445"/>
              </a:avLst>
            </a:prstGeom>
            <a:noFill/>
            <a:ln w="920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Octagon 165">
              <a:extLst>
                <a:ext uri="{FF2B5EF4-FFF2-40B4-BE49-F238E27FC236}">
                  <a16:creationId xmlns:a16="http://schemas.microsoft.com/office/drawing/2014/main" id="{3B4A565E-B3E3-4071-9FE6-9A4635DDC49F}"/>
                </a:ext>
              </a:extLst>
            </p:cNvPr>
            <p:cNvSpPr/>
            <p:nvPr/>
          </p:nvSpPr>
          <p:spPr>
            <a:xfrm>
              <a:off x="7821148" y="3398679"/>
              <a:ext cx="2638572" cy="2274368"/>
            </a:xfrm>
            <a:prstGeom prst="octagon">
              <a:avLst>
                <a:gd name="adj" fmla="val 30445"/>
              </a:avLst>
            </a:prstGeom>
            <a:solidFill>
              <a:srgbClr val="BA8CDC"/>
            </a:solidFill>
            <a:ln w="920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6" name="Group 175">
              <a:extLst>
                <a:ext uri="{FF2B5EF4-FFF2-40B4-BE49-F238E27FC236}">
                  <a16:creationId xmlns:a16="http://schemas.microsoft.com/office/drawing/2014/main" id="{20BB0183-4700-4A0F-8D72-73595BB10511}"/>
                </a:ext>
              </a:extLst>
            </p:cNvPr>
            <p:cNvGrpSpPr/>
            <p:nvPr/>
          </p:nvGrpSpPr>
          <p:grpSpPr>
            <a:xfrm>
              <a:off x="8018144" y="3558305"/>
              <a:ext cx="488113" cy="690992"/>
              <a:chOff x="8018144" y="3558305"/>
              <a:chExt cx="488113" cy="690992"/>
            </a:xfrm>
          </p:grpSpPr>
          <p:grpSp>
            <p:nvGrpSpPr>
              <p:cNvPr id="173" name="Group 172">
                <a:extLst>
                  <a:ext uri="{FF2B5EF4-FFF2-40B4-BE49-F238E27FC236}">
                    <a16:creationId xmlns:a16="http://schemas.microsoft.com/office/drawing/2014/main" id="{DAEFFDC2-12AF-4E59-8CB1-F58CADFBA586}"/>
                  </a:ext>
                </a:extLst>
              </p:cNvPr>
              <p:cNvGrpSpPr/>
              <p:nvPr/>
            </p:nvGrpSpPr>
            <p:grpSpPr>
              <a:xfrm>
                <a:off x="8177886" y="3558305"/>
                <a:ext cx="211962" cy="440512"/>
                <a:chOff x="8177886" y="3558305"/>
                <a:chExt cx="211962" cy="440512"/>
              </a:xfrm>
            </p:grpSpPr>
            <p:sp>
              <p:nvSpPr>
                <p:cNvPr id="171" name="Oval 170">
                  <a:extLst>
                    <a:ext uri="{FF2B5EF4-FFF2-40B4-BE49-F238E27FC236}">
                      <a16:creationId xmlns:a16="http://schemas.microsoft.com/office/drawing/2014/main" id="{BCCFE13A-B531-4593-AFBF-EA0E740200C0}"/>
                    </a:ext>
                  </a:extLst>
                </p:cNvPr>
                <p:cNvSpPr/>
                <p:nvPr/>
              </p:nvSpPr>
              <p:spPr>
                <a:xfrm>
                  <a:off x="8177886" y="3558305"/>
                  <a:ext cx="211962" cy="211962"/>
                </a:xfrm>
                <a:prstGeom prst="ellipse">
                  <a:avLst/>
                </a:prstGeom>
                <a:solidFill>
                  <a:srgbClr val="9A57C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2" name="Straight Connector 171">
                  <a:extLst>
                    <a:ext uri="{FF2B5EF4-FFF2-40B4-BE49-F238E27FC236}">
                      <a16:creationId xmlns:a16="http://schemas.microsoft.com/office/drawing/2014/main" id="{CA54C547-1785-430A-B319-F4783E7B518E}"/>
                    </a:ext>
                  </a:extLst>
                </p:cNvPr>
                <p:cNvCxnSpPr>
                  <a:cxnSpLocks/>
                </p:cNvCxnSpPr>
                <p:nvPr/>
              </p:nvCxnSpPr>
              <p:spPr>
                <a:xfrm>
                  <a:off x="8283867" y="3770267"/>
                  <a:ext cx="0" cy="22855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5" name="Arc 174">
                <a:extLst>
                  <a:ext uri="{FF2B5EF4-FFF2-40B4-BE49-F238E27FC236}">
                    <a16:creationId xmlns:a16="http://schemas.microsoft.com/office/drawing/2014/main" id="{0C0ABFCD-D27A-47A1-8818-D6240AEA7657}"/>
                  </a:ext>
                </a:extLst>
              </p:cNvPr>
              <p:cNvSpPr/>
              <p:nvPr/>
            </p:nvSpPr>
            <p:spPr>
              <a:xfrm rot="19653625">
                <a:off x="8018144" y="4020747"/>
                <a:ext cx="488113" cy="228550"/>
              </a:xfrm>
              <a:prstGeom prst="arc">
                <a:avLst/>
              </a:prstGeom>
              <a:ln w="254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grpSp>
      <p:sp>
        <p:nvSpPr>
          <p:cNvPr id="178" name="Rectangle: Single Corner Snipped 177">
            <a:extLst>
              <a:ext uri="{FF2B5EF4-FFF2-40B4-BE49-F238E27FC236}">
                <a16:creationId xmlns:a16="http://schemas.microsoft.com/office/drawing/2014/main" id="{71AF7BCB-AE49-4176-8FB6-5A261E96D2C3}"/>
              </a:ext>
            </a:extLst>
          </p:cNvPr>
          <p:cNvSpPr/>
          <p:nvPr/>
        </p:nvSpPr>
        <p:spPr>
          <a:xfrm>
            <a:off x="5370403" y="344141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79" name="Rectangle: Single Corner Snipped 178">
            <a:extLst>
              <a:ext uri="{FF2B5EF4-FFF2-40B4-BE49-F238E27FC236}">
                <a16:creationId xmlns:a16="http://schemas.microsoft.com/office/drawing/2014/main" id="{0E6CB985-33F8-43C1-BC75-D29796D3FB4F}"/>
              </a:ext>
            </a:extLst>
          </p:cNvPr>
          <p:cNvSpPr/>
          <p:nvPr/>
        </p:nvSpPr>
        <p:spPr>
          <a:xfrm>
            <a:off x="6132616" y="252421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00" name="Connector: Curved 199">
            <a:extLst>
              <a:ext uri="{FF2B5EF4-FFF2-40B4-BE49-F238E27FC236}">
                <a16:creationId xmlns:a16="http://schemas.microsoft.com/office/drawing/2014/main" id="{91C85426-15DE-4584-8B8E-426F1B1D499B}"/>
              </a:ext>
            </a:extLst>
          </p:cNvPr>
          <p:cNvCxnSpPr>
            <a:cxnSpLocks/>
            <a:stCxn id="179" idx="0"/>
            <a:endCxn id="171" idx="1"/>
          </p:cNvCxnSpPr>
          <p:nvPr/>
        </p:nvCxnSpPr>
        <p:spPr>
          <a:xfrm>
            <a:off x="6785759" y="2796471"/>
            <a:ext cx="2161434" cy="115371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Connector: Curved 204">
            <a:extLst>
              <a:ext uri="{FF2B5EF4-FFF2-40B4-BE49-F238E27FC236}">
                <a16:creationId xmlns:a16="http://schemas.microsoft.com/office/drawing/2014/main" id="{A6F2ED29-C4B2-4B08-A5F2-A36174217454}"/>
              </a:ext>
            </a:extLst>
          </p:cNvPr>
          <p:cNvCxnSpPr>
            <a:cxnSpLocks/>
            <a:stCxn id="178" idx="0"/>
            <a:endCxn id="171" idx="2"/>
          </p:cNvCxnSpPr>
          <p:nvPr/>
        </p:nvCxnSpPr>
        <p:spPr>
          <a:xfrm>
            <a:off x="6023546" y="3713665"/>
            <a:ext cx="2892606" cy="31145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Single Corner Snipped 19">
            <a:extLst>
              <a:ext uri="{FF2B5EF4-FFF2-40B4-BE49-F238E27FC236}">
                <a16:creationId xmlns:a16="http://schemas.microsoft.com/office/drawing/2014/main" id="{3D0C5392-1A33-442D-8F3E-CAC5C2EA4EDB}"/>
              </a:ext>
            </a:extLst>
          </p:cNvPr>
          <p:cNvSpPr/>
          <p:nvPr/>
        </p:nvSpPr>
        <p:spPr>
          <a:xfrm>
            <a:off x="5023543" y="441719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1" name="Connector: Curved 20">
            <a:extLst>
              <a:ext uri="{FF2B5EF4-FFF2-40B4-BE49-F238E27FC236}">
                <a16:creationId xmlns:a16="http://schemas.microsoft.com/office/drawing/2014/main" id="{D49FC560-C2D9-4E77-BB8F-9AA82D8A7FFF}"/>
              </a:ext>
            </a:extLst>
          </p:cNvPr>
          <p:cNvCxnSpPr>
            <a:cxnSpLocks/>
            <a:stCxn id="20" idx="0"/>
          </p:cNvCxnSpPr>
          <p:nvPr/>
        </p:nvCxnSpPr>
        <p:spPr>
          <a:xfrm flipV="1">
            <a:off x="5676686" y="4025121"/>
            <a:ext cx="3239466" cy="66432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Single Corner Snipped 21">
            <a:extLst>
              <a:ext uri="{FF2B5EF4-FFF2-40B4-BE49-F238E27FC236}">
                <a16:creationId xmlns:a16="http://schemas.microsoft.com/office/drawing/2014/main" id="{D7E092ED-25A3-457C-8C05-54DEB80D0605}"/>
              </a:ext>
            </a:extLst>
          </p:cNvPr>
          <p:cNvSpPr/>
          <p:nvPr/>
        </p:nvSpPr>
        <p:spPr>
          <a:xfrm>
            <a:off x="5370402" y="546949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3" name="Connector: Curved 22">
            <a:extLst>
              <a:ext uri="{FF2B5EF4-FFF2-40B4-BE49-F238E27FC236}">
                <a16:creationId xmlns:a16="http://schemas.microsoft.com/office/drawing/2014/main" id="{895DB3CC-050F-40CA-A3FE-4984D3C85E3B}"/>
              </a:ext>
            </a:extLst>
          </p:cNvPr>
          <p:cNvCxnSpPr>
            <a:cxnSpLocks/>
            <a:stCxn id="22" idx="0"/>
          </p:cNvCxnSpPr>
          <p:nvPr/>
        </p:nvCxnSpPr>
        <p:spPr>
          <a:xfrm flipV="1">
            <a:off x="6023545" y="4025121"/>
            <a:ext cx="2892607" cy="1716629"/>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Single Corner Snipped 23">
            <a:extLst>
              <a:ext uri="{FF2B5EF4-FFF2-40B4-BE49-F238E27FC236}">
                <a16:creationId xmlns:a16="http://schemas.microsoft.com/office/drawing/2014/main" id="{AAA2CF97-0092-4564-A804-9106614BDEE8}"/>
              </a:ext>
            </a:extLst>
          </p:cNvPr>
          <p:cNvSpPr/>
          <p:nvPr/>
        </p:nvSpPr>
        <p:spPr>
          <a:xfrm>
            <a:off x="7062805" y="171227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5" name="Connector: Curved 24">
            <a:extLst>
              <a:ext uri="{FF2B5EF4-FFF2-40B4-BE49-F238E27FC236}">
                <a16:creationId xmlns:a16="http://schemas.microsoft.com/office/drawing/2014/main" id="{C572DD71-9233-41B6-80FF-FAEDC661FD7F}"/>
              </a:ext>
            </a:extLst>
          </p:cNvPr>
          <p:cNvCxnSpPr>
            <a:cxnSpLocks/>
            <a:stCxn id="24" idx="0"/>
          </p:cNvCxnSpPr>
          <p:nvPr/>
        </p:nvCxnSpPr>
        <p:spPr>
          <a:xfrm>
            <a:off x="7715948" y="1984531"/>
            <a:ext cx="1231245" cy="196565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Single Corner Snipped 27">
            <a:extLst>
              <a:ext uri="{FF2B5EF4-FFF2-40B4-BE49-F238E27FC236}">
                <a16:creationId xmlns:a16="http://schemas.microsoft.com/office/drawing/2014/main" id="{23DD28F2-3C3E-4A57-AF58-F894AA369E01}"/>
              </a:ext>
            </a:extLst>
          </p:cNvPr>
          <p:cNvSpPr/>
          <p:nvPr/>
        </p:nvSpPr>
        <p:spPr>
          <a:xfrm>
            <a:off x="8676886" y="131605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29" name="Connector: Curved 28">
            <a:extLst>
              <a:ext uri="{FF2B5EF4-FFF2-40B4-BE49-F238E27FC236}">
                <a16:creationId xmlns:a16="http://schemas.microsoft.com/office/drawing/2014/main" id="{0E2B3439-228B-41BF-88B4-4BC7BF040B42}"/>
              </a:ext>
            </a:extLst>
          </p:cNvPr>
          <p:cNvCxnSpPr>
            <a:cxnSpLocks/>
            <a:stCxn id="28" idx="1"/>
          </p:cNvCxnSpPr>
          <p:nvPr/>
        </p:nvCxnSpPr>
        <p:spPr>
          <a:xfrm rot="5400000">
            <a:off x="7930516" y="2877238"/>
            <a:ext cx="2089621" cy="56265"/>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5067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811339" y="-547079"/>
            <a:ext cx="12208922" cy="81604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Outside-in</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65" name="Rectangle: Single Corner Snipped 64">
            <a:extLst>
              <a:ext uri="{FF2B5EF4-FFF2-40B4-BE49-F238E27FC236}">
                <a16:creationId xmlns:a16="http://schemas.microsoft.com/office/drawing/2014/main" id="{90E754BC-7C65-4097-B12D-71857C4669C7}"/>
              </a:ext>
            </a:extLst>
          </p:cNvPr>
          <p:cNvSpPr/>
          <p:nvPr/>
        </p:nvSpPr>
        <p:spPr>
          <a:xfrm>
            <a:off x="5370402" y="546949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160" name="Connector: Curved 159">
            <a:extLst>
              <a:ext uri="{FF2B5EF4-FFF2-40B4-BE49-F238E27FC236}">
                <a16:creationId xmlns:a16="http://schemas.microsoft.com/office/drawing/2014/main" id="{0AB3D052-5690-4E5A-82D7-2373C1265158}"/>
              </a:ext>
            </a:extLst>
          </p:cNvPr>
          <p:cNvCxnSpPr>
            <a:cxnSpLocks/>
            <a:stCxn id="65" idx="0"/>
            <a:endCxn id="171" idx="2"/>
          </p:cNvCxnSpPr>
          <p:nvPr/>
        </p:nvCxnSpPr>
        <p:spPr>
          <a:xfrm flipV="1">
            <a:off x="6023545" y="4025121"/>
            <a:ext cx="2892607" cy="1716629"/>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231" name="Group 230">
            <a:extLst>
              <a:ext uri="{FF2B5EF4-FFF2-40B4-BE49-F238E27FC236}">
                <a16:creationId xmlns:a16="http://schemas.microsoft.com/office/drawing/2014/main" id="{97CEF1AF-FE65-4A50-9BA9-C3D88E1BA097}"/>
              </a:ext>
            </a:extLst>
          </p:cNvPr>
          <p:cNvGrpSpPr/>
          <p:nvPr/>
        </p:nvGrpSpPr>
        <p:grpSpPr>
          <a:xfrm>
            <a:off x="8471627" y="3716729"/>
            <a:ext cx="2972739" cy="2530357"/>
            <a:chOff x="7733361" y="3355894"/>
            <a:chExt cx="2972739" cy="2530357"/>
          </a:xfrm>
        </p:grpSpPr>
        <p:sp>
          <p:nvSpPr>
            <p:cNvPr id="141" name="Octagon 140">
              <a:extLst>
                <a:ext uri="{FF2B5EF4-FFF2-40B4-BE49-F238E27FC236}">
                  <a16:creationId xmlns:a16="http://schemas.microsoft.com/office/drawing/2014/main" id="{6C181E62-1048-4834-A07F-41BE5CD1BA9B}"/>
                </a:ext>
              </a:extLst>
            </p:cNvPr>
            <p:cNvSpPr/>
            <p:nvPr/>
          </p:nvSpPr>
          <p:spPr>
            <a:xfrm>
              <a:off x="7733361" y="3355894"/>
              <a:ext cx="2972739" cy="2530357"/>
            </a:xfrm>
            <a:prstGeom prst="octagon">
              <a:avLst>
                <a:gd name="adj" fmla="val 30445"/>
              </a:avLst>
            </a:prstGeom>
            <a:noFill/>
            <a:ln w="920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Octagon 165">
              <a:extLst>
                <a:ext uri="{FF2B5EF4-FFF2-40B4-BE49-F238E27FC236}">
                  <a16:creationId xmlns:a16="http://schemas.microsoft.com/office/drawing/2014/main" id="{3B4A565E-B3E3-4071-9FE6-9A4635DDC49F}"/>
                </a:ext>
              </a:extLst>
            </p:cNvPr>
            <p:cNvSpPr/>
            <p:nvPr/>
          </p:nvSpPr>
          <p:spPr>
            <a:xfrm>
              <a:off x="7747542" y="3367964"/>
              <a:ext cx="2944376" cy="2506216"/>
            </a:xfrm>
            <a:prstGeom prst="octagon">
              <a:avLst>
                <a:gd name="adj" fmla="val 30445"/>
              </a:avLst>
            </a:prstGeom>
            <a:solidFill>
              <a:srgbClr val="BA8CDC"/>
            </a:solidFill>
            <a:ln w="920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6" name="Group 175">
              <a:extLst>
                <a:ext uri="{FF2B5EF4-FFF2-40B4-BE49-F238E27FC236}">
                  <a16:creationId xmlns:a16="http://schemas.microsoft.com/office/drawing/2014/main" id="{20BB0183-4700-4A0F-8D72-73595BB10511}"/>
                </a:ext>
              </a:extLst>
            </p:cNvPr>
            <p:cNvGrpSpPr/>
            <p:nvPr/>
          </p:nvGrpSpPr>
          <p:grpSpPr>
            <a:xfrm>
              <a:off x="8018144" y="3558305"/>
              <a:ext cx="488113" cy="690992"/>
              <a:chOff x="8018144" y="3558305"/>
              <a:chExt cx="488113" cy="690992"/>
            </a:xfrm>
          </p:grpSpPr>
          <p:grpSp>
            <p:nvGrpSpPr>
              <p:cNvPr id="173" name="Group 172">
                <a:extLst>
                  <a:ext uri="{FF2B5EF4-FFF2-40B4-BE49-F238E27FC236}">
                    <a16:creationId xmlns:a16="http://schemas.microsoft.com/office/drawing/2014/main" id="{DAEFFDC2-12AF-4E59-8CB1-F58CADFBA586}"/>
                  </a:ext>
                </a:extLst>
              </p:cNvPr>
              <p:cNvGrpSpPr/>
              <p:nvPr/>
            </p:nvGrpSpPr>
            <p:grpSpPr>
              <a:xfrm>
                <a:off x="8177886" y="3558305"/>
                <a:ext cx="211962" cy="440512"/>
                <a:chOff x="8177886" y="3558305"/>
                <a:chExt cx="211962" cy="440512"/>
              </a:xfrm>
            </p:grpSpPr>
            <p:sp>
              <p:nvSpPr>
                <p:cNvPr id="171" name="Oval 170">
                  <a:extLst>
                    <a:ext uri="{FF2B5EF4-FFF2-40B4-BE49-F238E27FC236}">
                      <a16:creationId xmlns:a16="http://schemas.microsoft.com/office/drawing/2014/main" id="{BCCFE13A-B531-4593-AFBF-EA0E740200C0}"/>
                    </a:ext>
                  </a:extLst>
                </p:cNvPr>
                <p:cNvSpPr/>
                <p:nvPr/>
              </p:nvSpPr>
              <p:spPr>
                <a:xfrm>
                  <a:off x="8177886" y="3558305"/>
                  <a:ext cx="211962" cy="211962"/>
                </a:xfrm>
                <a:prstGeom prst="ellipse">
                  <a:avLst/>
                </a:prstGeom>
                <a:solidFill>
                  <a:srgbClr val="9A57C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2" name="Straight Connector 171">
                  <a:extLst>
                    <a:ext uri="{FF2B5EF4-FFF2-40B4-BE49-F238E27FC236}">
                      <a16:creationId xmlns:a16="http://schemas.microsoft.com/office/drawing/2014/main" id="{CA54C547-1785-430A-B319-F4783E7B518E}"/>
                    </a:ext>
                  </a:extLst>
                </p:cNvPr>
                <p:cNvCxnSpPr>
                  <a:cxnSpLocks/>
                </p:cNvCxnSpPr>
                <p:nvPr/>
              </p:nvCxnSpPr>
              <p:spPr>
                <a:xfrm>
                  <a:off x="8283867" y="3770267"/>
                  <a:ext cx="0" cy="22855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5" name="Arc 174">
                <a:extLst>
                  <a:ext uri="{FF2B5EF4-FFF2-40B4-BE49-F238E27FC236}">
                    <a16:creationId xmlns:a16="http://schemas.microsoft.com/office/drawing/2014/main" id="{0C0ABFCD-D27A-47A1-8818-D6240AEA7657}"/>
                  </a:ext>
                </a:extLst>
              </p:cNvPr>
              <p:cNvSpPr/>
              <p:nvPr/>
            </p:nvSpPr>
            <p:spPr>
              <a:xfrm rot="19653625">
                <a:off x="8018144" y="4020747"/>
                <a:ext cx="488113" cy="228550"/>
              </a:xfrm>
              <a:prstGeom prst="arc">
                <a:avLst/>
              </a:prstGeom>
              <a:ln w="254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grpSp>
      <p:sp>
        <p:nvSpPr>
          <p:cNvPr id="177" name="Rectangle: Single Corner Snipped 176">
            <a:extLst>
              <a:ext uri="{FF2B5EF4-FFF2-40B4-BE49-F238E27FC236}">
                <a16:creationId xmlns:a16="http://schemas.microsoft.com/office/drawing/2014/main" id="{6530E4B2-8970-490C-819D-8D076C39DDF3}"/>
              </a:ext>
            </a:extLst>
          </p:cNvPr>
          <p:cNvSpPr/>
          <p:nvPr/>
        </p:nvSpPr>
        <p:spPr>
          <a:xfrm>
            <a:off x="5023543" y="441719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78" name="Rectangle: Single Corner Snipped 177">
            <a:extLst>
              <a:ext uri="{FF2B5EF4-FFF2-40B4-BE49-F238E27FC236}">
                <a16:creationId xmlns:a16="http://schemas.microsoft.com/office/drawing/2014/main" id="{71AF7BCB-AE49-4176-8FB6-5A261E96D2C3}"/>
              </a:ext>
            </a:extLst>
          </p:cNvPr>
          <p:cNvSpPr/>
          <p:nvPr/>
        </p:nvSpPr>
        <p:spPr>
          <a:xfrm>
            <a:off x="5370403" y="344141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79" name="Rectangle: Single Corner Snipped 178">
            <a:extLst>
              <a:ext uri="{FF2B5EF4-FFF2-40B4-BE49-F238E27FC236}">
                <a16:creationId xmlns:a16="http://schemas.microsoft.com/office/drawing/2014/main" id="{0E6CB985-33F8-43C1-BC75-D29796D3FB4F}"/>
              </a:ext>
            </a:extLst>
          </p:cNvPr>
          <p:cNvSpPr/>
          <p:nvPr/>
        </p:nvSpPr>
        <p:spPr>
          <a:xfrm>
            <a:off x="6132616" y="252421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80" name="Rectangle: Single Corner Snipped 179">
            <a:extLst>
              <a:ext uri="{FF2B5EF4-FFF2-40B4-BE49-F238E27FC236}">
                <a16:creationId xmlns:a16="http://schemas.microsoft.com/office/drawing/2014/main" id="{F8FDD125-0C90-4A81-99AA-2CA6B30A6475}"/>
              </a:ext>
            </a:extLst>
          </p:cNvPr>
          <p:cNvSpPr/>
          <p:nvPr/>
        </p:nvSpPr>
        <p:spPr>
          <a:xfrm>
            <a:off x="7062805" y="171227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81" name="Rectangle: Single Corner Snipped 180">
            <a:extLst>
              <a:ext uri="{FF2B5EF4-FFF2-40B4-BE49-F238E27FC236}">
                <a16:creationId xmlns:a16="http://schemas.microsoft.com/office/drawing/2014/main" id="{F974BD86-69AB-4927-8740-A2122B323780}"/>
              </a:ext>
            </a:extLst>
          </p:cNvPr>
          <p:cNvSpPr/>
          <p:nvPr/>
        </p:nvSpPr>
        <p:spPr>
          <a:xfrm>
            <a:off x="8676886" y="131605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sp>
        <p:nvSpPr>
          <p:cNvPr id="182" name="Rectangle: Single Corner Snipped 181">
            <a:extLst>
              <a:ext uri="{FF2B5EF4-FFF2-40B4-BE49-F238E27FC236}">
                <a16:creationId xmlns:a16="http://schemas.microsoft.com/office/drawing/2014/main" id="{4145475C-A4EA-4032-990A-FE2EE97CAF2D}"/>
              </a:ext>
            </a:extLst>
          </p:cNvPr>
          <p:cNvSpPr/>
          <p:nvPr/>
        </p:nvSpPr>
        <p:spPr>
          <a:xfrm>
            <a:off x="10092080" y="158830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183" name="Connector: Curved 182">
            <a:extLst>
              <a:ext uri="{FF2B5EF4-FFF2-40B4-BE49-F238E27FC236}">
                <a16:creationId xmlns:a16="http://schemas.microsoft.com/office/drawing/2014/main" id="{8FB3C25A-3600-4136-B351-911EA5784A83}"/>
              </a:ext>
            </a:extLst>
          </p:cNvPr>
          <p:cNvCxnSpPr>
            <a:cxnSpLocks/>
            <a:stCxn id="182" idx="1"/>
            <a:endCxn id="171" idx="0"/>
          </p:cNvCxnSpPr>
          <p:nvPr/>
        </p:nvCxnSpPr>
        <p:spPr>
          <a:xfrm rot="5400000">
            <a:off x="8827230" y="2327717"/>
            <a:ext cx="1786327" cy="1396519"/>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Connector: Curved 189">
            <a:extLst>
              <a:ext uri="{FF2B5EF4-FFF2-40B4-BE49-F238E27FC236}">
                <a16:creationId xmlns:a16="http://schemas.microsoft.com/office/drawing/2014/main" id="{8ADBE4B4-7430-4108-BC68-BBFEDFC64FCE}"/>
              </a:ext>
            </a:extLst>
          </p:cNvPr>
          <p:cNvCxnSpPr>
            <a:cxnSpLocks/>
            <a:stCxn id="181" idx="1"/>
            <a:endCxn id="171" idx="1"/>
          </p:cNvCxnSpPr>
          <p:nvPr/>
        </p:nvCxnSpPr>
        <p:spPr>
          <a:xfrm rot="5400000">
            <a:off x="7930516" y="2877238"/>
            <a:ext cx="2089621" cy="56265"/>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Connector: Curved 193">
            <a:extLst>
              <a:ext uri="{FF2B5EF4-FFF2-40B4-BE49-F238E27FC236}">
                <a16:creationId xmlns:a16="http://schemas.microsoft.com/office/drawing/2014/main" id="{C777F1D0-1ACC-40C1-B9EC-82CC290177F6}"/>
              </a:ext>
            </a:extLst>
          </p:cNvPr>
          <p:cNvCxnSpPr>
            <a:cxnSpLocks/>
            <a:stCxn id="180" idx="0"/>
            <a:endCxn id="171" idx="1"/>
          </p:cNvCxnSpPr>
          <p:nvPr/>
        </p:nvCxnSpPr>
        <p:spPr>
          <a:xfrm>
            <a:off x="7715948" y="1984531"/>
            <a:ext cx="1231245" cy="196565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Connector: Curved 199">
            <a:extLst>
              <a:ext uri="{FF2B5EF4-FFF2-40B4-BE49-F238E27FC236}">
                <a16:creationId xmlns:a16="http://schemas.microsoft.com/office/drawing/2014/main" id="{91C85426-15DE-4584-8B8E-426F1B1D499B}"/>
              </a:ext>
            </a:extLst>
          </p:cNvPr>
          <p:cNvCxnSpPr>
            <a:cxnSpLocks/>
            <a:stCxn id="179" idx="0"/>
            <a:endCxn id="171" idx="1"/>
          </p:cNvCxnSpPr>
          <p:nvPr/>
        </p:nvCxnSpPr>
        <p:spPr>
          <a:xfrm>
            <a:off x="6785759" y="2796471"/>
            <a:ext cx="2161434" cy="1153710"/>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Connector: Curved 204">
            <a:extLst>
              <a:ext uri="{FF2B5EF4-FFF2-40B4-BE49-F238E27FC236}">
                <a16:creationId xmlns:a16="http://schemas.microsoft.com/office/drawing/2014/main" id="{A6F2ED29-C4B2-4B08-A5F2-A36174217454}"/>
              </a:ext>
            </a:extLst>
          </p:cNvPr>
          <p:cNvCxnSpPr>
            <a:cxnSpLocks/>
            <a:stCxn id="178" idx="0"/>
            <a:endCxn id="171" idx="2"/>
          </p:cNvCxnSpPr>
          <p:nvPr/>
        </p:nvCxnSpPr>
        <p:spPr>
          <a:xfrm>
            <a:off x="6023546" y="3713665"/>
            <a:ext cx="2892606" cy="31145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Connector: Curved 213">
            <a:extLst>
              <a:ext uri="{FF2B5EF4-FFF2-40B4-BE49-F238E27FC236}">
                <a16:creationId xmlns:a16="http://schemas.microsoft.com/office/drawing/2014/main" id="{C6D79760-4D32-4AC2-B879-C925E527909D}"/>
              </a:ext>
            </a:extLst>
          </p:cNvPr>
          <p:cNvCxnSpPr>
            <a:cxnSpLocks/>
            <a:stCxn id="177" idx="0"/>
            <a:endCxn id="171" idx="2"/>
          </p:cNvCxnSpPr>
          <p:nvPr/>
        </p:nvCxnSpPr>
        <p:spPr>
          <a:xfrm flipV="1">
            <a:off x="5676686" y="4025121"/>
            <a:ext cx="3239466" cy="664326"/>
          </a:xfrm>
          <a:prstGeom prst="curvedConnector3">
            <a:avLst>
              <a:gd name="adj1" fmla="val 50000"/>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73961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Tree>
    <p:extLst>
      <p:ext uri="{BB962C8B-B14F-4D97-AF65-F5344CB8AC3E}">
        <p14:creationId xmlns:p14="http://schemas.microsoft.com/office/powerpoint/2010/main" val="845802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cxnSp>
        <p:nvCxnSpPr>
          <p:cNvPr id="59" name="Connector: Elbow 58">
            <a:extLst>
              <a:ext uri="{FF2B5EF4-FFF2-40B4-BE49-F238E27FC236}">
                <a16:creationId xmlns:a16="http://schemas.microsoft.com/office/drawing/2014/main" id="{D2FA266B-FA8D-4A35-AC38-98A5B689F0B1}"/>
              </a:ext>
            </a:extLst>
          </p:cNvPr>
          <p:cNvCxnSpPr>
            <a:cxnSpLocks/>
          </p:cNvCxnSpPr>
          <p:nvPr/>
        </p:nvCxnSpPr>
        <p:spPr>
          <a:xfrm>
            <a:off x="9112440" y="5032271"/>
            <a:ext cx="503344" cy="318303"/>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584625" y="3784506"/>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2747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cxnSp>
        <p:nvCxnSpPr>
          <p:cNvPr id="59" name="Connector: Elbow 58">
            <a:extLst>
              <a:ext uri="{FF2B5EF4-FFF2-40B4-BE49-F238E27FC236}">
                <a16:creationId xmlns:a16="http://schemas.microsoft.com/office/drawing/2014/main" id="{D2FA266B-FA8D-4A35-AC38-98A5B689F0B1}"/>
              </a:ext>
            </a:extLst>
          </p:cNvPr>
          <p:cNvCxnSpPr>
            <a:cxnSpLocks/>
          </p:cNvCxnSpPr>
          <p:nvPr/>
        </p:nvCxnSpPr>
        <p:spPr>
          <a:xfrm>
            <a:off x="9112440" y="5032271"/>
            <a:ext cx="503344" cy="318303"/>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584625" y="3784506"/>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4" name="Rectangle 23">
            <a:extLst>
              <a:ext uri="{FF2B5EF4-FFF2-40B4-BE49-F238E27FC236}">
                <a16:creationId xmlns:a16="http://schemas.microsoft.com/office/drawing/2014/main" id="{FA8D3856-705F-4BC0-B017-F9895B92943B}"/>
              </a:ext>
            </a:extLst>
          </p:cNvPr>
          <p:cNvSpPr/>
          <p:nvPr/>
        </p:nvSpPr>
        <p:spPr>
          <a:xfrm>
            <a:off x="9387783" y="3531038"/>
            <a:ext cx="841542" cy="819883"/>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8" name="Rectangle: Single Corner Snipped 117">
            <a:extLst>
              <a:ext uri="{FF2B5EF4-FFF2-40B4-BE49-F238E27FC236}">
                <a16:creationId xmlns:a16="http://schemas.microsoft.com/office/drawing/2014/main" id="{7708AE55-0561-4569-9413-9E152254311A}"/>
              </a:ext>
            </a:extLst>
          </p:cNvPr>
          <p:cNvSpPr/>
          <p:nvPr/>
        </p:nvSpPr>
        <p:spPr>
          <a:xfrm>
            <a:off x="9682810" y="1879293"/>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27" name="Straight Arrow Connector 126">
            <a:extLst>
              <a:ext uri="{FF2B5EF4-FFF2-40B4-BE49-F238E27FC236}">
                <a16:creationId xmlns:a16="http://schemas.microsoft.com/office/drawing/2014/main" id="{26C1FE0E-3E0C-4872-B741-34D28384E547}"/>
              </a:ext>
            </a:extLst>
          </p:cNvPr>
          <p:cNvCxnSpPr>
            <a:cxnSpLocks/>
            <a:stCxn id="118" idx="1"/>
            <a:endCxn id="54" idx="0"/>
          </p:cNvCxnSpPr>
          <p:nvPr/>
        </p:nvCxnSpPr>
        <p:spPr>
          <a:xfrm flipH="1">
            <a:off x="9816116" y="2423799"/>
            <a:ext cx="193266" cy="136070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45824D22-E197-469A-AC46-54AD0D3FCECA}"/>
              </a:ext>
            </a:extLst>
          </p:cNvPr>
          <p:cNvSpPr txBox="1"/>
          <p:nvPr/>
        </p:nvSpPr>
        <p:spPr>
          <a:xfrm>
            <a:off x="9925356" y="2943421"/>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cxnSp>
        <p:nvCxnSpPr>
          <p:cNvPr id="28" name="Straight Arrow Connector 27">
            <a:extLst>
              <a:ext uri="{FF2B5EF4-FFF2-40B4-BE49-F238E27FC236}">
                <a16:creationId xmlns:a16="http://schemas.microsoft.com/office/drawing/2014/main" id="{335CC979-24C1-4AA7-AFEF-8FE24F59CC7F}"/>
              </a:ext>
            </a:extLst>
          </p:cNvPr>
          <p:cNvCxnSpPr>
            <a:cxnSpLocks/>
          </p:cNvCxnSpPr>
          <p:nvPr/>
        </p:nvCxnSpPr>
        <p:spPr>
          <a:xfrm>
            <a:off x="8505722" y="4021263"/>
            <a:ext cx="375227" cy="81988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6" name="Rectangle: Rounded Corners 35">
            <a:extLst>
              <a:ext uri="{FF2B5EF4-FFF2-40B4-BE49-F238E27FC236}">
                <a16:creationId xmlns:a16="http://schemas.microsoft.com/office/drawing/2014/main" id="{F2821089-3E8D-4AC2-99C5-6A509164C37A}"/>
              </a:ext>
            </a:extLst>
          </p:cNvPr>
          <p:cNvSpPr/>
          <p:nvPr/>
        </p:nvSpPr>
        <p:spPr>
          <a:xfrm>
            <a:off x="9584625" y="3784506"/>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812144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cxnSp>
        <p:nvCxnSpPr>
          <p:cNvPr id="59" name="Connector: Elbow 58">
            <a:extLst>
              <a:ext uri="{FF2B5EF4-FFF2-40B4-BE49-F238E27FC236}">
                <a16:creationId xmlns:a16="http://schemas.microsoft.com/office/drawing/2014/main" id="{D2FA266B-FA8D-4A35-AC38-98A5B689F0B1}"/>
              </a:ext>
            </a:extLst>
          </p:cNvPr>
          <p:cNvCxnSpPr>
            <a:cxnSpLocks/>
          </p:cNvCxnSpPr>
          <p:nvPr/>
        </p:nvCxnSpPr>
        <p:spPr>
          <a:xfrm>
            <a:off x="9112440" y="5032271"/>
            <a:ext cx="503344" cy="318303"/>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584625" y="3784506"/>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8" name="Rectangle: Single Corner Snipped 117">
            <a:extLst>
              <a:ext uri="{FF2B5EF4-FFF2-40B4-BE49-F238E27FC236}">
                <a16:creationId xmlns:a16="http://schemas.microsoft.com/office/drawing/2014/main" id="{7708AE55-0561-4569-9413-9E152254311A}"/>
              </a:ext>
            </a:extLst>
          </p:cNvPr>
          <p:cNvSpPr/>
          <p:nvPr/>
        </p:nvSpPr>
        <p:spPr>
          <a:xfrm>
            <a:off x="9682810" y="1879293"/>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2" name="Rectangle 1">
            <a:extLst>
              <a:ext uri="{FF2B5EF4-FFF2-40B4-BE49-F238E27FC236}">
                <a16:creationId xmlns:a16="http://schemas.microsoft.com/office/drawing/2014/main" id="{BEF0FEE6-B3CC-4EA5-871D-D7DDD66FC031}"/>
              </a:ext>
            </a:extLst>
          </p:cNvPr>
          <p:cNvSpPr/>
          <p:nvPr/>
        </p:nvSpPr>
        <p:spPr>
          <a:xfrm>
            <a:off x="8880949" y="3259183"/>
            <a:ext cx="2247119" cy="1900266"/>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7" name="Straight Arrow Connector 126">
            <a:extLst>
              <a:ext uri="{FF2B5EF4-FFF2-40B4-BE49-F238E27FC236}">
                <a16:creationId xmlns:a16="http://schemas.microsoft.com/office/drawing/2014/main" id="{26C1FE0E-3E0C-4872-B741-34D28384E547}"/>
              </a:ext>
            </a:extLst>
          </p:cNvPr>
          <p:cNvCxnSpPr>
            <a:cxnSpLocks/>
            <a:stCxn id="118" idx="1"/>
            <a:endCxn id="54" idx="0"/>
          </p:cNvCxnSpPr>
          <p:nvPr/>
        </p:nvCxnSpPr>
        <p:spPr>
          <a:xfrm flipH="1">
            <a:off x="9816116" y="2423799"/>
            <a:ext cx="193266" cy="136070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45824D22-E197-469A-AC46-54AD0D3FCECA}"/>
              </a:ext>
            </a:extLst>
          </p:cNvPr>
          <p:cNvSpPr txBox="1"/>
          <p:nvPr/>
        </p:nvSpPr>
        <p:spPr>
          <a:xfrm>
            <a:off x="9925356" y="2943421"/>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21" name="Rectangle: Rounded Corners 20">
            <a:extLst>
              <a:ext uri="{FF2B5EF4-FFF2-40B4-BE49-F238E27FC236}">
                <a16:creationId xmlns:a16="http://schemas.microsoft.com/office/drawing/2014/main" id="{573FF597-300F-456D-816E-E083A1D40B22}"/>
              </a:ext>
            </a:extLst>
          </p:cNvPr>
          <p:cNvSpPr/>
          <p:nvPr/>
        </p:nvSpPr>
        <p:spPr>
          <a:xfrm>
            <a:off x="10319245" y="455044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4" name="Connector: Elbow 23">
            <a:extLst>
              <a:ext uri="{FF2B5EF4-FFF2-40B4-BE49-F238E27FC236}">
                <a16:creationId xmlns:a16="http://schemas.microsoft.com/office/drawing/2014/main" id="{4961D991-4719-486A-B12B-6E718296863F}"/>
              </a:ext>
            </a:extLst>
          </p:cNvPr>
          <p:cNvCxnSpPr>
            <a:cxnSpLocks/>
            <a:stCxn id="36" idx="3"/>
            <a:endCxn id="21" idx="3"/>
          </p:cNvCxnSpPr>
          <p:nvPr/>
        </p:nvCxnSpPr>
        <p:spPr>
          <a:xfrm>
            <a:off x="10047607" y="3975631"/>
            <a:ext cx="734620" cy="765941"/>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335CC979-24C1-4AA7-AFEF-8FE24F59CC7F}"/>
              </a:ext>
            </a:extLst>
          </p:cNvPr>
          <p:cNvCxnSpPr>
            <a:cxnSpLocks/>
          </p:cNvCxnSpPr>
          <p:nvPr/>
        </p:nvCxnSpPr>
        <p:spPr>
          <a:xfrm>
            <a:off x="8505722" y="4021263"/>
            <a:ext cx="375227" cy="81988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AD0834F3-AF79-4006-B5DF-EED207BCB6B8}"/>
              </a:ext>
            </a:extLst>
          </p:cNvPr>
          <p:cNvGrpSpPr/>
          <p:nvPr/>
        </p:nvGrpSpPr>
        <p:grpSpPr>
          <a:xfrm>
            <a:off x="9584625" y="3784506"/>
            <a:ext cx="644700" cy="382249"/>
            <a:chOff x="9227632" y="3957458"/>
            <a:chExt cx="644700" cy="382249"/>
          </a:xfrm>
        </p:grpSpPr>
        <p:sp>
          <p:nvSpPr>
            <p:cNvPr id="36" name="Rectangle: Rounded Corners 35">
              <a:extLst>
                <a:ext uri="{FF2B5EF4-FFF2-40B4-BE49-F238E27FC236}">
                  <a16:creationId xmlns:a16="http://schemas.microsoft.com/office/drawing/2014/main" id="{F2821089-3E8D-4AC2-99C5-6A509164C37A}"/>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Diamond 36">
              <a:extLst>
                <a:ext uri="{FF2B5EF4-FFF2-40B4-BE49-F238E27FC236}">
                  <a16:creationId xmlns:a16="http://schemas.microsoft.com/office/drawing/2014/main" id="{91F1DB3C-44C4-412B-81E9-A4DB9B38F7B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8" name="Rectangle: Single Corner Snipped 37">
            <a:extLst>
              <a:ext uri="{FF2B5EF4-FFF2-40B4-BE49-F238E27FC236}">
                <a16:creationId xmlns:a16="http://schemas.microsoft.com/office/drawing/2014/main" id="{4F2DDDA3-6420-4ACE-A883-24E9B9682858}"/>
              </a:ext>
            </a:extLst>
          </p:cNvPr>
          <p:cNvSpPr/>
          <p:nvPr/>
        </p:nvSpPr>
        <p:spPr>
          <a:xfrm>
            <a:off x="11274624" y="2884494"/>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39" name="Straight Arrow Connector 38">
            <a:extLst>
              <a:ext uri="{FF2B5EF4-FFF2-40B4-BE49-F238E27FC236}">
                <a16:creationId xmlns:a16="http://schemas.microsoft.com/office/drawing/2014/main" id="{3269FDD2-444F-4902-AE18-009298C8EFEF}"/>
              </a:ext>
            </a:extLst>
          </p:cNvPr>
          <p:cNvCxnSpPr>
            <a:cxnSpLocks/>
            <a:stCxn id="38" idx="2"/>
          </p:cNvCxnSpPr>
          <p:nvPr/>
        </p:nvCxnSpPr>
        <p:spPr>
          <a:xfrm flipH="1">
            <a:off x="10663528" y="3156747"/>
            <a:ext cx="611096" cy="1327619"/>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84911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cxnSp>
        <p:nvCxnSpPr>
          <p:cNvPr id="59" name="Connector: Elbow 58">
            <a:extLst>
              <a:ext uri="{FF2B5EF4-FFF2-40B4-BE49-F238E27FC236}">
                <a16:creationId xmlns:a16="http://schemas.microsoft.com/office/drawing/2014/main" id="{D2FA266B-FA8D-4A35-AC38-98A5B689F0B1}"/>
              </a:ext>
            </a:extLst>
          </p:cNvPr>
          <p:cNvCxnSpPr>
            <a:cxnSpLocks/>
          </p:cNvCxnSpPr>
          <p:nvPr/>
        </p:nvCxnSpPr>
        <p:spPr>
          <a:xfrm>
            <a:off x="9112440" y="5032271"/>
            <a:ext cx="503344" cy="318303"/>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584625" y="3784506"/>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8" name="Rectangle: Single Corner Snipped 117">
            <a:extLst>
              <a:ext uri="{FF2B5EF4-FFF2-40B4-BE49-F238E27FC236}">
                <a16:creationId xmlns:a16="http://schemas.microsoft.com/office/drawing/2014/main" id="{7708AE55-0561-4569-9413-9E152254311A}"/>
              </a:ext>
            </a:extLst>
          </p:cNvPr>
          <p:cNvSpPr/>
          <p:nvPr/>
        </p:nvSpPr>
        <p:spPr>
          <a:xfrm>
            <a:off x="9682810" y="1879293"/>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2" name="Rectangle 1">
            <a:extLst>
              <a:ext uri="{FF2B5EF4-FFF2-40B4-BE49-F238E27FC236}">
                <a16:creationId xmlns:a16="http://schemas.microsoft.com/office/drawing/2014/main" id="{BEF0FEE6-B3CC-4EA5-871D-D7DDD66FC031}"/>
              </a:ext>
            </a:extLst>
          </p:cNvPr>
          <p:cNvSpPr/>
          <p:nvPr/>
        </p:nvSpPr>
        <p:spPr>
          <a:xfrm>
            <a:off x="8880949" y="3259183"/>
            <a:ext cx="2247119" cy="2153224"/>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7" name="Straight Arrow Connector 126">
            <a:extLst>
              <a:ext uri="{FF2B5EF4-FFF2-40B4-BE49-F238E27FC236}">
                <a16:creationId xmlns:a16="http://schemas.microsoft.com/office/drawing/2014/main" id="{26C1FE0E-3E0C-4872-B741-34D28384E547}"/>
              </a:ext>
            </a:extLst>
          </p:cNvPr>
          <p:cNvCxnSpPr>
            <a:cxnSpLocks/>
            <a:stCxn id="118" idx="1"/>
            <a:endCxn id="54" idx="0"/>
          </p:cNvCxnSpPr>
          <p:nvPr/>
        </p:nvCxnSpPr>
        <p:spPr>
          <a:xfrm flipH="1">
            <a:off x="9816116" y="2423799"/>
            <a:ext cx="193266" cy="136070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45824D22-E197-469A-AC46-54AD0D3FCECA}"/>
              </a:ext>
            </a:extLst>
          </p:cNvPr>
          <p:cNvSpPr txBox="1"/>
          <p:nvPr/>
        </p:nvSpPr>
        <p:spPr>
          <a:xfrm>
            <a:off x="9925356" y="2943421"/>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21" name="Rectangle: Rounded Corners 20">
            <a:extLst>
              <a:ext uri="{FF2B5EF4-FFF2-40B4-BE49-F238E27FC236}">
                <a16:creationId xmlns:a16="http://schemas.microsoft.com/office/drawing/2014/main" id="{573FF597-300F-456D-816E-E083A1D40B22}"/>
              </a:ext>
            </a:extLst>
          </p:cNvPr>
          <p:cNvSpPr/>
          <p:nvPr/>
        </p:nvSpPr>
        <p:spPr>
          <a:xfrm>
            <a:off x="10319245" y="455044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4" name="Connector: Elbow 23">
            <a:extLst>
              <a:ext uri="{FF2B5EF4-FFF2-40B4-BE49-F238E27FC236}">
                <a16:creationId xmlns:a16="http://schemas.microsoft.com/office/drawing/2014/main" id="{4961D991-4719-486A-B12B-6E718296863F}"/>
              </a:ext>
            </a:extLst>
          </p:cNvPr>
          <p:cNvCxnSpPr>
            <a:cxnSpLocks/>
            <a:stCxn id="36" idx="3"/>
            <a:endCxn id="21" idx="3"/>
          </p:cNvCxnSpPr>
          <p:nvPr/>
        </p:nvCxnSpPr>
        <p:spPr>
          <a:xfrm>
            <a:off x="10047607" y="3975631"/>
            <a:ext cx="734620" cy="765941"/>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335CC979-24C1-4AA7-AFEF-8FE24F59CC7F}"/>
              </a:ext>
            </a:extLst>
          </p:cNvPr>
          <p:cNvCxnSpPr>
            <a:cxnSpLocks/>
          </p:cNvCxnSpPr>
          <p:nvPr/>
        </p:nvCxnSpPr>
        <p:spPr>
          <a:xfrm>
            <a:off x="8505722" y="4021263"/>
            <a:ext cx="375227" cy="81988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AD0834F3-AF79-4006-B5DF-EED207BCB6B8}"/>
              </a:ext>
            </a:extLst>
          </p:cNvPr>
          <p:cNvGrpSpPr/>
          <p:nvPr/>
        </p:nvGrpSpPr>
        <p:grpSpPr>
          <a:xfrm>
            <a:off x="9584625" y="3784506"/>
            <a:ext cx="644700" cy="382249"/>
            <a:chOff x="9227632" y="3957458"/>
            <a:chExt cx="644700" cy="382249"/>
          </a:xfrm>
        </p:grpSpPr>
        <p:sp>
          <p:nvSpPr>
            <p:cNvPr id="36" name="Rectangle: Rounded Corners 35">
              <a:extLst>
                <a:ext uri="{FF2B5EF4-FFF2-40B4-BE49-F238E27FC236}">
                  <a16:creationId xmlns:a16="http://schemas.microsoft.com/office/drawing/2014/main" id="{F2821089-3E8D-4AC2-99C5-6A509164C37A}"/>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Diamond 36">
              <a:extLst>
                <a:ext uri="{FF2B5EF4-FFF2-40B4-BE49-F238E27FC236}">
                  <a16:creationId xmlns:a16="http://schemas.microsoft.com/office/drawing/2014/main" id="{91F1DB3C-44C4-412B-81E9-A4DB9B38F7B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8" name="Rectangle: Single Corner Snipped 37">
            <a:extLst>
              <a:ext uri="{FF2B5EF4-FFF2-40B4-BE49-F238E27FC236}">
                <a16:creationId xmlns:a16="http://schemas.microsoft.com/office/drawing/2014/main" id="{4F2DDDA3-6420-4ACE-A883-24E9B9682858}"/>
              </a:ext>
            </a:extLst>
          </p:cNvPr>
          <p:cNvSpPr/>
          <p:nvPr/>
        </p:nvSpPr>
        <p:spPr>
          <a:xfrm>
            <a:off x="11274624" y="2884494"/>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39" name="Straight Arrow Connector 38">
            <a:extLst>
              <a:ext uri="{FF2B5EF4-FFF2-40B4-BE49-F238E27FC236}">
                <a16:creationId xmlns:a16="http://schemas.microsoft.com/office/drawing/2014/main" id="{3269FDD2-444F-4902-AE18-009298C8EFEF}"/>
              </a:ext>
            </a:extLst>
          </p:cNvPr>
          <p:cNvCxnSpPr>
            <a:cxnSpLocks/>
            <a:stCxn id="38" idx="2"/>
          </p:cNvCxnSpPr>
          <p:nvPr/>
        </p:nvCxnSpPr>
        <p:spPr>
          <a:xfrm flipH="1">
            <a:off x="10663528" y="3156747"/>
            <a:ext cx="611096" cy="1327619"/>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Single Corner Snipped 52">
            <a:extLst>
              <a:ext uri="{FF2B5EF4-FFF2-40B4-BE49-F238E27FC236}">
                <a16:creationId xmlns:a16="http://schemas.microsoft.com/office/drawing/2014/main" id="{18812696-6E6F-4117-B3E3-DFC806013C2C}"/>
              </a:ext>
            </a:extLst>
          </p:cNvPr>
          <p:cNvSpPr/>
          <p:nvPr/>
        </p:nvSpPr>
        <p:spPr>
          <a:xfrm>
            <a:off x="11164388" y="57035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55" name="Straight Arrow Connector 54">
            <a:extLst>
              <a:ext uri="{FF2B5EF4-FFF2-40B4-BE49-F238E27FC236}">
                <a16:creationId xmlns:a16="http://schemas.microsoft.com/office/drawing/2014/main" id="{5D5D51DB-9E6B-4B16-B540-7D4982BAC6F6}"/>
              </a:ext>
            </a:extLst>
          </p:cNvPr>
          <p:cNvCxnSpPr>
            <a:cxnSpLocks/>
            <a:stCxn id="53" idx="3"/>
            <a:endCxn id="21" idx="2"/>
          </p:cNvCxnSpPr>
          <p:nvPr/>
        </p:nvCxnSpPr>
        <p:spPr>
          <a:xfrm flipH="1" flipV="1">
            <a:off x="10550736" y="4932696"/>
            <a:ext cx="940224" cy="77081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89242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Rectangle 71">
            <a:extLst>
              <a:ext uri="{FF2B5EF4-FFF2-40B4-BE49-F238E27FC236}">
                <a16:creationId xmlns:a16="http://schemas.microsoft.com/office/drawing/2014/main" id="{A88EAB78-D8A1-4510-BD3A-E7541B645B3B}"/>
              </a:ext>
            </a:extLst>
          </p:cNvPr>
          <p:cNvSpPr/>
          <p:nvPr/>
        </p:nvSpPr>
        <p:spPr>
          <a:xfrm>
            <a:off x="8310335" y="3259183"/>
            <a:ext cx="2817734" cy="2212151"/>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1" name="TextBox 50">
            <a:extLst>
              <a:ext uri="{FF2B5EF4-FFF2-40B4-BE49-F238E27FC236}">
                <a16:creationId xmlns:a16="http://schemas.microsoft.com/office/drawing/2014/main" id="{95EE4948-04E9-414A-90E5-C862789F365C}"/>
              </a:ext>
            </a:extLst>
          </p:cNvPr>
          <p:cNvSpPr txBox="1"/>
          <p:nvPr/>
        </p:nvSpPr>
        <p:spPr>
          <a:xfrm>
            <a:off x="9925356" y="2943421"/>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53" name="Rectangle: Rounded Corners 52">
            <a:extLst>
              <a:ext uri="{FF2B5EF4-FFF2-40B4-BE49-F238E27FC236}">
                <a16:creationId xmlns:a16="http://schemas.microsoft.com/office/drawing/2014/main" id="{D3391138-A80B-439B-80D5-AF5FFE48590F}"/>
              </a:ext>
            </a:extLst>
          </p:cNvPr>
          <p:cNvSpPr/>
          <p:nvPr/>
        </p:nvSpPr>
        <p:spPr>
          <a:xfrm>
            <a:off x="8649458" y="4841146"/>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Rounded Corners 54">
            <a:extLst>
              <a:ext uri="{FF2B5EF4-FFF2-40B4-BE49-F238E27FC236}">
                <a16:creationId xmlns:a16="http://schemas.microsoft.com/office/drawing/2014/main" id="{16761F20-01A1-44AF-BE18-21F5A97495EB}"/>
              </a:ext>
            </a:extLst>
          </p:cNvPr>
          <p:cNvSpPr/>
          <p:nvPr/>
        </p:nvSpPr>
        <p:spPr>
          <a:xfrm>
            <a:off x="10319245" y="455044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8" name="Connector: Elbow 57">
            <a:extLst>
              <a:ext uri="{FF2B5EF4-FFF2-40B4-BE49-F238E27FC236}">
                <a16:creationId xmlns:a16="http://schemas.microsoft.com/office/drawing/2014/main" id="{8587A79C-9A99-45B1-91D1-4C1DF2171FD0}"/>
              </a:ext>
            </a:extLst>
          </p:cNvPr>
          <p:cNvCxnSpPr>
            <a:cxnSpLocks/>
            <a:stCxn id="54" idx="3"/>
            <a:endCxn id="55" idx="3"/>
          </p:cNvCxnSpPr>
          <p:nvPr/>
        </p:nvCxnSpPr>
        <p:spPr>
          <a:xfrm>
            <a:off x="10047607" y="3975631"/>
            <a:ext cx="734620" cy="765941"/>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584625" y="3784506"/>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6" name="Rectangle: Single Corner Snipped 115">
            <a:extLst>
              <a:ext uri="{FF2B5EF4-FFF2-40B4-BE49-F238E27FC236}">
                <a16:creationId xmlns:a16="http://schemas.microsoft.com/office/drawing/2014/main" id="{0D25225E-EA51-45C9-87F9-AEBEFD8288E4}"/>
              </a:ext>
            </a:extLst>
          </p:cNvPr>
          <p:cNvSpPr/>
          <p:nvPr/>
        </p:nvSpPr>
        <p:spPr>
          <a:xfrm>
            <a:off x="6833138" y="5040626"/>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8" name="Rectangle: Single Corner Snipped 117">
            <a:extLst>
              <a:ext uri="{FF2B5EF4-FFF2-40B4-BE49-F238E27FC236}">
                <a16:creationId xmlns:a16="http://schemas.microsoft.com/office/drawing/2014/main" id="{7708AE55-0561-4569-9413-9E152254311A}"/>
              </a:ext>
            </a:extLst>
          </p:cNvPr>
          <p:cNvSpPr/>
          <p:nvPr/>
        </p:nvSpPr>
        <p:spPr>
          <a:xfrm>
            <a:off x="9682810" y="1879293"/>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20" name="Straight Arrow Connector 119">
            <a:extLst>
              <a:ext uri="{FF2B5EF4-FFF2-40B4-BE49-F238E27FC236}">
                <a16:creationId xmlns:a16="http://schemas.microsoft.com/office/drawing/2014/main" id="{9C4F1AF4-AFBD-4457-A07E-C3FC37B2035E}"/>
              </a:ext>
            </a:extLst>
          </p:cNvPr>
          <p:cNvCxnSpPr>
            <a:cxnSpLocks/>
            <a:stCxn id="116" idx="0"/>
            <a:endCxn id="53" idx="1"/>
          </p:cNvCxnSpPr>
          <p:nvPr/>
        </p:nvCxnSpPr>
        <p:spPr>
          <a:xfrm flipV="1">
            <a:off x="7486281" y="5032271"/>
            <a:ext cx="1163177" cy="28060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26C1FE0E-3E0C-4872-B741-34D28384E547}"/>
              </a:ext>
            </a:extLst>
          </p:cNvPr>
          <p:cNvCxnSpPr>
            <a:cxnSpLocks/>
            <a:stCxn id="118" idx="1"/>
            <a:endCxn id="54" idx="0"/>
          </p:cNvCxnSpPr>
          <p:nvPr/>
        </p:nvCxnSpPr>
        <p:spPr>
          <a:xfrm flipH="1">
            <a:off x="9816116" y="2423799"/>
            <a:ext cx="193266" cy="136070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Single Corner Snipped 44">
            <a:extLst>
              <a:ext uri="{FF2B5EF4-FFF2-40B4-BE49-F238E27FC236}">
                <a16:creationId xmlns:a16="http://schemas.microsoft.com/office/drawing/2014/main" id="{CBF4DDDD-48C2-40C3-8088-990350C9EBBC}"/>
              </a:ext>
            </a:extLst>
          </p:cNvPr>
          <p:cNvSpPr/>
          <p:nvPr/>
        </p:nvSpPr>
        <p:spPr>
          <a:xfrm>
            <a:off x="11274624" y="2884494"/>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46" name="Straight Arrow Connector 45">
            <a:extLst>
              <a:ext uri="{FF2B5EF4-FFF2-40B4-BE49-F238E27FC236}">
                <a16:creationId xmlns:a16="http://schemas.microsoft.com/office/drawing/2014/main" id="{65B132C8-B878-4BF3-94F9-4BE2DE3CF052}"/>
              </a:ext>
            </a:extLst>
          </p:cNvPr>
          <p:cNvCxnSpPr>
            <a:cxnSpLocks/>
            <a:stCxn id="45" idx="2"/>
          </p:cNvCxnSpPr>
          <p:nvPr/>
        </p:nvCxnSpPr>
        <p:spPr>
          <a:xfrm flipH="1">
            <a:off x="10663528" y="3156747"/>
            <a:ext cx="611096" cy="1327619"/>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Single Corner Snipped 67">
            <a:extLst>
              <a:ext uri="{FF2B5EF4-FFF2-40B4-BE49-F238E27FC236}">
                <a16:creationId xmlns:a16="http://schemas.microsoft.com/office/drawing/2014/main" id="{6DB8C724-3DE0-4808-832B-9B9694B1EC86}"/>
              </a:ext>
            </a:extLst>
          </p:cNvPr>
          <p:cNvSpPr/>
          <p:nvPr/>
        </p:nvSpPr>
        <p:spPr>
          <a:xfrm>
            <a:off x="11164388" y="57035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69" name="Straight Arrow Connector 68">
            <a:extLst>
              <a:ext uri="{FF2B5EF4-FFF2-40B4-BE49-F238E27FC236}">
                <a16:creationId xmlns:a16="http://schemas.microsoft.com/office/drawing/2014/main" id="{7700CFD0-C3FB-43DB-89DD-C31CFC5F096C}"/>
              </a:ext>
            </a:extLst>
          </p:cNvPr>
          <p:cNvCxnSpPr>
            <a:cxnSpLocks/>
            <a:stCxn id="68" idx="3"/>
            <a:endCxn id="55" idx="2"/>
          </p:cNvCxnSpPr>
          <p:nvPr/>
        </p:nvCxnSpPr>
        <p:spPr>
          <a:xfrm flipH="1" flipV="1">
            <a:off x="10550736" y="4932696"/>
            <a:ext cx="940224" cy="77081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854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493200" y="4946400"/>
            <a:ext cx="9675829" cy="1561000"/>
          </a:xfrm>
        </p:spPr>
        <p:txBody>
          <a:bodyPr anchor="t"/>
          <a:lstStyle/>
          <a:p>
            <a:r>
              <a:rPr lang="en-GB" dirty="0"/>
              <a:t>Preamble</a:t>
            </a:r>
          </a:p>
        </p:txBody>
      </p:sp>
    </p:spTree>
    <p:extLst>
      <p:ext uri="{BB962C8B-B14F-4D97-AF65-F5344CB8AC3E}">
        <p14:creationId xmlns:p14="http://schemas.microsoft.com/office/powerpoint/2010/main" val="19212796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Rectangle 71">
            <a:extLst>
              <a:ext uri="{FF2B5EF4-FFF2-40B4-BE49-F238E27FC236}">
                <a16:creationId xmlns:a16="http://schemas.microsoft.com/office/drawing/2014/main" id="{A88EAB78-D8A1-4510-BD3A-E7541B645B3B}"/>
              </a:ext>
            </a:extLst>
          </p:cNvPr>
          <p:cNvSpPr/>
          <p:nvPr/>
        </p:nvSpPr>
        <p:spPr>
          <a:xfrm>
            <a:off x="8310335" y="3259183"/>
            <a:ext cx="2817734" cy="2372019"/>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1" name="TextBox 50">
            <a:extLst>
              <a:ext uri="{FF2B5EF4-FFF2-40B4-BE49-F238E27FC236}">
                <a16:creationId xmlns:a16="http://schemas.microsoft.com/office/drawing/2014/main" id="{95EE4948-04E9-414A-90E5-C862789F365C}"/>
              </a:ext>
            </a:extLst>
          </p:cNvPr>
          <p:cNvSpPr txBox="1"/>
          <p:nvPr/>
        </p:nvSpPr>
        <p:spPr>
          <a:xfrm>
            <a:off x="9925356" y="2943421"/>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53" name="Rectangle: Rounded Corners 52">
            <a:extLst>
              <a:ext uri="{FF2B5EF4-FFF2-40B4-BE49-F238E27FC236}">
                <a16:creationId xmlns:a16="http://schemas.microsoft.com/office/drawing/2014/main" id="{D3391138-A80B-439B-80D5-AF5FFE48590F}"/>
              </a:ext>
            </a:extLst>
          </p:cNvPr>
          <p:cNvSpPr/>
          <p:nvPr/>
        </p:nvSpPr>
        <p:spPr>
          <a:xfrm>
            <a:off x="8649458" y="4841146"/>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Rounded Corners 54">
            <a:extLst>
              <a:ext uri="{FF2B5EF4-FFF2-40B4-BE49-F238E27FC236}">
                <a16:creationId xmlns:a16="http://schemas.microsoft.com/office/drawing/2014/main" id="{16761F20-01A1-44AF-BE18-21F5A97495EB}"/>
              </a:ext>
            </a:extLst>
          </p:cNvPr>
          <p:cNvSpPr/>
          <p:nvPr/>
        </p:nvSpPr>
        <p:spPr>
          <a:xfrm>
            <a:off x="10319245" y="455044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8" name="Connector: Elbow 57">
            <a:extLst>
              <a:ext uri="{FF2B5EF4-FFF2-40B4-BE49-F238E27FC236}">
                <a16:creationId xmlns:a16="http://schemas.microsoft.com/office/drawing/2014/main" id="{8587A79C-9A99-45B1-91D1-4C1DF2171FD0}"/>
              </a:ext>
            </a:extLst>
          </p:cNvPr>
          <p:cNvCxnSpPr>
            <a:cxnSpLocks/>
            <a:stCxn id="54" idx="3"/>
            <a:endCxn id="55" idx="3"/>
          </p:cNvCxnSpPr>
          <p:nvPr/>
        </p:nvCxnSpPr>
        <p:spPr>
          <a:xfrm>
            <a:off x="10047607" y="3975631"/>
            <a:ext cx="734620" cy="765941"/>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584625" y="3784506"/>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6" name="Rectangle: Single Corner Snipped 115">
            <a:extLst>
              <a:ext uri="{FF2B5EF4-FFF2-40B4-BE49-F238E27FC236}">
                <a16:creationId xmlns:a16="http://schemas.microsoft.com/office/drawing/2014/main" id="{0D25225E-EA51-45C9-87F9-AEBEFD8288E4}"/>
              </a:ext>
            </a:extLst>
          </p:cNvPr>
          <p:cNvSpPr/>
          <p:nvPr/>
        </p:nvSpPr>
        <p:spPr>
          <a:xfrm>
            <a:off x="6833138" y="5040626"/>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7" name="Rectangle: Single Corner Snipped 116">
            <a:extLst>
              <a:ext uri="{FF2B5EF4-FFF2-40B4-BE49-F238E27FC236}">
                <a16:creationId xmlns:a16="http://schemas.microsoft.com/office/drawing/2014/main" id="{5D648F23-BC8B-476E-8B75-F14758DD2ADA}"/>
              </a:ext>
            </a:extLst>
          </p:cNvPr>
          <p:cNvSpPr/>
          <p:nvPr/>
        </p:nvSpPr>
        <p:spPr>
          <a:xfrm>
            <a:off x="7852579" y="59419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8" name="Rectangle: Single Corner Snipped 117">
            <a:extLst>
              <a:ext uri="{FF2B5EF4-FFF2-40B4-BE49-F238E27FC236}">
                <a16:creationId xmlns:a16="http://schemas.microsoft.com/office/drawing/2014/main" id="{7708AE55-0561-4569-9413-9E152254311A}"/>
              </a:ext>
            </a:extLst>
          </p:cNvPr>
          <p:cNvSpPr/>
          <p:nvPr/>
        </p:nvSpPr>
        <p:spPr>
          <a:xfrm>
            <a:off x="9682810" y="1879293"/>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20" name="Straight Arrow Connector 119">
            <a:extLst>
              <a:ext uri="{FF2B5EF4-FFF2-40B4-BE49-F238E27FC236}">
                <a16:creationId xmlns:a16="http://schemas.microsoft.com/office/drawing/2014/main" id="{9C4F1AF4-AFBD-4457-A07E-C3FC37B2035E}"/>
              </a:ext>
            </a:extLst>
          </p:cNvPr>
          <p:cNvCxnSpPr>
            <a:cxnSpLocks/>
            <a:stCxn id="116" idx="0"/>
            <a:endCxn id="53" idx="1"/>
          </p:cNvCxnSpPr>
          <p:nvPr/>
        </p:nvCxnSpPr>
        <p:spPr>
          <a:xfrm flipV="1">
            <a:off x="7486281" y="5032271"/>
            <a:ext cx="1163177" cy="28060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8B8C9205-5109-4307-A8B4-6B6F3DECC757}"/>
              </a:ext>
            </a:extLst>
          </p:cNvPr>
          <p:cNvCxnSpPr>
            <a:cxnSpLocks/>
            <a:stCxn id="117" idx="3"/>
            <a:endCxn id="53" idx="2"/>
          </p:cNvCxnSpPr>
          <p:nvPr/>
        </p:nvCxnSpPr>
        <p:spPr>
          <a:xfrm flipV="1">
            <a:off x="8179151" y="5223395"/>
            <a:ext cx="701798" cy="718514"/>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26C1FE0E-3E0C-4872-B741-34D28384E547}"/>
              </a:ext>
            </a:extLst>
          </p:cNvPr>
          <p:cNvCxnSpPr>
            <a:cxnSpLocks/>
            <a:stCxn id="118" idx="1"/>
            <a:endCxn id="54" idx="0"/>
          </p:cNvCxnSpPr>
          <p:nvPr/>
        </p:nvCxnSpPr>
        <p:spPr>
          <a:xfrm flipH="1">
            <a:off x="9816116" y="2423799"/>
            <a:ext cx="193266" cy="136070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Single Corner Snipped 44">
            <a:extLst>
              <a:ext uri="{FF2B5EF4-FFF2-40B4-BE49-F238E27FC236}">
                <a16:creationId xmlns:a16="http://schemas.microsoft.com/office/drawing/2014/main" id="{CBF4DDDD-48C2-40C3-8088-990350C9EBBC}"/>
              </a:ext>
            </a:extLst>
          </p:cNvPr>
          <p:cNvSpPr/>
          <p:nvPr/>
        </p:nvSpPr>
        <p:spPr>
          <a:xfrm>
            <a:off x="11274624" y="2884494"/>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46" name="Straight Arrow Connector 45">
            <a:extLst>
              <a:ext uri="{FF2B5EF4-FFF2-40B4-BE49-F238E27FC236}">
                <a16:creationId xmlns:a16="http://schemas.microsoft.com/office/drawing/2014/main" id="{65B132C8-B878-4BF3-94F9-4BE2DE3CF052}"/>
              </a:ext>
            </a:extLst>
          </p:cNvPr>
          <p:cNvCxnSpPr>
            <a:cxnSpLocks/>
            <a:stCxn id="45" idx="2"/>
          </p:cNvCxnSpPr>
          <p:nvPr/>
        </p:nvCxnSpPr>
        <p:spPr>
          <a:xfrm flipH="1">
            <a:off x="10663528" y="3156747"/>
            <a:ext cx="611096" cy="1327619"/>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Single Corner Snipped 67">
            <a:extLst>
              <a:ext uri="{FF2B5EF4-FFF2-40B4-BE49-F238E27FC236}">
                <a16:creationId xmlns:a16="http://schemas.microsoft.com/office/drawing/2014/main" id="{6DB8C724-3DE0-4808-832B-9B9694B1EC86}"/>
              </a:ext>
            </a:extLst>
          </p:cNvPr>
          <p:cNvSpPr/>
          <p:nvPr/>
        </p:nvSpPr>
        <p:spPr>
          <a:xfrm>
            <a:off x="11164388" y="57035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69" name="Straight Arrow Connector 68">
            <a:extLst>
              <a:ext uri="{FF2B5EF4-FFF2-40B4-BE49-F238E27FC236}">
                <a16:creationId xmlns:a16="http://schemas.microsoft.com/office/drawing/2014/main" id="{7700CFD0-C3FB-43DB-89DD-C31CFC5F096C}"/>
              </a:ext>
            </a:extLst>
          </p:cNvPr>
          <p:cNvCxnSpPr>
            <a:cxnSpLocks/>
            <a:stCxn id="68" idx="3"/>
            <a:endCxn id="55" idx="2"/>
          </p:cNvCxnSpPr>
          <p:nvPr/>
        </p:nvCxnSpPr>
        <p:spPr>
          <a:xfrm flipH="1" flipV="1">
            <a:off x="10550736" y="4932696"/>
            <a:ext cx="940224" cy="77081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90619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Rectangle 71">
            <a:extLst>
              <a:ext uri="{FF2B5EF4-FFF2-40B4-BE49-F238E27FC236}">
                <a16:creationId xmlns:a16="http://schemas.microsoft.com/office/drawing/2014/main" id="{A88EAB78-D8A1-4510-BD3A-E7541B645B3B}"/>
              </a:ext>
            </a:extLst>
          </p:cNvPr>
          <p:cNvSpPr/>
          <p:nvPr/>
        </p:nvSpPr>
        <p:spPr>
          <a:xfrm>
            <a:off x="8310335" y="3259183"/>
            <a:ext cx="2817734" cy="2560320"/>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1" name="TextBox 50">
            <a:extLst>
              <a:ext uri="{FF2B5EF4-FFF2-40B4-BE49-F238E27FC236}">
                <a16:creationId xmlns:a16="http://schemas.microsoft.com/office/drawing/2014/main" id="{95EE4948-04E9-414A-90E5-C862789F365C}"/>
              </a:ext>
            </a:extLst>
          </p:cNvPr>
          <p:cNvSpPr txBox="1"/>
          <p:nvPr/>
        </p:nvSpPr>
        <p:spPr>
          <a:xfrm>
            <a:off x="9925356" y="2943421"/>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53" name="Rectangle: Rounded Corners 52">
            <a:extLst>
              <a:ext uri="{FF2B5EF4-FFF2-40B4-BE49-F238E27FC236}">
                <a16:creationId xmlns:a16="http://schemas.microsoft.com/office/drawing/2014/main" id="{D3391138-A80B-439B-80D5-AF5FFE48590F}"/>
              </a:ext>
            </a:extLst>
          </p:cNvPr>
          <p:cNvSpPr/>
          <p:nvPr/>
        </p:nvSpPr>
        <p:spPr>
          <a:xfrm>
            <a:off x="8649458" y="4841146"/>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Rounded Corners 54">
            <a:extLst>
              <a:ext uri="{FF2B5EF4-FFF2-40B4-BE49-F238E27FC236}">
                <a16:creationId xmlns:a16="http://schemas.microsoft.com/office/drawing/2014/main" id="{16761F20-01A1-44AF-BE18-21F5A97495EB}"/>
              </a:ext>
            </a:extLst>
          </p:cNvPr>
          <p:cNvSpPr/>
          <p:nvPr/>
        </p:nvSpPr>
        <p:spPr>
          <a:xfrm>
            <a:off x="10319245" y="455044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Rounded Corners 55">
            <a:extLst>
              <a:ext uri="{FF2B5EF4-FFF2-40B4-BE49-F238E27FC236}">
                <a16:creationId xmlns:a16="http://schemas.microsoft.com/office/drawing/2014/main" id="{2C978D1C-F69B-4647-8D05-B42ED37AF45A}"/>
              </a:ext>
            </a:extLst>
          </p:cNvPr>
          <p:cNvSpPr/>
          <p:nvPr/>
        </p:nvSpPr>
        <p:spPr>
          <a:xfrm>
            <a:off x="9615784" y="5159449"/>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8" name="Connector: Elbow 57">
            <a:extLst>
              <a:ext uri="{FF2B5EF4-FFF2-40B4-BE49-F238E27FC236}">
                <a16:creationId xmlns:a16="http://schemas.microsoft.com/office/drawing/2014/main" id="{8587A79C-9A99-45B1-91D1-4C1DF2171FD0}"/>
              </a:ext>
            </a:extLst>
          </p:cNvPr>
          <p:cNvCxnSpPr>
            <a:cxnSpLocks/>
            <a:stCxn id="54" idx="3"/>
            <a:endCxn id="55" idx="3"/>
          </p:cNvCxnSpPr>
          <p:nvPr/>
        </p:nvCxnSpPr>
        <p:spPr>
          <a:xfrm>
            <a:off x="10047607" y="3975631"/>
            <a:ext cx="734620" cy="765941"/>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D2FA266B-FA8D-4A35-AC38-98A5B689F0B1}"/>
              </a:ext>
            </a:extLst>
          </p:cNvPr>
          <p:cNvCxnSpPr>
            <a:cxnSpLocks/>
            <a:stCxn id="53" idx="3"/>
            <a:endCxn id="56" idx="1"/>
          </p:cNvCxnSpPr>
          <p:nvPr/>
        </p:nvCxnSpPr>
        <p:spPr>
          <a:xfrm>
            <a:off x="9112440" y="5032271"/>
            <a:ext cx="503344" cy="318303"/>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584625" y="3784506"/>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6" name="Rectangle: Single Corner Snipped 115">
            <a:extLst>
              <a:ext uri="{FF2B5EF4-FFF2-40B4-BE49-F238E27FC236}">
                <a16:creationId xmlns:a16="http://schemas.microsoft.com/office/drawing/2014/main" id="{0D25225E-EA51-45C9-87F9-AEBEFD8288E4}"/>
              </a:ext>
            </a:extLst>
          </p:cNvPr>
          <p:cNvSpPr/>
          <p:nvPr/>
        </p:nvSpPr>
        <p:spPr>
          <a:xfrm>
            <a:off x="6833138" y="5040626"/>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7" name="Rectangle: Single Corner Snipped 116">
            <a:extLst>
              <a:ext uri="{FF2B5EF4-FFF2-40B4-BE49-F238E27FC236}">
                <a16:creationId xmlns:a16="http://schemas.microsoft.com/office/drawing/2014/main" id="{5D648F23-BC8B-476E-8B75-F14758DD2ADA}"/>
              </a:ext>
            </a:extLst>
          </p:cNvPr>
          <p:cNvSpPr/>
          <p:nvPr/>
        </p:nvSpPr>
        <p:spPr>
          <a:xfrm>
            <a:off x="7852579" y="59419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8" name="Rectangle: Single Corner Snipped 117">
            <a:extLst>
              <a:ext uri="{FF2B5EF4-FFF2-40B4-BE49-F238E27FC236}">
                <a16:creationId xmlns:a16="http://schemas.microsoft.com/office/drawing/2014/main" id="{7708AE55-0561-4569-9413-9E152254311A}"/>
              </a:ext>
            </a:extLst>
          </p:cNvPr>
          <p:cNvSpPr/>
          <p:nvPr/>
        </p:nvSpPr>
        <p:spPr>
          <a:xfrm>
            <a:off x="9682810" y="1879293"/>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20" name="Straight Arrow Connector 119">
            <a:extLst>
              <a:ext uri="{FF2B5EF4-FFF2-40B4-BE49-F238E27FC236}">
                <a16:creationId xmlns:a16="http://schemas.microsoft.com/office/drawing/2014/main" id="{9C4F1AF4-AFBD-4457-A07E-C3FC37B2035E}"/>
              </a:ext>
            </a:extLst>
          </p:cNvPr>
          <p:cNvCxnSpPr>
            <a:cxnSpLocks/>
            <a:stCxn id="116" idx="0"/>
            <a:endCxn id="53" idx="1"/>
          </p:cNvCxnSpPr>
          <p:nvPr/>
        </p:nvCxnSpPr>
        <p:spPr>
          <a:xfrm flipV="1">
            <a:off x="7486281" y="5032271"/>
            <a:ext cx="1163177" cy="28060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8B8C9205-5109-4307-A8B4-6B6F3DECC757}"/>
              </a:ext>
            </a:extLst>
          </p:cNvPr>
          <p:cNvCxnSpPr>
            <a:cxnSpLocks/>
            <a:stCxn id="117" idx="3"/>
            <a:endCxn id="53" idx="2"/>
          </p:cNvCxnSpPr>
          <p:nvPr/>
        </p:nvCxnSpPr>
        <p:spPr>
          <a:xfrm flipV="1">
            <a:off x="8179151" y="5223395"/>
            <a:ext cx="701798" cy="718514"/>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26C1FE0E-3E0C-4872-B741-34D28384E547}"/>
              </a:ext>
            </a:extLst>
          </p:cNvPr>
          <p:cNvCxnSpPr>
            <a:cxnSpLocks/>
            <a:stCxn id="118" idx="1"/>
            <a:endCxn id="54" idx="0"/>
          </p:cNvCxnSpPr>
          <p:nvPr/>
        </p:nvCxnSpPr>
        <p:spPr>
          <a:xfrm flipH="1">
            <a:off x="9816116" y="2423799"/>
            <a:ext cx="193266" cy="136070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Single Corner Snipped 44">
            <a:extLst>
              <a:ext uri="{FF2B5EF4-FFF2-40B4-BE49-F238E27FC236}">
                <a16:creationId xmlns:a16="http://schemas.microsoft.com/office/drawing/2014/main" id="{CBF4DDDD-48C2-40C3-8088-990350C9EBBC}"/>
              </a:ext>
            </a:extLst>
          </p:cNvPr>
          <p:cNvSpPr/>
          <p:nvPr/>
        </p:nvSpPr>
        <p:spPr>
          <a:xfrm>
            <a:off x="11274624" y="2884494"/>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46" name="Straight Arrow Connector 45">
            <a:extLst>
              <a:ext uri="{FF2B5EF4-FFF2-40B4-BE49-F238E27FC236}">
                <a16:creationId xmlns:a16="http://schemas.microsoft.com/office/drawing/2014/main" id="{65B132C8-B878-4BF3-94F9-4BE2DE3CF052}"/>
              </a:ext>
            </a:extLst>
          </p:cNvPr>
          <p:cNvCxnSpPr>
            <a:cxnSpLocks/>
            <a:stCxn id="45" idx="2"/>
          </p:cNvCxnSpPr>
          <p:nvPr/>
        </p:nvCxnSpPr>
        <p:spPr>
          <a:xfrm flipH="1">
            <a:off x="10663528" y="3156747"/>
            <a:ext cx="611096" cy="1327619"/>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Single Corner Snipped 67">
            <a:extLst>
              <a:ext uri="{FF2B5EF4-FFF2-40B4-BE49-F238E27FC236}">
                <a16:creationId xmlns:a16="http://schemas.microsoft.com/office/drawing/2014/main" id="{6DB8C724-3DE0-4808-832B-9B9694B1EC86}"/>
              </a:ext>
            </a:extLst>
          </p:cNvPr>
          <p:cNvSpPr/>
          <p:nvPr/>
        </p:nvSpPr>
        <p:spPr>
          <a:xfrm>
            <a:off x="11164388" y="57035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69" name="Straight Arrow Connector 68">
            <a:extLst>
              <a:ext uri="{FF2B5EF4-FFF2-40B4-BE49-F238E27FC236}">
                <a16:creationId xmlns:a16="http://schemas.microsoft.com/office/drawing/2014/main" id="{7700CFD0-C3FB-43DB-89DD-C31CFC5F096C}"/>
              </a:ext>
            </a:extLst>
          </p:cNvPr>
          <p:cNvCxnSpPr>
            <a:cxnSpLocks/>
            <a:stCxn id="68" idx="3"/>
            <a:endCxn id="55" idx="2"/>
          </p:cNvCxnSpPr>
          <p:nvPr/>
        </p:nvCxnSpPr>
        <p:spPr>
          <a:xfrm flipH="1" flipV="1">
            <a:off x="10550736" y="4932696"/>
            <a:ext cx="940224" cy="77081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0" name="Rectangle: Single Corner Snipped 69">
            <a:extLst>
              <a:ext uri="{FF2B5EF4-FFF2-40B4-BE49-F238E27FC236}">
                <a16:creationId xmlns:a16="http://schemas.microsoft.com/office/drawing/2014/main" id="{8BD478D8-0674-4A29-9BC1-51756F6BAB27}"/>
              </a:ext>
            </a:extLst>
          </p:cNvPr>
          <p:cNvSpPr/>
          <p:nvPr/>
        </p:nvSpPr>
        <p:spPr>
          <a:xfrm>
            <a:off x="9368157" y="607101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71" name="Straight Arrow Connector 70">
            <a:extLst>
              <a:ext uri="{FF2B5EF4-FFF2-40B4-BE49-F238E27FC236}">
                <a16:creationId xmlns:a16="http://schemas.microsoft.com/office/drawing/2014/main" id="{508A44EE-7FB7-4572-B351-E115CD0C5892}"/>
              </a:ext>
            </a:extLst>
          </p:cNvPr>
          <p:cNvCxnSpPr>
            <a:cxnSpLocks/>
            <a:stCxn id="70" idx="3"/>
            <a:endCxn id="56" idx="2"/>
          </p:cNvCxnSpPr>
          <p:nvPr/>
        </p:nvCxnSpPr>
        <p:spPr>
          <a:xfrm flipV="1">
            <a:off x="9694729" y="5541698"/>
            <a:ext cx="152546" cy="52931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67109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Rectangle 71">
            <a:extLst>
              <a:ext uri="{FF2B5EF4-FFF2-40B4-BE49-F238E27FC236}">
                <a16:creationId xmlns:a16="http://schemas.microsoft.com/office/drawing/2014/main" id="{A88EAB78-D8A1-4510-BD3A-E7541B645B3B}"/>
              </a:ext>
            </a:extLst>
          </p:cNvPr>
          <p:cNvSpPr/>
          <p:nvPr/>
        </p:nvSpPr>
        <p:spPr>
          <a:xfrm>
            <a:off x="7991785" y="3299003"/>
            <a:ext cx="3136284" cy="2520500"/>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1" name="TextBox 50">
            <a:extLst>
              <a:ext uri="{FF2B5EF4-FFF2-40B4-BE49-F238E27FC236}">
                <a16:creationId xmlns:a16="http://schemas.microsoft.com/office/drawing/2014/main" id="{95EE4948-04E9-414A-90E5-C862789F365C}"/>
              </a:ext>
            </a:extLst>
          </p:cNvPr>
          <p:cNvSpPr txBox="1"/>
          <p:nvPr/>
        </p:nvSpPr>
        <p:spPr>
          <a:xfrm>
            <a:off x="9925356" y="2943421"/>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53" name="Rectangle: Rounded Corners 52">
            <a:extLst>
              <a:ext uri="{FF2B5EF4-FFF2-40B4-BE49-F238E27FC236}">
                <a16:creationId xmlns:a16="http://schemas.microsoft.com/office/drawing/2014/main" id="{D3391138-A80B-439B-80D5-AF5FFE48590F}"/>
              </a:ext>
            </a:extLst>
          </p:cNvPr>
          <p:cNvSpPr/>
          <p:nvPr/>
        </p:nvSpPr>
        <p:spPr>
          <a:xfrm>
            <a:off x="8649458" y="4841146"/>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Rounded Corners 54">
            <a:extLst>
              <a:ext uri="{FF2B5EF4-FFF2-40B4-BE49-F238E27FC236}">
                <a16:creationId xmlns:a16="http://schemas.microsoft.com/office/drawing/2014/main" id="{16761F20-01A1-44AF-BE18-21F5A97495EB}"/>
              </a:ext>
            </a:extLst>
          </p:cNvPr>
          <p:cNvSpPr/>
          <p:nvPr/>
        </p:nvSpPr>
        <p:spPr>
          <a:xfrm>
            <a:off x="10319245" y="455044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Rounded Corners 55">
            <a:extLst>
              <a:ext uri="{FF2B5EF4-FFF2-40B4-BE49-F238E27FC236}">
                <a16:creationId xmlns:a16="http://schemas.microsoft.com/office/drawing/2014/main" id="{2C978D1C-F69B-4647-8D05-B42ED37AF45A}"/>
              </a:ext>
            </a:extLst>
          </p:cNvPr>
          <p:cNvSpPr/>
          <p:nvPr/>
        </p:nvSpPr>
        <p:spPr>
          <a:xfrm>
            <a:off x="9615784" y="5159449"/>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8" name="Connector: Elbow 57">
            <a:extLst>
              <a:ext uri="{FF2B5EF4-FFF2-40B4-BE49-F238E27FC236}">
                <a16:creationId xmlns:a16="http://schemas.microsoft.com/office/drawing/2014/main" id="{8587A79C-9A99-45B1-91D1-4C1DF2171FD0}"/>
              </a:ext>
            </a:extLst>
          </p:cNvPr>
          <p:cNvCxnSpPr>
            <a:cxnSpLocks/>
            <a:stCxn id="54" idx="3"/>
            <a:endCxn id="55" idx="3"/>
          </p:cNvCxnSpPr>
          <p:nvPr/>
        </p:nvCxnSpPr>
        <p:spPr>
          <a:xfrm>
            <a:off x="10047607" y="3975631"/>
            <a:ext cx="734620" cy="765941"/>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D2FA266B-FA8D-4A35-AC38-98A5B689F0B1}"/>
              </a:ext>
            </a:extLst>
          </p:cNvPr>
          <p:cNvCxnSpPr>
            <a:cxnSpLocks/>
            <a:stCxn id="53" idx="3"/>
            <a:endCxn id="56" idx="1"/>
          </p:cNvCxnSpPr>
          <p:nvPr/>
        </p:nvCxnSpPr>
        <p:spPr>
          <a:xfrm>
            <a:off x="9112440" y="5032271"/>
            <a:ext cx="503344" cy="318303"/>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584625" y="3784506"/>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6" name="Rectangle: Single Corner Snipped 115">
            <a:extLst>
              <a:ext uri="{FF2B5EF4-FFF2-40B4-BE49-F238E27FC236}">
                <a16:creationId xmlns:a16="http://schemas.microsoft.com/office/drawing/2014/main" id="{0D25225E-EA51-45C9-87F9-AEBEFD8288E4}"/>
              </a:ext>
            </a:extLst>
          </p:cNvPr>
          <p:cNvSpPr/>
          <p:nvPr/>
        </p:nvSpPr>
        <p:spPr>
          <a:xfrm>
            <a:off x="6833138" y="5040626"/>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7" name="Rectangle: Single Corner Snipped 116">
            <a:extLst>
              <a:ext uri="{FF2B5EF4-FFF2-40B4-BE49-F238E27FC236}">
                <a16:creationId xmlns:a16="http://schemas.microsoft.com/office/drawing/2014/main" id="{5D648F23-BC8B-476E-8B75-F14758DD2ADA}"/>
              </a:ext>
            </a:extLst>
          </p:cNvPr>
          <p:cNvSpPr/>
          <p:nvPr/>
        </p:nvSpPr>
        <p:spPr>
          <a:xfrm>
            <a:off x="7852579" y="59419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8" name="Rectangle: Single Corner Snipped 117">
            <a:extLst>
              <a:ext uri="{FF2B5EF4-FFF2-40B4-BE49-F238E27FC236}">
                <a16:creationId xmlns:a16="http://schemas.microsoft.com/office/drawing/2014/main" id="{7708AE55-0561-4569-9413-9E152254311A}"/>
              </a:ext>
            </a:extLst>
          </p:cNvPr>
          <p:cNvSpPr/>
          <p:nvPr/>
        </p:nvSpPr>
        <p:spPr>
          <a:xfrm>
            <a:off x="9682810" y="1879293"/>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20" name="Straight Arrow Connector 119">
            <a:extLst>
              <a:ext uri="{FF2B5EF4-FFF2-40B4-BE49-F238E27FC236}">
                <a16:creationId xmlns:a16="http://schemas.microsoft.com/office/drawing/2014/main" id="{9C4F1AF4-AFBD-4457-A07E-C3FC37B2035E}"/>
              </a:ext>
            </a:extLst>
          </p:cNvPr>
          <p:cNvCxnSpPr>
            <a:cxnSpLocks/>
            <a:stCxn id="116" idx="0"/>
            <a:endCxn id="53" idx="1"/>
          </p:cNvCxnSpPr>
          <p:nvPr/>
        </p:nvCxnSpPr>
        <p:spPr>
          <a:xfrm flipV="1">
            <a:off x="7486281" y="5032271"/>
            <a:ext cx="1163177" cy="28060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8B8C9205-5109-4307-A8B4-6B6F3DECC757}"/>
              </a:ext>
            </a:extLst>
          </p:cNvPr>
          <p:cNvCxnSpPr>
            <a:cxnSpLocks/>
            <a:stCxn id="117" idx="3"/>
            <a:endCxn id="53" idx="2"/>
          </p:cNvCxnSpPr>
          <p:nvPr/>
        </p:nvCxnSpPr>
        <p:spPr>
          <a:xfrm flipV="1">
            <a:off x="8179151" y="5223395"/>
            <a:ext cx="701798" cy="718514"/>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26C1FE0E-3E0C-4872-B741-34D28384E547}"/>
              </a:ext>
            </a:extLst>
          </p:cNvPr>
          <p:cNvCxnSpPr>
            <a:cxnSpLocks/>
            <a:stCxn id="118" idx="1"/>
            <a:endCxn id="54" idx="0"/>
          </p:cNvCxnSpPr>
          <p:nvPr/>
        </p:nvCxnSpPr>
        <p:spPr>
          <a:xfrm flipH="1">
            <a:off x="9816116" y="2423799"/>
            <a:ext cx="193266" cy="136070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Single Corner Snipped 44">
            <a:extLst>
              <a:ext uri="{FF2B5EF4-FFF2-40B4-BE49-F238E27FC236}">
                <a16:creationId xmlns:a16="http://schemas.microsoft.com/office/drawing/2014/main" id="{CBF4DDDD-48C2-40C3-8088-990350C9EBBC}"/>
              </a:ext>
            </a:extLst>
          </p:cNvPr>
          <p:cNvSpPr/>
          <p:nvPr/>
        </p:nvSpPr>
        <p:spPr>
          <a:xfrm>
            <a:off x="11274624" y="2884494"/>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46" name="Straight Arrow Connector 45">
            <a:extLst>
              <a:ext uri="{FF2B5EF4-FFF2-40B4-BE49-F238E27FC236}">
                <a16:creationId xmlns:a16="http://schemas.microsoft.com/office/drawing/2014/main" id="{65B132C8-B878-4BF3-94F9-4BE2DE3CF052}"/>
              </a:ext>
            </a:extLst>
          </p:cNvPr>
          <p:cNvCxnSpPr>
            <a:cxnSpLocks/>
            <a:stCxn id="45" idx="2"/>
          </p:cNvCxnSpPr>
          <p:nvPr/>
        </p:nvCxnSpPr>
        <p:spPr>
          <a:xfrm flipH="1">
            <a:off x="10663528" y="3156747"/>
            <a:ext cx="611096" cy="1327619"/>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Single Corner Snipped 67">
            <a:extLst>
              <a:ext uri="{FF2B5EF4-FFF2-40B4-BE49-F238E27FC236}">
                <a16:creationId xmlns:a16="http://schemas.microsoft.com/office/drawing/2014/main" id="{6DB8C724-3DE0-4808-832B-9B9694B1EC86}"/>
              </a:ext>
            </a:extLst>
          </p:cNvPr>
          <p:cNvSpPr/>
          <p:nvPr/>
        </p:nvSpPr>
        <p:spPr>
          <a:xfrm>
            <a:off x="11164388" y="57035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69" name="Straight Arrow Connector 68">
            <a:extLst>
              <a:ext uri="{FF2B5EF4-FFF2-40B4-BE49-F238E27FC236}">
                <a16:creationId xmlns:a16="http://schemas.microsoft.com/office/drawing/2014/main" id="{7700CFD0-C3FB-43DB-89DD-C31CFC5F096C}"/>
              </a:ext>
            </a:extLst>
          </p:cNvPr>
          <p:cNvCxnSpPr>
            <a:cxnSpLocks/>
            <a:stCxn id="68" idx="3"/>
            <a:endCxn id="55" idx="2"/>
          </p:cNvCxnSpPr>
          <p:nvPr/>
        </p:nvCxnSpPr>
        <p:spPr>
          <a:xfrm flipH="1" flipV="1">
            <a:off x="10550736" y="4932696"/>
            <a:ext cx="940224" cy="77081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0" name="Rectangle: Single Corner Snipped 69">
            <a:extLst>
              <a:ext uri="{FF2B5EF4-FFF2-40B4-BE49-F238E27FC236}">
                <a16:creationId xmlns:a16="http://schemas.microsoft.com/office/drawing/2014/main" id="{8BD478D8-0674-4A29-9BC1-51756F6BAB27}"/>
              </a:ext>
            </a:extLst>
          </p:cNvPr>
          <p:cNvSpPr/>
          <p:nvPr/>
        </p:nvSpPr>
        <p:spPr>
          <a:xfrm>
            <a:off x="9368157" y="607101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71" name="Straight Arrow Connector 70">
            <a:extLst>
              <a:ext uri="{FF2B5EF4-FFF2-40B4-BE49-F238E27FC236}">
                <a16:creationId xmlns:a16="http://schemas.microsoft.com/office/drawing/2014/main" id="{508A44EE-7FB7-4572-B351-E115CD0C5892}"/>
              </a:ext>
            </a:extLst>
          </p:cNvPr>
          <p:cNvCxnSpPr>
            <a:cxnSpLocks/>
            <a:stCxn id="70" idx="3"/>
            <a:endCxn id="56" idx="2"/>
          </p:cNvCxnSpPr>
          <p:nvPr/>
        </p:nvCxnSpPr>
        <p:spPr>
          <a:xfrm flipV="1">
            <a:off x="9694729" y="5541698"/>
            <a:ext cx="152546" cy="52931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74490E98-3E84-4FB7-8698-822AB05624C6}"/>
              </a:ext>
            </a:extLst>
          </p:cNvPr>
          <p:cNvCxnSpPr>
            <a:cxnSpLocks/>
            <a:stCxn id="34" idx="3"/>
          </p:cNvCxnSpPr>
          <p:nvPr/>
        </p:nvCxnSpPr>
        <p:spPr>
          <a:xfrm>
            <a:off x="8737213" y="3830139"/>
            <a:ext cx="847412" cy="145492"/>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E7B47B4-60B6-4460-B155-E746839618F2}"/>
              </a:ext>
            </a:extLst>
          </p:cNvPr>
          <p:cNvCxnSpPr>
            <a:cxnSpLocks/>
            <a:stCxn id="34" idx="2"/>
          </p:cNvCxnSpPr>
          <p:nvPr/>
        </p:nvCxnSpPr>
        <p:spPr>
          <a:xfrm>
            <a:off x="8505722" y="4021263"/>
            <a:ext cx="375227" cy="81988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4" name="Rectangle: Rounded Corners 33">
            <a:extLst>
              <a:ext uri="{FF2B5EF4-FFF2-40B4-BE49-F238E27FC236}">
                <a16:creationId xmlns:a16="http://schemas.microsoft.com/office/drawing/2014/main" id="{0D1853B9-557F-4ABD-A07C-1E5DED147BF6}"/>
              </a:ext>
            </a:extLst>
          </p:cNvPr>
          <p:cNvSpPr/>
          <p:nvPr/>
        </p:nvSpPr>
        <p:spPr>
          <a:xfrm>
            <a:off x="8274231" y="3639014"/>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Diamond 34">
            <a:extLst>
              <a:ext uri="{FF2B5EF4-FFF2-40B4-BE49-F238E27FC236}">
                <a16:creationId xmlns:a16="http://schemas.microsoft.com/office/drawing/2014/main" id="{E78794C4-CA45-461F-8629-F57798844600}"/>
              </a:ext>
            </a:extLst>
          </p:cNvPr>
          <p:cNvSpPr/>
          <p:nvPr/>
        </p:nvSpPr>
        <p:spPr>
          <a:xfrm>
            <a:off x="8745501" y="3735217"/>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val 35">
            <a:extLst>
              <a:ext uri="{FF2B5EF4-FFF2-40B4-BE49-F238E27FC236}">
                <a16:creationId xmlns:a16="http://schemas.microsoft.com/office/drawing/2014/main" id="{55211AAC-E64B-4F18-BA83-B67AD34B15A4}"/>
              </a:ext>
            </a:extLst>
          </p:cNvPr>
          <p:cNvSpPr/>
          <p:nvPr/>
        </p:nvSpPr>
        <p:spPr>
          <a:xfrm>
            <a:off x="8404131" y="3219439"/>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Connector 36">
            <a:extLst>
              <a:ext uri="{FF2B5EF4-FFF2-40B4-BE49-F238E27FC236}">
                <a16:creationId xmlns:a16="http://schemas.microsoft.com/office/drawing/2014/main" id="{B624FEA7-9F20-464C-A65A-4EF8FFFF315E}"/>
              </a:ext>
            </a:extLst>
          </p:cNvPr>
          <p:cNvCxnSpPr>
            <a:cxnSpLocks/>
            <a:endCxn id="34" idx="0"/>
          </p:cNvCxnSpPr>
          <p:nvPr/>
        </p:nvCxnSpPr>
        <p:spPr>
          <a:xfrm>
            <a:off x="8505722" y="3410464"/>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Rectangle: Single Corner Snipped 39">
            <a:extLst>
              <a:ext uri="{FF2B5EF4-FFF2-40B4-BE49-F238E27FC236}">
                <a16:creationId xmlns:a16="http://schemas.microsoft.com/office/drawing/2014/main" id="{B30A8B23-B7E4-4BCC-9087-704C9AAB432E}"/>
              </a:ext>
            </a:extLst>
          </p:cNvPr>
          <p:cNvSpPr/>
          <p:nvPr/>
        </p:nvSpPr>
        <p:spPr>
          <a:xfrm>
            <a:off x="5968349" y="257670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41" name="Straight Arrow Connector 40">
            <a:extLst>
              <a:ext uri="{FF2B5EF4-FFF2-40B4-BE49-F238E27FC236}">
                <a16:creationId xmlns:a16="http://schemas.microsoft.com/office/drawing/2014/main" id="{A2958D17-1369-4A9A-85FA-E97FAE29D1B8}"/>
              </a:ext>
            </a:extLst>
          </p:cNvPr>
          <p:cNvCxnSpPr>
            <a:cxnSpLocks/>
            <a:stCxn id="40" idx="0"/>
          </p:cNvCxnSpPr>
          <p:nvPr/>
        </p:nvCxnSpPr>
        <p:spPr>
          <a:xfrm>
            <a:off x="6621492" y="2848959"/>
            <a:ext cx="1809927" cy="39776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77288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Inside-out</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1" name="TextBox 50">
            <a:extLst>
              <a:ext uri="{FF2B5EF4-FFF2-40B4-BE49-F238E27FC236}">
                <a16:creationId xmlns:a16="http://schemas.microsoft.com/office/drawing/2014/main" id="{95EE4948-04E9-414A-90E5-C862789F365C}"/>
              </a:ext>
            </a:extLst>
          </p:cNvPr>
          <p:cNvSpPr txBox="1"/>
          <p:nvPr/>
        </p:nvSpPr>
        <p:spPr>
          <a:xfrm>
            <a:off x="9925356" y="2943421"/>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42" name="Rectangle 41">
            <a:extLst>
              <a:ext uri="{FF2B5EF4-FFF2-40B4-BE49-F238E27FC236}">
                <a16:creationId xmlns:a16="http://schemas.microsoft.com/office/drawing/2014/main" id="{72DD5410-D049-40F9-A4B3-39AA1D8956B3}"/>
              </a:ext>
            </a:extLst>
          </p:cNvPr>
          <p:cNvSpPr/>
          <p:nvPr/>
        </p:nvSpPr>
        <p:spPr>
          <a:xfrm>
            <a:off x="7991785" y="3299003"/>
            <a:ext cx="3136284" cy="2520500"/>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Rounded Corners 52">
            <a:extLst>
              <a:ext uri="{FF2B5EF4-FFF2-40B4-BE49-F238E27FC236}">
                <a16:creationId xmlns:a16="http://schemas.microsoft.com/office/drawing/2014/main" id="{D3391138-A80B-439B-80D5-AF5FFE48590F}"/>
              </a:ext>
            </a:extLst>
          </p:cNvPr>
          <p:cNvSpPr/>
          <p:nvPr/>
        </p:nvSpPr>
        <p:spPr>
          <a:xfrm>
            <a:off x="8649458" y="4841146"/>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Rounded Corners 54">
            <a:extLst>
              <a:ext uri="{FF2B5EF4-FFF2-40B4-BE49-F238E27FC236}">
                <a16:creationId xmlns:a16="http://schemas.microsoft.com/office/drawing/2014/main" id="{16761F20-01A1-44AF-BE18-21F5A97495EB}"/>
              </a:ext>
            </a:extLst>
          </p:cNvPr>
          <p:cNvSpPr/>
          <p:nvPr/>
        </p:nvSpPr>
        <p:spPr>
          <a:xfrm>
            <a:off x="10319245" y="455044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Rounded Corners 55">
            <a:extLst>
              <a:ext uri="{FF2B5EF4-FFF2-40B4-BE49-F238E27FC236}">
                <a16:creationId xmlns:a16="http://schemas.microsoft.com/office/drawing/2014/main" id="{2C978D1C-F69B-4647-8D05-B42ED37AF45A}"/>
              </a:ext>
            </a:extLst>
          </p:cNvPr>
          <p:cNvSpPr/>
          <p:nvPr/>
        </p:nvSpPr>
        <p:spPr>
          <a:xfrm>
            <a:off x="9615784" y="5159449"/>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8" name="Connector: Elbow 57">
            <a:extLst>
              <a:ext uri="{FF2B5EF4-FFF2-40B4-BE49-F238E27FC236}">
                <a16:creationId xmlns:a16="http://schemas.microsoft.com/office/drawing/2014/main" id="{8587A79C-9A99-45B1-91D1-4C1DF2171FD0}"/>
              </a:ext>
            </a:extLst>
          </p:cNvPr>
          <p:cNvCxnSpPr>
            <a:cxnSpLocks/>
            <a:stCxn id="54" idx="3"/>
            <a:endCxn id="55" idx="3"/>
          </p:cNvCxnSpPr>
          <p:nvPr/>
        </p:nvCxnSpPr>
        <p:spPr>
          <a:xfrm>
            <a:off x="10047607" y="3975631"/>
            <a:ext cx="734620" cy="765941"/>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D2FA266B-FA8D-4A35-AC38-98A5B689F0B1}"/>
              </a:ext>
            </a:extLst>
          </p:cNvPr>
          <p:cNvCxnSpPr>
            <a:cxnSpLocks/>
            <a:stCxn id="53" idx="3"/>
            <a:endCxn id="56" idx="1"/>
          </p:cNvCxnSpPr>
          <p:nvPr/>
        </p:nvCxnSpPr>
        <p:spPr>
          <a:xfrm>
            <a:off x="9112440" y="5032271"/>
            <a:ext cx="503344" cy="318303"/>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9584625" y="3784506"/>
            <a:ext cx="644700" cy="382249"/>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6" name="Rectangle: Single Corner Snipped 115">
            <a:extLst>
              <a:ext uri="{FF2B5EF4-FFF2-40B4-BE49-F238E27FC236}">
                <a16:creationId xmlns:a16="http://schemas.microsoft.com/office/drawing/2014/main" id="{0D25225E-EA51-45C9-87F9-AEBEFD8288E4}"/>
              </a:ext>
            </a:extLst>
          </p:cNvPr>
          <p:cNvSpPr/>
          <p:nvPr/>
        </p:nvSpPr>
        <p:spPr>
          <a:xfrm>
            <a:off x="6833138" y="5040626"/>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7" name="Rectangle: Single Corner Snipped 116">
            <a:extLst>
              <a:ext uri="{FF2B5EF4-FFF2-40B4-BE49-F238E27FC236}">
                <a16:creationId xmlns:a16="http://schemas.microsoft.com/office/drawing/2014/main" id="{5D648F23-BC8B-476E-8B75-F14758DD2ADA}"/>
              </a:ext>
            </a:extLst>
          </p:cNvPr>
          <p:cNvSpPr/>
          <p:nvPr/>
        </p:nvSpPr>
        <p:spPr>
          <a:xfrm>
            <a:off x="7852579" y="59419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118" name="Rectangle: Single Corner Snipped 117">
            <a:extLst>
              <a:ext uri="{FF2B5EF4-FFF2-40B4-BE49-F238E27FC236}">
                <a16:creationId xmlns:a16="http://schemas.microsoft.com/office/drawing/2014/main" id="{7708AE55-0561-4569-9413-9E152254311A}"/>
              </a:ext>
            </a:extLst>
          </p:cNvPr>
          <p:cNvSpPr/>
          <p:nvPr/>
        </p:nvSpPr>
        <p:spPr>
          <a:xfrm>
            <a:off x="9682810" y="1879293"/>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20" name="Straight Arrow Connector 119">
            <a:extLst>
              <a:ext uri="{FF2B5EF4-FFF2-40B4-BE49-F238E27FC236}">
                <a16:creationId xmlns:a16="http://schemas.microsoft.com/office/drawing/2014/main" id="{9C4F1AF4-AFBD-4457-A07E-C3FC37B2035E}"/>
              </a:ext>
            </a:extLst>
          </p:cNvPr>
          <p:cNvCxnSpPr>
            <a:cxnSpLocks/>
            <a:stCxn id="116" idx="0"/>
            <a:endCxn id="53" idx="1"/>
          </p:cNvCxnSpPr>
          <p:nvPr/>
        </p:nvCxnSpPr>
        <p:spPr>
          <a:xfrm flipV="1">
            <a:off x="7486281" y="5032271"/>
            <a:ext cx="1163177" cy="28060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8B8C9205-5109-4307-A8B4-6B6F3DECC757}"/>
              </a:ext>
            </a:extLst>
          </p:cNvPr>
          <p:cNvCxnSpPr>
            <a:cxnSpLocks/>
            <a:stCxn id="117" idx="3"/>
            <a:endCxn id="53" idx="2"/>
          </p:cNvCxnSpPr>
          <p:nvPr/>
        </p:nvCxnSpPr>
        <p:spPr>
          <a:xfrm flipV="1">
            <a:off x="8179151" y="5223395"/>
            <a:ext cx="701798" cy="718514"/>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26C1FE0E-3E0C-4872-B741-34D28384E547}"/>
              </a:ext>
            </a:extLst>
          </p:cNvPr>
          <p:cNvCxnSpPr>
            <a:cxnSpLocks/>
            <a:stCxn id="118" idx="1"/>
            <a:endCxn id="54" idx="0"/>
          </p:cNvCxnSpPr>
          <p:nvPr/>
        </p:nvCxnSpPr>
        <p:spPr>
          <a:xfrm flipH="1">
            <a:off x="9816116" y="2423799"/>
            <a:ext cx="193266" cy="136070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Rectangle: Single Corner Snipped 132">
            <a:extLst>
              <a:ext uri="{FF2B5EF4-FFF2-40B4-BE49-F238E27FC236}">
                <a16:creationId xmlns:a16="http://schemas.microsoft.com/office/drawing/2014/main" id="{ADA39791-A90D-49A6-967A-7884DA21ADCC}"/>
              </a:ext>
            </a:extLst>
          </p:cNvPr>
          <p:cNvSpPr/>
          <p:nvPr/>
        </p:nvSpPr>
        <p:spPr>
          <a:xfrm>
            <a:off x="8734640" y="1860407"/>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135" name="Straight Arrow Connector 134">
            <a:extLst>
              <a:ext uri="{FF2B5EF4-FFF2-40B4-BE49-F238E27FC236}">
                <a16:creationId xmlns:a16="http://schemas.microsoft.com/office/drawing/2014/main" id="{884A91D3-3C1B-458D-ABD4-7623DE4BFE67}"/>
              </a:ext>
            </a:extLst>
          </p:cNvPr>
          <p:cNvCxnSpPr>
            <a:cxnSpLocks/>
            <a:stCxn id="133" idx="1"/>
          </p:cNvCxnSpPr>
          <p:nvPr/>
        </p:nvCxnSpPr>
        <p:spPr>
          <a:xfrm>
            <a:off x="9061212" y="2404913"/>
            <a:ext cx="667893" cy="132666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Single Corner Snipped 44">
            <a:extLst>
              <a:ext uri="{FF2B5EF4-FFF2-40B4-BE49-F238E27FC236}">
                <a16:creationId xmlns:a16="http://schemas.microsoft.com/office/drawing/2014/main" id="{CBF4DDDD-48C2-40C3-8088-990350C9EBBC}"/>
              </a:ext>
            </a:extLst>
          </p:cNvPr>
          <p:cNvSpPr/>
          <p:nvPr/>
        </p:nvSpPr>
        <p:spPr>
          <a:xfrm>
            <a:off x="11274624" y="2884494"/>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46" name="Straight Arrow Connector 45">
            <a:extLst>
              <a:ext uri="{FF2B5EF4-FFF2-40B4-BE49-F238E27FC236}">
                <a16:creationId xmlns:a16="http://schemas.microsoft.com/office/drawing/2014/main" id="{65B132C8-B878-4BF3-94F9-4BE2DE3CF052}"/>
              </a:ext>
            </a:extLst>
          </p:cNvPr>
          <p:cNvCxnSpPr>
            <a:cxnSpLocks/>
            <a:stCxn id="45" idx="2"/>
          </p:cNvCxnSpPr>
          <p:nvPr/>
        </p:nvCxnSpPr>
        <p:spPr>
          <a:xfrm flipH="1">
            <a:off x="10663528" y="3156747"/>
            <a:ext cx="611096" cy="1327619"/>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Single Corner Snipped 67">
            <a:extLst>
              <a:ext uri="{FF2B5EF4-FFF2-40B4-BE49-F238E27FC236}">
                <a16:creationId xmlns:a16="http://schemas.microsoft.com/office/drawing/2014/main" id="{6DB8C724-3DE0-4808-832B-9B9694B1EC86}"/>
              </a:ext>
            </a:extLst>
          </p:cNvPr>
          <p:cNvSpPr/>
          <p:nvPr/>
        </p:nvSpPr>
        <p:spPr>
          <a:xfrm>
            <a:off x="11164388" y="5703509"/>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69" name="Straight Arrow Connector 68">
            <a:extLst>
              <a:ext uri="{FF2B5EF4-FFF2-40B4-BE49-F238E27FC236}">
                <a16:creationId xmlns:a16="http://schemas.microsoft.com/office/drawing/2014/main" id="{7700CFD0-C3FB-43DB-89DD-C31CFC5F096C}"/>
              </a:ext>
            </a:extLst>
          </p:cNvPr>
          <p:cNvCxnSpPr>
            <a:cxnSpLocks/>
            <a:stCxn id="68" idx="3"/>
            <a:endCxn id="55" idx="2"/>
          </p:cNvCxnSpPr>
          <p:nvPr/>
        </p:nvCxnSpPr>
        <p:spPr>
          <a:xfrm flipH="1" flipV="1">
            <a:off x="10550736" y="4932696"/>
            <a:ext cx="940224" cy="770813"/>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0" name="Rectangle: Single Corner Snipped 69">
            <a:extLst>
              <a:ext uri="{FF2B5EF4-FFF2-40B4-BE49-F238E27FC236}">
                <a16:creationId xmlns:a16="http://schemas.microsoft.com/office/drawing/2014/main" id="{8BD478D8-0674-4A29-9BC1-51756F6BAB27}"/>
              </a:ext>
            </a:extLst>
          </p:cNvPr>
          <p:cNvSpPr/>
          <p:nvPr/>
        </p:nvSpPr>
        <p:spPr>
          <a:xfrm>
            <a:off x="9368157" y="607101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71" name="Straight Arrow Connector 70">
            <a:extLst>
              <a:ext uri="{FF2B5EF4-FFF2-40B4-BE49-F238E27FC236}">
                <a16:creationId xmlns:a16="http://schemas.microsoft.com/office/drawing/2014/main" id="{508A44EE-7FB7-4572-B351-E115CD0C5892}"/>
              </a:ext>
            </a:extLst>
          </p:cNvPr>
          <p:cNvCxnSpPr>
            <a:cxnSpLocks/>
            <a:stCxn id="70" idx="3"/>
            <a:endCxn id="56" idx="2"/>
          </p:cNvCxnSpPr>
          <p:nvPr/>
        </p:nvCxnSpPr>
        <p:spPr>
          <a:xfrm flipV="1">
            <a:off x="9694729" y="5541698"/>
            <a:ext cx="152546" cy="52931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74490E98-3E84-4FB7-8698-822AB05624C6}"/>
              </a:ext>
            </a:extLst>
          </p:cNvPr>
          <p:cNvCxnSpPr>
            <a:cxnSpLocks/>
            <a:stCxn id="34" idx="3"/>
          </p:cNvCxnSpPr>
          <p:nvPr/>
        </p:nvCxnSpPr>
        <p:spPr>
          <a:xfrm>
            <a:off x="8737213" y="3830139"/>
            <a:ext cx="847412" cy="145492"/>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E7B47B4-60B6-4460-B155-E746839618F2}"/>
              </a:ext>
            </a:extLst>
          </p:cNvPr>
          <p:cNvCxnSpPr>
            <a:cxnSpLocks/>
            <a:stCxn id="34" idx="2"/>
          </p:cNvCxnSpPr>
          <p:nvPr/>
        </p:nvCxnSpPr>
        <p:spPr>
          <a:xfrm>
            <a:off x="8505722" y="4021263"/>
            <a:ext cx="375227" cy="81988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4" name="Rectangle: Rounded Corners 33">
            <a:extLst>
              <a:ext uri="{FF2B5EF4-FFF2-40B4-BE49-F238E27FC236}">
                <a16:creationId xmlns:a16="http://schemas.microsoft.com/office/drawing/2014/main" id="{0D1853B9-557F-4ABD-A07C-1E5DED147BF6}"/>
              </a:ext>
            </a:extLst>
          </p:cNvPr>
          <p:cNvSpPr/>
          <p:nvPr/>
        </p:nvSpPr>
        <p:spPr>
          <a:xfrm>
            <a:off x="8274231" y="3639014"/>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Diamond 34">
            <a:extLst>
              <a:ext uri="{FF2B5EF4-FFF2-40B4-BE49-F238E27FC236}">
                <a16:creationId xmlns:a16="http://schemas.microsoft.com/office/drawing/2014/main" id="{E78794C4-CA45-461F-8629-F57798844600}"/>
              </a:ext>
            </a:extLst>
          </p:cNvPr>
          <p:cNvSpPr/>
          <p:nvPr/>
        </p:nvSpPr>
        <p:spPr>
          <a:xfrm>
            <a:off x="8745501" y="3735217"/>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val 35">
            <a:extLst>
              <a:ext uri="{FF2B5EF4-FFF2-40B4-BE49-F238E27FC236}">
                <a16:creationId xmlns:a16="http://schemas.microsoft.com/office/drawing/2014/main" id="{55211AAC-E64B-4F18-BA83-B67AD34B15A4}"/>
              </a:ext>
            </a:extLst>
          </p:cNvPr>
          <p:cNvSpPr/>
          <p:nvPr/>
        </p:nvSpPr>
        <p:spPr>
          <a:xfrm>
            <a:off x="8404131" y="3219439"/>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Connector 36">
            <a:extLst>
              <a:ext uri="{FF2B5EF4-FFF2-40B4-BE49-F238E27FC236}">
                <a16:creationId xmlns:a16="http://schemas.microsoft.com/office/drawing/2014/main" id="{B624FEA7-9F20-464C-A65A-4EF8FFFF315E}"/>
              </a:ext>
            </a:extLst>
          </p:cNvPr>
          <p:cNvCxnSpPr>
            <a:cxnSpLocks/>
            <a:endCxn id="34" idx="0"/>
          </p:cNvCxnSpPr>
          <p:nvPr/>
        </p:nvCxnSpPr>
        <p:spPr>
          <a:xfrm>
            <a:off x="8505722" y="3410464"/>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38" name="Rectangle: Single Corner Snipped 37">
            <a:extLst>
              <a:ext uri="{FF2B5EF4-FFF2-40B4-BE49-F238E27FC236}">
                <a16:creationId xmlns:a16="http://schemas.microsoft.com/office/drawing/2014/main" id="{1CF6C548-B334-4927-96A7-616CEACA482F}"/>
              </a:ext>
            </a:extLst>
          </p:cNvPr>
          <p:cNvSpPr/>
          <p:nvPr/>
        </p:nvSpPr>
        <p:spPr>
          <a:xfrm>
            <a:off x="5968349" y="257670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a:t>
            </a:r>
            <a:r>
              <a:rPr lang="en-GB" dirty="0"/>
              <a:t>T</a:t>
            </a:r>
          </a:p>
        </p:txBody>
      </p:sp>
      <p:cxnSp>
        <p:nvCxnSpPr>
          <p:cNvPr id="39" name="Straight Arrow Connector 38">
            <a:extLst>
              <a:ext uri="{FF2B5EF4-FFF2-40B4-BE49-F238E27FC236}">
                <a16:creationId xmlns:a16="http://schemas.microsoft.com/office/drawing/2014/main" id="{FFD54375-BDC1-4C29-AB96-EFDF4750E7C8}"/>
              </a:ext>
            </a:extLst>
          </p:cNvPr>
          <p:cNvCxnSpPr>
            <a:cxnSpLocks/>
            <a:stCxn id="38" idx="0"/>
            <a:endCxn id="36" idx="1"/>
          </p:cNvCxnSpPr>
          <p:nvPr/>
        </p:nvCxnSpPr>
        <p:spPr>
          <a:xfrm>
            <a:off x="6621492" y="2848959"/>
            <a:ext cx="1809927" cy="39776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Single Corner Snipped 39">
            <a:extLst>
              <a:ext uri="{FF2B5EF4-FFF2-40B4-BE49-F238E27FC236}">
                <a16:creationId xmlns:a16="http://schemas.microsoft.com/office/drawing/2014/main" id="{BB10818A-2931-49E4-8F8B-1C3DE8BEA6FB}"/>
              </a:ext>
            </a:extLst>
          </p:cNvPr>
          <p:cNvSpPr/>
          <p:nvPr/>
        </p:nvSpPr>
        <p:spPr>
          <a:xfrm>
            <a:off x="7371393" y="199241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41" name="Straight Arrow Connector 40">
            <a:extLst>
              <a:ext uri="{FF2B5EF4-FFF2-40B4-BE49-F238E27FC236}">
                <a16:creationId xmlns:a16="http://schemas.microsoft.com/office/drawing/2014/main" id="{60BE30A3-CF01-44BD-AFAC-90979B891E61}"/>
              </a:ext>
            </a:extLst>
          </p:cNvPr>
          <p:cNvCxnSpPr>
            <a:cxnSpLocks/>
            <a:stCxn id="40" idx="0"/>
            <a:endCxn id="36" idx="0"/>
          </p:cNvCxnSpPr>
          <p:nvPr/>
        </p:nvCxnSpPr>
        <p:spPr>
          <a:xfrm>
            <a:off x="8024536" y="2264671"/>
            <a:ext cx="472761" cy="95476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62406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A8DB38-3DF5-4F40-987D-1ACEDE55C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Rectangle 7">
            <a:extLst>
              <a:ext uri="{FF2B5EF4-FFF2-40B4-BE49-F238E27FC236}">
                <a16:creationId xmlns:a16="http://schemas.microsoft.com/office/drawing/2014/main" id="{B120DB52-6660-4F65-B2C7-DD03A39120E6}"/>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3">
            <a:extLst>
              <a:ext uri="{FF2B5EF4-FFF2-40B4-BE49-F238E27FC236}">
                <a16:creationId xmlns:a16="http://schemas.microsoft.com/office/drawing/2014/main" id="{A53721E9-2B05-4512-A2FF-8CC1EF9E817F}"/>
              </a:ext>
            </a:extLst>
          </p:cNvPr>
          <p:cNvSpPr>
            <a:spLocks noGrp="1"/>
          </p:cNvSpPr>
          <p:nvPr>
            <p:ph type="ctrTitle" idx="4294967295"/>
          </p:nvPr>
        </p:nvSpPr>
        <p:spPr>
          <a:xfrm>
            <a:off x="781318" y="4689447"/>
            <a:ext cx="2347645" cy="1196804"/>
          </a:xfrm>
        </p:spPr>
        <p:txBody>
          <a:bodyPr anchor="t">
            <a:normAutofit/>
          </a:bodyPr>
          <a:lstStyle/>
          <a:p>
            <a:r>
              <a:rPr lang="en-US" sz="2800" dirty="0">
                <a:solidFill>
                  <a:schemeClr val="bg1"/>
                </a:solidFill>
              </a:rPr>
              <a:t>Workflows</a:t>
            </a:r>
            <a:endParaRPr lang="en-GB" sz="1800" dirty="0">
              <a:solidFill>
                <a:schemeClr val="bg1"/>
              </a:solidFill>
            </a:endParaRP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27" name="Title 3">
            <a:extLst>
              <a:ext uri="{FF2B5EF4-FFF2-40B4-BE49-F238E27FC236}">
                <a16:creationId xmlns:a16="http://schemas.microsoft.com/office/drawing/2014/main" id="{BA403CED-F306-413C-9C9E-D5033F60163F}"/>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75" name="Title 3">
            <a:extLst>
              <a:ext uri="{FF2B5EF4-FFF2-40B4-BE49-F238E27FC236}">
                <a16:creationId xmlns:a16="http://schemas.microsoft.com/office/drawing/2014/main" id="{7E6B6067-0170-4BFF-B635-0296F2C45A15}"/>
              </a:ext>
            </a:extLst>
          </p:cNvPr>
          <p:cNvSpPr txBox="1">
            <a:spLocks/>
          </p:cNvSpPr>
          <p:nvPr/>
        </p:nvSpPr>
        <p:spPr>
          <a:xfrm>
            <a:off x="6380603" y="5371119"/>
            <a:ext cx="2347645" cy="710481"/>
          </a:xfrm>
          <a:prstGeom prst="rect">
            <a:avLst/>
          </a:prstGeom>
          <a:solidFill>
            <a:schemeClr val="tx1">
              <a:alpha val="41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r>
              <a:rPr lang="en-US" sz="2800" dirty="0">
                <a:solidFill>
                  <a:schemeClr val="bg1"/>
                </a:solidFill>
              </a:rPr>
              <a:t>Outside-in</a:t>
            </a:r>
            <a:endParaRPr lang="en-GB" sz="1800" dirty="0">
              <a:solidFill>
                <a:schemeClr val="bg1"/>
              </a:solidFill>
            </a:endParaRPr>
          </a:p>
        </p:txBody>
      </p:sp>
      <p:sp>
        <p:nvSpPr>
          <p:cNvPr id="76" name="Title 3">
            <a:extLst>
              <a:ext uri="{FF2B5EF4-FFF2-40B4-BE49-F238E27FC236}">
                <a16:creationId xmlns:a16="http://schemas.microsoft.com/office/drawing/2014/main" id="{10597A4A-58A4-43DB-9399-F47D6D1541B1}"/>
              </a:ext>
            </a:extLst>
          </p:cNvPr>
          <p:cNvSpPr txBox="1">
            <a:spLocks/>
          </p:cNvSpPr>
          <p:nvPr/>
        </p:nvSpPr>
        <p:spPr>
          <a:xfrm>
            <a:off x="9732302" y="5371119"/>
            <a:ext cx="2347645" cy="710481"/>
          </a:xfrm>
          <a:prstGeom prst="rect">
            <a:avLst/>
          </a:prstGeom>
          <a:solidFill>
            <a:schemeClr val="tx1">
              <a:alpha val="41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r>
              <a:rPr lang="en-US" sz="2800" dirty="0">
                <a:solidFill>
                  <a:schemeClr val="bg1"/>
                </a:solidFill>
              </a:rPr>
              <a:t>Inside-out</a:t>
            </a:r>
            <a:endParaRPr lang="en-GB" sz="1800" dirty="0">
              <a:solidFill>
                <a:schemeClr val="bg1"/>
              </a:solidFill>
            </a:endParaRPr>
          </a:p>
        </p:txBody>
      </p:sp>
      <p:cxnSp>
        <p:nvCxnSpPr>
          <p:cNvPr id="77" name="Straight Connector 76">
            <a:extLst>
              <a:ext uri="{FF2B5EF4-FFF2-40B4-BE49-F238E27FC236}">
                <a16:creationId xmlns:a16="http://schemas.microsoft.com/office/drawing/2014/main" id="{536B3E54-B4D1-47DD-92FC-37C745B12B08}"/>
              </a:ext>
            </a:extLst>
          </p:cNvPr>
          <p:cNvCxnSpPr>
            <a:cxnSpLocks/>
          </p:cNvCxnSpPr>
          <p:nvPr/>
        </p:nvCxnSpPr>
        <p:spPr>
          <a:xfrm>
            <a:off x="9312581" y="1404595"/>
            <a:ext cx="0" cy="5071414"/>
          </a:xfrm>
          <a:prstGeom prst="line">
            <a:avLst/>
          </a:prstGeom>
          <a:ln w="31750">
            <a:solidFill>
              <a:schemeClr val="accent3">
                <a:lumMod val="75000"/>
              </a:schemeClr>
            </a:solidFill>
            <a:prstDash val="lgDash"/>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FFFCCE4-204C-4FE7-8886-66515772047B}"/>
              </a:ext>
            </a:extLst>
          </p:cNvPr>
          <p:cNvGrpSpPr/>
          <p:nvPr/>
        </p:nvGrpSpPr>
        <p:grpSpPr>
          <a:xfrm>
            <a:off x="5596323" y="3172741"/>
            <a:ext cx="2721627" cy="1379308"/>
            <a:chOff x="5075798" y="3811394"/>
            <a:chExt cx="2721627" cy="1379308"/>
          </a:xfrm>
        </p:grpSpPr>
        <p:grpSp>
          <p:nvGrpSpPr>
            <p:cNvPr id="20" name="Group 19">
              <a:extLst>
                <a:ext uri="{FF2B5EF4-FFF2-40B4-BE49-F238E27FC236}">
                  <a16:creationId xmlns:a16="http://schemas.microsoft.com/office/drawing/2014/main" id="{AD09B12C-8059-4AAE-80A0-BBE8FE3A6B5F}"/>
                </a:ext>
              </a:extLst>
            </p:cNvPr>
            <p:cNvGrpSpPr/>
            <p:nvPr/>
          </p:nvGrpSpPr>
          <p:grpSpPr>
            <a:xfrm>
              <a:off x="5075798" y="3811394"/>
              <a:ext cx="2721627" cy="1379308"/>
              <a:chOff x="5075798" y="3811394"/>
              <a:chExt cx="2721627" cy="1379308"/>
            </a:xfrm>
          </p:grpSpPr>
          <p:grpSp>
            <p:nvGrpSpPr>
              <p:cNvPr id="43" name="Group 42">
                <a:extLst>
                  <a:ext uri="{FF2B5EF4-FFF2-40B4-BE49-F238E27FC236}">
                    <a16:creationId xmlns:a16="http://schemas.microsoft.com/office/drawing/2014/main" id="{D6C03442-39D9-4A44-9E78-4125A3CA272C}"/>
                  </a:ext>
                </a:extLst>
              </p:cNvPr>
              <p:cNvGrpSpPr/>
              <p:nvPr/>
            </p:nvGrpSpPr>
            <p:grpSpPr>
              <a:xfrm>
                <a:off x="6293330" y="3811394"/>
                <a:ext cx="1504095" cy="1379308"/>
                <a:chOff x="7991785" y="2943421"/>
                <a:chExt cx="3136284" cy="2876082"/>
              </a:xfrm>
            </p:grpSpPr>
            <p:sp>
              <p:nvSpPr>
                <p:cNvPr id="44" name="TextBox 43">
                  <a:extLst>
                    <a:ext uri="{FF2B5EF4-FFF2-40B4-BE49-F238E27FC236}">
                      <a16:creationId xmlns:a16="http://schemas.microsoft.com/office/drawing/2014/main" id="{82403769-E98A-461A-82E9-4BFE65DFB732}"/>
                    </a:ext>
                  </a:extLst>
                </p:cNvPr>
                <p:cNvSpPr txBox="1"/>
                <p:nvPr/>
              </p:nvSpPr>
              <p:spPr>
                <a:xfrm>
                  <a:off x="9925356" y="2943421"/>
                  <a:ext cx="587691" cy="369332"/>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47" name="Rectangle 46">
                  <a:extLst>
                    <a:ext uri="{FF2B5EF4-FFF2-40B4-BE49-F238E27FC236}">
                      <a16:creationId xmlns:a16="http://schemas.microsoft.com/office/drawing/2014/main" id="{803D644C-8EAF-4FC9-8C6D-3C10BA065BD7}"/>
                    </a:ext>
                  </a:extLst>
                </p:cNvPr>
                <p:cNvSpPr/>
                <p:nvPr/>
              </p:nvSpPr>
              <p:spPr>
                <a:xfrm>
                  <a:off x="7991785" y="3299003"/>
                  <a:ext cx="3136284" cy="2520500"/>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1" name="Connector: Elbow 60">
                  <a:extLst>
                    <a:ext uri="{FF2B5EF4-FFF2-40B4-BE49-F238E27FC236}">
                      <a16:creationId xmlns:a16="http://schemas.microsoft.com/office/drawing/2014/main" id="{0A9C549E-2E46-4BAE-AE22-151946636C92}"/>
                    </a:ext>
                  </a:extLst>
                </p:cNvPr>
                <p:cNvCxnSpPr>
                  <a:cxnSpLocks/>
                  <a:stCxn id="64" idx="3"/>
                </p:cNvCxnSpPr>
                <p:nvPr/>
              </p:nvCxnSpPr>
              <p:spPr>
                <a:xfrm>
                  <a:off x="8737213" y="3830139"/>
                  <a:ext cx="847412" cy="145492"/>
                </a:xfrm>
                <a:prstGeom prst="bentConnector3">
                  <a:avLst/>
                </a:prstGeom>
                <a:ln w="9525">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5B96F073-30EC-430D-BF21-6AC446164573}"/>
                    </a:ext>
                  </a:extLst>
                </p:cNvPr>
                <p:cNvCxnSpPr>
                  <a:cxnSpLocks/>
                  <a:stCxn id="64" idx="2"/>
                </p:cNvCxnSpPr>
                <p:nvPr/>
              </p:nvCxnSpPr>
              <p:spPr>
                <a:xfrm>
                  <a:off x="8505722" y="4021263"/>
                  <a:ext cx="375227" cy="81988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4" name="Rectangle: Rounded Corners 63">
                  <a:extLst>
                    <a:ext uri="{FF2B5EF4-FFF2-40B4-BE49-F238E27FC236}">
                      <a16:creationId xmlns:a16="http://schemas.microsoft.com/office/drawing/2014/main" id="{D01B5550-BD15-4264-926F-02B1645F4BD5}"/>
                    </a:ext>
                  </a:extLst>
                </p:cNvPr>
                <p:cNvSpPr/>
                <p:nvPr/>
              </p:nvSpPr>
              <p:spPr>
                <a:xfrm>
                  <a:off x="8274231" y="3639014"/>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5" name="Diamond 64">
                  <a:extLst>
                    <a:ext uri="{FF2B5EF4-FFF2-40B4-BE49-F238E27FC236}">
                      <a16:creationId xmlns:a16="http://schemas.microsoft.com/office/drawing/2014/main" id="{EDFDE4B5-A958-41F6-9727-D368381EF2B2}"/>
                    </a:ext>
                  </a:extLst>
                </p:cNvPr>
                <p:cNvSpPr/>
                <p:nvPr/>
              </p:nvSpPr>
              <p:spPr>
                <a:xfrm>
                  <a:off x="8745501" y="3735217"/>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Oval 65">
                  <a:extLst>
                    <a:ext uri="{FF2B5EF4-FFF2-40B4-BE49-F238E27FC236}">
                      <a16:creationId xmlns:a16="http://schemas.microsoft.com/office/drawing/2014/main" id="{E6A6A3C6-8D92-47CA-9F7F-D255FB6A7597}"/>
                    </a:ext>
                  </a:extLst>
                </p:cNvPr>
                <p:cNvSpPr/>
                <p:nvPr/>
              </p:nvSpPr>
              <p:spPr>
                <a:xfrm>
                  <a:off x="8404131" y="3219439"/>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7" name="Straight Connector 66">
                  <a:extLst>
                    <a:ext uri="{FF2B5EF4-FFF2-40B4-BE49-F238E27FC236}">
                      <a16:creationId xmlns:a16="http://schemas.microsoft.com/office/drawing/2014/main" id="{1BC981EC-AF97-41A7-854F-4E1DEFE5951F}"/>
                    </a:ext>
                  </a:extLst>
                </p:cNvPr>
                <p:cNvCxnSpPr>
                  <a:cxnSpLocks/>
                  <a:endCxn id="64" idx="0"/>
                </p:cNvCxnSpPr>
                <p:nvPr/>
              </p:nvCxnSpPr>
              <p:spPr>
                <a:xfrm>
                  <a:off x="8505722" y="3410464"/>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11" name="Connector: Curved 10">
                <a:extLst>
                  <a:ext uri="{FF2B5EF4-FFF2-40B4-BE49-F238E27FC236}">
                    <a16:creationId xmlns:a16="http://schemas.microsoft.com/office/drawing/2014/main" id="{4B1BDFD1-AAB2-453A-B54E-A2C0C5DD15E0}"/>
                  </a:ext>
                </a:extLst>
              </p:cNvPr>
              <p:cNvCxnSpPr>
                <a:cxnSpLocks/>
              </p:cNvCxnSpPr>
              <p:nvPr/>
            </p:nvCxnSpPr>
            <p:spPr>
              <a:xfrm rot="16200000" flipH="1">
                <a:off x="5801447" y="3173005"/>
                <a:ext cx="7456" cy="1458754"/>
              </a:xfrm>
              <a:prstGeom prst="curvedConnector3">
                <a:avLst>
                  <a:gd name="adj1" fmla="val -7194245"/>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17" name="TextBox 16">
              <a:extLst>
                <a:ext uri="{FF2B5EF4-FFF2-40B4-BE49-F238E27FC236}">
                  <a16:creationId xmlns:a16="http://schemas.microsoft.com/office/drawing/2014/main" id="{F4111B0C-B953-4A25-AF92-CFC844D4FB3A}"/>
                </a:ext>
              </a:extLst>
            </p:cNvPr>
            <p:cNvSpPr txBox="1"/>
            <p:nvPr/>
          </p:nvSpPr>
          <p:spPr>
            <a:xfrm>
              <a:off x="7050351" y="4059214"/>
              <a:ext cx="364536" cy="369332"/>
            </a:xfrm>
            <a:prstGeom prst="rect">
              <a:avLst/>
            </a:prstGeom>
            <a:noFill/>
          </p:spPr>
          <p:txBody>
            <a:bodyPr wrap="square" rtlCol="0">
              <a:spAutoFit/>
            </a:bodyPr>
            <a:lstStyle/>
            <a:p>
              <a:r>
                <a:rPr lang="en-GB" dirty="0">
                  <a:solidFill>
                    <a:schemeClr val="bg1"/>
                  </a:solidFill>
                </a:rPr>
                <a:t>…</a:t>
              </a:r>
            </a:p>
          </p:txBody>
        </p:sp>
        <p:sp>
          <p:nvSpPr>
            <p:cNvPr id="78" name="TextBox 77">
              <a:extLst>
                <a:ext uri="{FF2B5EF4-FFF2-40B4-BE49-F238E27FC236}">
                  <a16:creationId xmlns:a16="http://schemas.microsoft.com/office/drawing/2014/main" id="{FADBBB91-A7CF-435C-96A0-3FBE934B69DE}"/>
                </a:ext>
              </a:extLst>
            </p:cNvPr>
            <p:cNvSpPr txBox="1"/>
            <p:nvPr/>
          </p:nvSpPr>
          <p:spPr>
            <a:xfrm>
              <a:off x="6600332" y="4574837"/>
              <a:ext cx="364536" cy="369332"/>
            </a:xfrm>
            <a:prstGeom prst="rect">
              <a:avLst/>
            </a:prstGeom>
            <a:noFill/>
          </p:spPr>
          <p:txBody>
            <a:bodyPr wrap="square" rtlCol="0">
              <a:spAutoFit/>
            </a:bodyPr>
            <a:lstStyle/>
            <a:p>
              <a:r>
                <a:rPr lang="en-GB" dirty="0">
                  <a:solidFill>
                    <a:schemeClr val="bg1"/>
                  </a:solidFill>
                </a:rPr>
                <a:t>…</a:t>
              </a:r>
            </a:p>
          </p:txBody>
        </p:sp>
      </p:grpSp>
      <p:grpSp>
        <p:nvGrpSpPr>
          <p:cNvPr id="7" name="Group 6">
            <a:extLst>
              <a:ext uri="{FF2B5EF4-FFF2-40B4-BE49-F238E27FC236}">
                <a16:creationId xmlns:a16="http://schemas.microsoft.com/office/drawing/2014/main" id="{D880495D-50DD-42F8-8E56-17A939D732E2}"/>
              </a:ext>
            </a:extLst>
          </p:cNvPr>
          <p:cNvGrpSpPr/>
          <p:nvPr/>
        </p:nvGrpSpPr>
        <p:grpSpPr>
          <a:xfrm>
            <a:off x="9977301" y="3239449"/>
            <a:ext cx="1906528" cy="1348151"/>
            <a:chOff x="9977301" y="3239449"/>
            <a:chExt cx="1906528" cy="1348151"/>
          </a:xfrm>
        </p:grpSpPr>
        <p:sp>
          <p:nvSpPr>
            <p:cNvPr id="51" name="TextBox 50">
              <a:extLst>
                <a:ext uri="{FF2B5EF4-FFF2-40B4-BE49-F238E27FC236}">
                  <a16:creationId xmlns:a16="http://schemas.microsoft.com/office/drawing/2014/main" id="{95EE4948-04E9-414A-90E5-C862789F365C}"/>
                </a:ext>
              </a:extLst>
            </p:cNvPr>
            <p:cNvSpPr txBox="1"/>
            <p:nvPr/>
          </p:nvSpPr>
          <p:spPr>
            <a:xfrm>
              <a:off x="11141670" y="3526108"/>
              <a:ext cx="141566" cy="88966"/>
            </a:xfrm>
            <a:prstGeom prst="rect">
              <a:avLst/>
            </a:prstGeom>
            <a:noFill/>
          </p:spPr>
          <p:txBody>
            <a:bodyPr wrap="square" rtlCol="0">
              <a:spAutoFit/>
            </a:bodyPr>
            <a:lstStyle/>
            <a:p>
              <a:pPr algn="r"/>
              <a:r>
                <a:rPr lang="en-GB" b="1" dirty="0">
                  <a:latin typeface="Alte Haas Grotesk" panose="02000503000000020004" pitchFamily="2" charset="0"/>
                </a:rPr>
                <a:t>API</a:t>
              </a:r>
            </a:p>
          </p:txBody>
        </p:sp>
        <p:sp>
          <p:nvSpPr>
            <p:cNvPr id="42" name="Rectangle 41">
              <a:extLst>
                <a:ext uri="{FF2B5EF4-FFF2-40B4-BE49-F238E27FC236}">
                  <a16:creationId xmlns:a16="http://schemas.microsoft.com/office/drawing/2014/main" id="{72DD5410-D049-40F9-A4B3-39AA1D8956B3}"/>
                </a:ext>
              </a:extLst>
            </p:cNvPr>
            <p:cNvSpPr/>
            <p:nvPr/>
          </p:nvSpPr>
          <p:spPr>
            <a:xfrm>
              <a:off x="10675903" y="3611762"/>
              <a:ext cx="755482" cy="607150"/>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Rounded Corners 52">
              <a:extLst>
                <a:ext uri="{FF2B5EF4-FFF2-40B4-BE49-F238E27FC236}">
                  <a16:creationId xmlns:a16="http://schemas.microsoft.com/office/drawing/2014/main" id="{D3391138-A80B-439B-80D5-AF5FFE48590F}"/>
                </a:ext>
              </a:extLst>
            </p:cNvPr>
            <p:cNvSpPr/>
            <p:nvPr/>
          </p:nvSpPr>
          <p:spPr>
            <a:xfrm>
              <a:off x="10834326" y="3983241"/>
              <a:ext cx="111525" cy="92078"/>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Rounded Corners 54">
              <a:extLst>
                <a:ext uri="{FF2B5EF4-FFF2-40B4-BE49-F238E27FC236}">
                  <a16:creationId xmlns:a16="http://schemas.microsoft.com/office/drawing/2014/main" id="{16761F20-01A1-44AF-BE18-21F5A97495EB}"/>
                </a:ext>
              </a:extLst>
            </p:cNvPr>
            <p:cNvSpPr/>
            <p:nvPr/>
          </p:nvSpPr>
          <p:spPr>
            <a:xfrm>
              <a:off x="11236552" y="3913216"/>
              <a:ext cx="111525" cy="92078"/>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Rounded Corners 55">
              <a:extLst>
                <a:ext uri="{FF2B5EF4-FFF2-40B4-BE49-F238E27FC236}">
                  <a16:creationId xmlns:a16="http://schemas.microsoft.com/office/drawing/2014/main" id="{2C978D1C-F69B-4647-8D05-B42ED37AF45A}"/>
                </a:ext>
              </a:extLst>
            </p:cNvPr>
            <p:cNvSpPr/>
            <p:nvPr/>
          </p:nvSpPr>
          <p:spPr>
            <a:xfrm>
              <a:off x="11067099" y="4059915"/>
              <a:ext cx="111525" cy="92078"/>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8" name="Connector: Elbow 57">
              <a:extLst>
                <a:ext uri="{FF2B5EF4-FFF2-40B4-BE49-F238E27FC236}">
                  <a16:creationId xmlns:a16="http://schemas.microsoft.com/office/drawing/2014/main" id="{8587A79C-9A99-45B1-91D1-4C1DF2171FD0}"/>
                </a:ext>
              </a:extLst>
            </p:cNvPr>
            <p:cNvCxnSpPr>
              <a:cxnSpLocks/>
              <a:stCxn id="54" idx="3"/>
              <a:endCxn id="55" idx="3"/>
            </p:cNvCxnSpPr>
            <p:nvPr/>
          </p:nvCxnSpPr>
          <p:spPr>
            <a:xfrm>
              <a:off x="11171119" y="3774752"/>
              <a:ext cx="176959" cy="18450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D2FA266B-FA8D-4A35-AC38-98A5B689F0B1}"/>
                </a:ext>
              </a:extLst>
            </p:cNvPr>
            <p:cNvCxnSpPr>
              <a:cxnSpLocks/>
              <a:stCxn id="53" idx="3"/>
              <a:endCxn id="56" idx="1"/>
            </p:cNvCxnSpPr>
            <p:nvPr/>
          </p:nvCxnSpPr>
          <p:spPr>
            <a:xfrm>
              <a:off x="10945851" y="4029280"/>
              <a:ext cx="121248" cy="76674"/>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B01AE05-96A7-4D5F-A0AA-35E17327877B}"/>
                </a:ext>
              </a:extLst>
            </p:cNvPr>
            <p:cNvGrpSpPr/>
            <p:nvPr/>
          </p:nvGrpSpPr>
          <p:grpSpPr>
            <a:xfrm>
              <a:off x="11059593" y="3728712"/>
              <a:ext cx="155298" cy="92078"/>
              <a:chOff x="9227632" y="3957458"/>
              <a:chExt cx="644700" cy="382249"/>
            </a:xfrm>
          </p:grpSpPr>
          <p:sp>
            <p:nvSpPr>
              <p:cNvPr id="54" name="Rectangle: Rounded Corners 53">
                <a:extLst>
                  <a:ext uri="{FF2B5EF4-FFF2-40B4-BE49-F238E27FC236}">
                    <a16:creationId xmlns:a16="http://schemas.microsoft.com/office/drawing/2014/main" id="{4E3C9C28-6212-46FB-A166-1D94C55DE18D}"/>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Diamond 61">
                <a:extLst>
                  <a:ext uri="{FF2B5EF4-FFF2-40B4-BE49-F238E27FC236}">
                    <a16:creationId xmlns:a16="http://schemas.microsoft.com/office/drawing/2014/main" id="{849091E6-1A70-4EE9-9909-471EBABADBB3}"/>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3" name="Straight Arrow Connector 32">
              <a:extLst>
                <a:ext uri="{FF2B5EF4-FFF2-40B4-BE49-F238E27FC236}">
                  <a16:creationId xmlns:a16="http://schemas.microsoft.com/office/drawing/2014/main" id="{FE7B47B4-60B6-4460-B155-E746839618F2}"/>
                </a:ext>
              </a:extLst>
            </p:cNvPr>
            <p:cNvCxnSpPr>
              <a:cxnSpLocks/>
            </p:cNvCxnSpPr>
            <p:nvPr/>
          </p:nvCxnSpPr>
          <p:spPr>
            <a:xfrm>
              <a:off x="10799702" y="3785744"/>
              <a:ext cx="90386" cy="197497"/>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97ED7AED-0D4A-42E8-85A5-07CE528DECA4}"/>
                </a:ext>
              </a:extLst>
            </p:cNvPr>
            <p:cNvSpPr/>
            <p:nvPr/>
          </p:nvSpPr>
          <p:spPr>
            <a:xfrm>
              <a:off x="10503496" y="3495787"/>
              <a:ext cx="1079451" cy="867511"/>
            </a:xfrm>
            <a:prstGeom prst="rect">
              <a:avLst/>
            </a:prstGeom>
            <a:noFill/>
            <a:ln w="28575">
              <a:solidFill>
                <a:srgbClr val="DFC9E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8A4F6183-00A1-4619-814E-EC0187D22ACB}"/>
                </a:ext>
              </a:extLst>
            </p:cNvPr>
            <p:cNvSpPr/>
            <p:nvPr/>
          </p:nvSpPr>
          <p:spPr>
            <a:xfrm>
              <a:off x="10206314" y="3239449"/>
              <a:ext cx="1677515" cy="1348151"/>
            </a:xfrm>
            <a:prstGeom prst="rect">
              <a:avLst/>
            </a:prstGeom>
            <a:noFill/>
            <a:ln w="28575">
              <a:solidFill>
                <a:srgbClr val="DFC9E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4" name="Connector: Curved 73">
              <a:extLst>
                <a:ext uri="{FF2B5EF4-FFF2-40B4-BE49-F238E27FC236}">
                  <a16:creationId xmlns:a16="http://schemas.microsoft.com/office/drawing/2014/main" id="{1F8FADBC-4BB0-4441-BB5D-5AFB0F90E62F}"/>
                </a:ext>
              </a:extLst>
            </p:cNvPr>
            <p:cNvCxnSpPr>
              <a:cxnSpLocks/>
            </p:cNvCxnSpPr>
            <p:nvPr/>
          </p:nvCxnSpPr>
          <p:spPr>
            <a:xfrm rot="5400000">
              <a:off x="10549573" y="3460202"/>
              <a:ext cx="7456" cy="1152000"/>
            </a:xfrm>
            <a:prstGeom prst="curvedConnector3">
              <a:avLst>
                <a:gd name="adj1" fmla="val -7194245"/>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894651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494695" y="4944978"/>
            <a:ext cx="10624521" cy="1561000"/>
          </a:xfrm>
        </p:spPr>
        <p:txBody>
          <a:bodyPr anchor="t">
            <a:normAutofit fontScale="90000"/>
          </a:bodyPr>
          <a:lstStyle/>
          <a:p>
            <a:r>
              <a:rPr lang="en-GB" dirty="0"/>
              <a:t>Common pitfalls &amp; mitigations</a:t>
            </a:r>
          </a:p>
        </p:txBody>
      </p:sp>
    </p:spTree>
    <p:extLst>
      <p:ext uri="{BB962C8B-B14F-4D97-AF65-F5344CB8AC3E}">
        <p14:creationId xmlns:p14="http://schemas.microsoft.com/office/powerpoint/2010/main" val="29325034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15" name="Rectangle 14">
            <a:extLst>
              <a:ext uri="{FF2B5EF4-FFF2-40B4-BE49-F238E27FC236}">
                <a16:creationId xmlns:a16="http://schemas.microsoft.com/office/drawing/2014/main" id="{F0D21BF1-2104-4EE8-B206-F224BF3EAB3F}"/>
              </a:ext>
            </a:extLst>
          </p:cNvPr>
          <p:cNvSpPr/>
          <p:nvPr/>
        </p:nvSpPr>
        <p:spPr>
          <a:xfrm>
            <a:off x="1203519"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3244772"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Beware of…</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8" name="Title 3">
            <a:extLst>
              <a:ext uri="{FF2B5EF4-FFF2-40B4-BE49-F238E27FC236}">
                <a16:creationId xmlns:a16="http://schemas.microsoft.com/office/drawing/2014/main" id="{279D0AB6-6217-4696-8B09-66F8D94215D8}"/>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bg1"/>
                </a:solidFill>
              </a:rPr>
              <a:t>1. Fragile tests </a:t>
            </a:r>
          </a:p>
          <a:p>
            <a:pPr algn="r">
              <a:spcBef>
                <a:spcPts val="0"/>
              </a:spcBef>
              <a:spcAft>
                <a:spcPts val="600"/>
              </a:spcAft>
            </a:pPr>
            <a:r>
              <a:rPr lang="en-US" sz="2800" dirty="0">
                <a:solidFill>
                  <a:schemeClr val="accent5">
                    <a:lumMod val="40000"/>
                    <a:lumOff val="60000"/>
                  </a:schemeClr>
                </a:solidFill>
              </a:rPr>
              <a:t>2. Blind spots</a:t>
            </a:r>
          </a:p>
          <a:p>
            <a:pPr algn="r">
              <a:spcBef>
                <a:spcPts val="0"/>
              </a:spcBef>
              <a:spcAft>
                <a:spcPts val="600"/>
              </a:spcAft>
            </a:pPr>
            <a:r>
              <a:rPr lang="en-US" sz="2800" dirty="0">
                <a:solidFill>
                  <a:schemeClr val="bg1"/>
                </a:solidFill>
              </a:rPr>
              <a:t>3. Complex setups</a:t>
            </a:r>
          </a:p>
        </p:txBody>
      </p:sp>
      <p:grpSp>
        <p:nvGrpSpPr>
          <p:cNvPr id="28" name="Group 27">
            <a:extLst>
              <a:ext uri="{FF2B5EF4-FFF2-40B4-BE49-F238E27FC236}">
                <a16:creationId xmlns:a16="http://schemas.microsoft.com/office/drawing/2014/main" id="{EAD9D6F7-FB20-48C6-9805-C23A4A60512B}"/>
              </a:ext>
            </a:extLst>
          </p:cNvPr>
          <p:cNvGrpSpPr/>
          <p:nvPr/>
        </p:nvGrpSpPr>
        <p:grpSpPr>
          <a:xfrm>
            <a:off x="7619001" y="1100334"/>
            <a:ext cx="4016061" cy="4003878"/>
            <a:chOff x="7619001" y="1100334"/>
            <a:chExt cx="4016061" cy="4003878"/>
          </a:xfrm>
        </p:grpSpPr>
        <p:cxnSp>
          <p:nvCxnSpPr>
            <p:cNvPr id="4" name="Connector: Curved 3">
              <a:extLst>
                <a:ext uri="{FF2B5EF4-FFF2-40B4-BE49-F238E27FC236}">
                  <a16:creationId xmlns:a16="http://schemas.microsoft.com/office/drawing/2014/main" id="{6F202DC3-9F46-4F54-A72A-F97AB16753F9}"/>
                </a:ext>
              </a:extLst>
            </p:cNvPr>
            <p:cNvCxnSpPr>
              <a:cxnSpLocks/>
              <a:stCxn id="6" idx="2"/>
            </p:cNvCxnSpPr>
            <p:nvPr/>
          </p:nvCxnSpPr>
          <p:spPr>
            <a:xfrm rot="16200000" flipH="1">
              <a:off x="8527386" y="2874179"/>
              <a:ext cx="3329678" cy="1130387"/>
            </a:xfrm>
            <a:prstGeom prst="curvedConnector3">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34D83A5-B851-491B-A13F-4DD80BA723F0}"/>
                </a:ext>
              </a:extLst>
            </p:cNvPr>
            <p:cNvSpPr txBox="1"/>
            <p:nvPr/>
          </p:nvSpPr>
          <p:spPr>
            <a:xfrm>
              <a:off x="7619001" y="1100334"/>
              <a:ext cx="4016061" cy="674200"/>
            </a:xfrm>
            <a:prstGeom prst="rect">
              <a:avLst/>
            </a:prstGeom>
            <a:solidFill>
              <a:schemeClr val="tx1">
                <a:alpha val="31000"/>
              </a:schemeClr>
            </a:solidFill>
          </p:spPr>
          <p:txBody>
            <a:bodyPr wrap="square" tIns="90000" bIns="90000" rtlCol="0" anchor="ctr">
              <a:spAutoFit/>
            </a:bodyPr>
            <a:lstStyle/>
            <a:p>
              <a:pPr algn="ctr"/>
              <a:r>
                <a:rPr lang="en-GB" sz="1600" dirty="0">
                  <a:solidFill>
                    <a:schemeClr val="bg1"/>
                  </a:solidFill>
                  <a:latin typeface="DK More Or Less" pitchFamily="50" charset="0"/>
                </a:rPr>
                <a:t>When we test Implementations instead of behaviours  ; - (</a:t>
              </a:r>
              <a:endParaRPr lang="en-GB" sz="1600" dirty="0">
                <a:solidFill>
                  <a:schemeClr val="bg1"/>
                </a:solidFill>
              </a:endParaRPr>
            </a:p>
          </p:txBody>
        </p:sp>
      </p:grpSp>
      <p:grpSp>
        <p:nvGrpSpPr>
          <p:cNvPr id="18" name="Group 17">
            <a:extLst>
              <a:ext uri="{FF2B5EF4-FFF2-40B4-BE49-F238E27FC236}">
                <a16:creationId xmlns:a16="http://schemas.microsoft.com/office/drawing/2014/main" id="{D921B70A-DA0F-4187-9C0D-52B64FA44AC2}"/>
              </a:ext>
            </a:extLst>
          </p:cNvPr>
          <p:cNvGrpSpPr/>
          <p:nvPr/>
        </p:nvGrpSpPr>
        <p:grpSpPr>
          <a:xfrm>
            <a:off x="6182727" y="3950518"/>
            <a:ext cx="3029118" cy="1797443"/>
            <a:chOff x="6182727" y="3950518"/>
            <a:chExt cx="3029118" cy="1797443"/>
          </a:xfrm>
        </p:grpSpPr>
        <p:sp>
          <p:nvSpPr>
            <p:cNvPr id="12" name="TextBox 11">
              <a:extLst>
                <a:ext uri="{FF2B5EF4-FFF2-40B4-BE49-F238E27FC236}">
                  <a16:creationId xmlns:a16="http://schemas.microsoft.com/office/drawing/2014/main" id="{0A29BD5C-AB21-412D-A2F9-7D204007FBA1}"/>
                </a:ext>
              </a:extLst>
            </p:cNvPr>
            <p:cNvSpPr txBox="1"/>
            <p:nvPr/>
          </p:nvSpPr>
          <p:spPr>
            <a:xfrm>
              <a:off x="6182727" y="3950518"/>
              <a:ext cx="2566660" cy="981977"/>
            </a:xfrm>
            <a:prstGeom prst="rect">
              <a:avLst/>
            </a:prstGeom>
            <a:solidFill>
              <a:schemeClr val="tx1">
                <a:alpha val="31000"/>
              </a:schemeClr>
            </a:solidFill>
          </p:spPr>
          <p:txBody>
            <a:bodyPr wrap="square" tIns="90000" bIns="90000" rtlCol="0" anchor="ctr">
              <a:spAutoFit/>
            </a:bodyPr>
            <a:lstStyle/>
            <a:p>
              <a:pPr algn="ctr"/>
              <a:r>
                <a:rPr lang="en-GB" sz="1600" dirty="0">
                  <a:solidFill>
                    <a:schemeClr val="accent5">
                      <a:lumMod val="40000"/>
                      <a:lumOff val="60000"/>
                    </a:schemeClr>
                  </a:solidFill>
                  <a:latin typeface="DK More Or Less" pitchFamily="50" charset="0"/>
                </a:rPr>
                <a:t>When </a:t>
              </a:r>
              <a:r>
                <a:rPr lang="en-GB" sz="2000" dirty="0">
                  <a:solidFill>
                    <a:schemeClr val="accent5">
                      <a:lumMod val="40000"/>
                      <a:lumOff val="60000"/>
                    </a:schemeClr>
                  </a:solidFill>
                  <a:latin typeface="DK More Or Less" pitchFamily="50" charset="0"/>
                </a:rPr>
                <a:t>(</a:t>
              </a:r>
              <a:r>
                <a:rPr lang="en-GB" sz="1600" dirty="0">
                  <a:solidFill>
                    <a:schemeClr val="accent5">
                      <a:lumMod val="40000"/>
                      <a:lumOff val="60000"/>
                    </a:schemeClr>
                  </a:solidFill>
                  <a:latin typeface="DK More Or Less" pitchFamily="50" charset="0"/>
                </a:rPr>
                <a:t> Unit </a:t>
              </a:r>
              <a:r>
                <a:rPr lang="en-GB" sz="1100" dirty="0">
                  <a:solidFill>
                    <a:schemeClr val="accent5">
                      <a:lumMod val="40000"/>
                      <a:lumOff val="60000"/>
                    </a:schemeClr>
                  </a:solidFill>
                  <a:latin typeface="DK More Or Less" pitchFamily="50" charset="0"/>
                </a:rPr>
                <a:t>x</a:t>
              </a:r>
              <a:r>
                <a:rPr lang="en-GB" sz="1600" dirty="0">
                  <a:solidFill>
                    <a:schemeClr val="accent5">
                      <a:lumMod val="40000"/>
                      <a:lumOff val="60000"/>
                    </a:schemeClr>
                  </a:solidFill>
                  <a:latin typeface="DK More Or Less" pitchFamily="50" charset="0"/>
                </a:rPr>
                <a:t> Integration</a:t>
              </a:r>
              <a:r>
                <a:rPr lang="en-GB" sz="2000" dirty="0">
                  <a:solidFill>
                    <a:schemeClr val="accent5">
                      <a:lumMod val="40000"/>
                      <a:lumOff val="60000"/>
                    </a:schemeClr>
                  </a:solidFill>
                  <a:latin typeface="DK More Or Less" pitchFamily="50" charset="0"/>
                </a:rPr>
                <a:t> )</a:t>
              </a:r>
              <a:r>
                <a:rPr lang="en-GB" sz="1600" dirty="0">
                  <a:solidFill>
                    <a:schemeClr val="accent5">
                      <a:lumMod val="40000"/>
                      <a:lumOff val="60000"/>
                    </a:schemeClr>
                  </a:solidFill>
                  <a:latin typeface="DK More Or Less" pitchFamily="50" charset="0"/>
                </a:rPr>
                <a:t> </a:t>
              </a:r>
            </a:p>
            <a:p>
              <a:pPr algn="ctr"/>
              <a:r>
                <a:rPr lang="fr-FR" sz="1600" dirty="0">
                  <a:solidFill>
                    <a:schemeClr val="accent5">
                      <a:lumMod val="40000"/>
                      <a:lumOff val="60000"/>
                    </a:schemeClr>
                  </a:solidFill>
                  <a:latin typeface="DK More Or Less" pitchFamily="50" charset="0"/>
                </a:rPr>
                <a:t>Test</a:t>
              </a:r>
              <a:r>
                <a:rPr lang="en-GB" sz="1600" dirty="0">
                  <a:solidFill>
                    <a:schemeClr val="accent5">
                      <a:lumMod val="40000"/>
                      <a:lumOff val="60000"/>
                    </a:schemeClr>
                  </a:solidFill>
                  <a:latin typeface="DK More Or Less" pitchFamily="50" charset="0"/>
                </a:rPr>
                <a:t> coverage is </a:t>
              </a:r>
              <a:br>
                <a:rPr lang="en-GB" sz="1600" dirty="0">
                  <a:solidFill>
                    <a:schemeClr val="accent5">
                      <a:lumMod val="40000"/>
                      <a:lumOff val="60000"/>
                    </a:schemeClr>
                  </a:solidFill>
                  <a:latin typeface="DK More Or Less" pitchFamily="50" charset="0"/>
                </a:rPr>
              </a:br>
              <a:r>
                <a:rPr lang="en-GB" sz="1600" dirty="0">
                  <a:solidFill>
                    <a:schemeClr val="accent5">
                      <a:lumMod val="40000"/>
                      <a:lumOff val="60000"/>
                    </a:schemeClr>
                  </a:solidFill>
                  <a:latin typeface="DK More Or Less" pitchFamily="50" charset="0"/>
                </a:rPr>
                <a:t>not enough</a:t>
              </a:r>
              <a:endParaRPr lang="en-GB" sz="1600" dirty="0">
                <a:solidFill>
                  <a:schemeClr val="accent5">
                    <a:lumMod val="40000"/>
                    <a:lumOff val="60000"/>
                  </a:schemeClr>
                </a:solidFill>
              </a:endParaRPr>
            </a:p>
          </p:txBody>
        </p:sp>
        <p:cxnSp>
          <p:nvCxnSpPr>
            <p:cNvPr id="13" name="Connector: Curved 12">
              <a:extLst>
                <a:ext uri="{FF2B5EF4-FFF2-40B4-BE49-F238E27FC236}">
                  <a16:creationId xmlns:a16="http://schemas.microsoft.com/office/drawing/2014/main" id="{16F6BB6D-B5A3-49D8-A155-DE5437751188}"/>
                </a:ext>
              </a:extLst>
            </p:cNvPr>
            <p:cNvCxnSpPr>
              <a:cxnSpLocks/>
              <a:stCxn id="12" idx="2"/>
            </p:cNvCxnSpPr>
            <p:nvPr/>
          </p:nvCxnSpPr>
          <p:spPr>
            <a:xfrm rot="16200000" flipH="1">
              <a:off x="7931218" y="4467334"/>
              <a:ext cx="815466" cy="1745788"/>
            </a:xfrm>
            <a:prstGeom prst="curvedConnector2">
              <a:avLst/>
            </a:prstGeom>
            <a:ln w="1905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228D1D88-5597-4E26-9CD3-FDB3698AC3EF}"/>
              </a:ext>
            </a:extLst>
          </p:cNvPr>
          <p:cNvGrpSpPr/>
          <p:nvPr/>
        </p:nvGrpSpPr>
        <p:grpSpPr>
          <a:xfrm>
            <a:off x="2417882" y="5714997"/>
            <a:ext cx="5949169" cy="674200"/>
            <a:chOff x="4010511" y="5714997"/>
            <a:chExt cx="5949169" cy="674200"/>
          </a:xfrm>
        </p:grpSpPr>
        <p:sp>
          <p:nvSpPr>
            <p:cNvPr id="23" name="TextBox 22">
              <a:extLst>
                <a:ext uri="{FF2B5EF4-FFF2-40B4-BE49-F238E27FC236}">
                  <a16:creationId xmlns:a16="http://schemas.microsoft.com/office/drawing/2014/main" id="{84AB31DD-9C8A-4DD1-A000-D97975DFF162}"/>
                </a:ext>
              </a:extLst>
            </p:cNvPr>
            <p:cNvSpPr txBox="1"/>
            <p:nvPr/>
          </p:nvSpPr>
          <p:spPr>
            <a:xfrm>
              <a:off x="4010511" y="5714997"/>
              <a:ext cx="3768239" cy="674200"/>
            </a:xfrm>
            <a:prstGeom prst="rect">
              <a:avLst/>
            </a:prstGeom>
            <a:solidFill>
              <a:schemeClr val="tx1">
                <a:alpha val="31000"/>
              </a:schemeClr>
            </a:solidFill>
          </p:spPr>
          <p:txBody>
            <a:bodyPr wrap="square" tIns="90000" bIns="90000" rtlCol="0" anchor="ctr">
              <a:spAutoFit/>
            </a:bodyPr>
            <a:lstStyle/>
            <a:p>
              <a:pPr algn="r"/>
              <a:r>
                <a:rPr lang="en-US" sz="1600" dirty="0">
                  <a:solidFill>
                    <a:schemeClr val="bg1"/>
                  </a:solidFill>
                  <a:latin typeface="DK More Or Less" pitchFamily="50" charset="0"/>
                </a:rPr>
                <a:t>cognitive overload reduces stamina </a:t>
              </a:r>
            </a:p>
            <a:p>
              <a:pPr algn="r"/>
              <a:r>
                <a:rPr lang="en-US" sz="1600" dirty="0">
                  <a:solidFill>
                    <a:schemeClr val="bg1"/>
                  </a:solidFill>
                  <a:latin typeface="DK More Or Less" pitchFamily="50" charset="0"/>
                </a:rPr>
                <a:t>and engagement</a:t>
              </a:r>
              <a:endParaRPr lang="en-GB" sz="1600" dirty="0">
                <a:solidFill>
                  <a:schemeClr val="bg1"/>
                </a:solidFill>
              </a:endParaRPr>
            </a:p>
          </p:txBody>
        </p:sp>
        <p:cxnSp>
          <p:nvCxnSpPr>
            <p:cNvPr id="24" name="Connector: Curved 23">
              <a:extLst>
                <a:ext uri="{FF2B5EF4-FFF2-40B4-BE49-F238E27FC236}">
                  <a16:creationId xmlns:a16="http://schemas.microsoft.com/office/drawing/2014/main" id="{716D702A-7524-4DF8-A5FE-66318DCD382D}"/>
                </a:ext>
              </a:extLst>
            </p:cNvPr>
            <p:cNvCxnSpPr>
              <a:cxnSpLocks/>
            </p:cNvCxnSpPr>
            <p:nvPr/>
          </p:nvCxnSpPr>
          <p:spPr>
            <a:xfrm>
              <a:off x="7805781" y="6070081"/>
              <a:ext cx="2153899" cy="126646"/>
            </a:xfrm>
            <a:prstGeom prst="curvedConnector3">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DADA0CFB-EF71-49E2-89FF-D6479A0F829A}"/>
              </a:ext>
            </a:extLst>
          </p:cNvPr>
          <p:cNvGrpSpPr/>
          <p:nvPr/>
        </p:nvGrpSpPr>
        <p:grpSpPr>
          <a:xfrm>
            <a:off x="5808611" y="2366615"/>
            <a:ext cx="2848594" cy="1654987"/>
            <a:chOff x="5808611" y="2366615"/>
            <a:chExt cx="2848594" cy="1654987"/>
          </a:xfrm>
        </p:grpSpPr>
        <p:sp>
          <p:nvSpPr>
            <p:cNvPr id="16" name="TextBox 15">
              <a:extLst>
                <a:ext uri="{FF2B5EF4-FFF2-40B4-BE49-F238E27FC236}">
                  <a16:creationId xmlns:a16="http://schemas.microsoft.com/office/drawing/2014/main" id="{2EF66E52-98EE-4E29-96EB-06FBE5E89850}"/>
                </a:ext>
              </a:extLst>
            </p:cNvPr>
            <p:cNvSpPr txBox="1"/>
            <p:nvPr/>
          </p:nvSpPr>
          <p:spPr>
            <a:xfrm>
              <a:off x="5808611" y="2366615"/>
              <a:ext cx="2848594" cy="1089700"/>
            </a:xfrm>
            <a:prstGeom prst="rect">
              <a:avLst/>
            </a:prstGeom>
            <a:solidFill>
              <a:schemeClr val="tx1">
                <a:alpha val="31000"/>
              </a:schemeClr>
            </a:solidFill>
          </p:spPr>
          <p:txBody>
            <a:bodyPr wrap="square" tIns="90000" bIns="90000" rtlCol="0" anchor="ctr">
              <a:spAutoFit/>
            </a:bodyPr>
            <a:lstStyle/>
            <a:p>
              <a:pPr algn="ctr"/>
              <a:r>
                <a:rPr lang="en-US" sz="1600" dirty="0">
                  <a:solidFill>
                    <a:schemeClr val="accent5">
                      <a:lumMod val="40000"/>
                      <a:lumOff val="60000"/>
                    </a:schemeClr>
                  </a:solidFill>
                  <a:latin typeface="DK More Or Less" pitchFamily="50" charset="0"/>
                </a:rPr>
                <a:t>Because We tend to overlook some boring but crucial areas </a:t>
              </a:r>
              <a:r>
                <a:rPr lang="en-US" sz="2000" dirty="0">
                  <a:solidFill>
                    <a:schemeClr val="accent5">
                      <a:lumMod val="40000"/>
                      <a:lumOff val="60000"/>
                    </a:schemeClr>
                  </a:solidFill>
                  <a:latin typeface="DK More Or Less" pitchFamily="50" charset="0"/>
                </a:rPr>
                <a:t>(</a:t>
              </a:r>
              <a:r>
                <a:rPr lang="en-US" sz="1600" dirty="0">
                  <a:solidFill>
                    <a:schemeClr val="accent5">
                      <a:lumMod val="40000"/>
                      <a:lumOff val="60000"/>
                    </a:schemeClr>
                  </a:solidFill>
                  <a:latin typeface="DK More Or Less" pitchFamily="50" charset="0"/>
                </a:rPr>
                <a:t> like adapters code </a:t>
              </a:r>
              <a:r>
                <a:rPr lang="en-US" dirty="0">
                  <a:solidFill>
                    <a:schemeClr val="accent5">
                      <a:lumMod val="40000"/>
                      <a:lumOff val="60000"/>
                    </a:schemeClr>
                  </a:solidFill>
                  <a:latin typeface="DK More Or Less" pitchFamily="50" charset="0"/>
                </a:rPr>
                <a:t>)</a:t>
              </a:r>
              <a:r>
                <a:rPr lang="en-US" sz="1600" dirty="0">
                  <a:solidFill>
                    <a:schemeClr val="accent5">
                      <a:lumMod val="40000"/>
                      <a:lumOff val="60000"/>
                    </a:schemeClr>
                  </a:solidFill>
                  <a:latin typeface="DK More Or Less" pitchFamily="50" charset="0"/>
                </a:rPr>
                <a:t> </a:t>
              </a:r>
              <a:br>
                <a:rPr lang="en-US" sz="1600" dirty="0">
                  <a:solidFill>
                    <a:schemeClr val="accent5">
                      <a:lumMod val="40000"/>
                      <a:lumOff val="60000"/>
                    </a:schemeClr>
                  </a:solidFill>
                  <a:latin typeface="DK More Or Less" pitchFamily="50" charset="0"/>
                </a:rPr>
              </a:br>
              <a:endParaRPr lang="en-GB" sz="700" dirty="0">
                <a:solidFill>
                  <a:schemeClr val="accent5">
                    <a:lumMod val="40000"/>
                    <a:lumOff val="60000"/>
                  </a:schemeClr>
                </a:solidFill>
                <a:latin typeface="DK More Or Less" pitchFamily="50" charset="0"/>
              </a:endParaRPr>
            </a:p>
          </p:txBody>
        </p:sp>
        <p:cxnSp>
          <p:nvCxnSpPr>
            <p:cNvPr id="25" name="Connector: Curved 24">
              <a:extLst>
                <a:ext uri="{FF2B5EF4-FFF2-40B4-BE49-F238E27FC236}">
                  <a16:creationId xmlns:a16="http://schemas.microsoft.com/office/drawing/2014/main" id="{F4E5D844-8B30-4580-9C7F-3DE9993C4503}"/>
                </a:ext>
              </a:extLst>
            </p:cNvPr>
            <p:cNvCxnSpPr>
              <a:cxnSpLocks/>
            </p:cNvCxnSpPr>
            <p:nvPr/>
          </p:nvCxnSpPr>
          <p:spPr>
            <a:xfrm rot="16200000" flipH="1">
              <a:off x="6822011" y="3563813"/>
              <a:ext cx="614446" cy="301132"/>
            </a:xfrm>
            <a:prstGeom prst="curvedConnector3">
              <a:avLst>
                <a:gd name="adj1" fmla="val 50000"/>
              </a:avLst>
            </a:prstGeom>
            <a:ln w="1905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69841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80" name="Rectangle 79">
            <a:extLst>
              <a:ext uri="{FF2B5EF4-FFF2-40B4-BE49-F238E27FC236}">
                <a16:creationId xmlns:a16="http://schemas.microsoft.com/office/drawing/2014/main" id="{44CE120C-DEF8-4A4E-8436-92701590426B}"/>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31" name="Title 3">
            <a:extLst>
              <a:ext uri="{FF2B5EF4-FFF2-40B4-BE49-F238E27FC236}">
                <a16:creationId xmlns:a16="http://schemas.microsoft.com/office/drawing/2014/main" id="{3D341297-B0EE-48EA-8CAA-C027E547C045}"/>
              </a:ext>
            </a:extLst>
          </p:cNvPr>
          <p:cNvSpPr txBox="1">
            <a:spLocks/>
          </p:cNvSpPr>
          <p:nvPr/>
        </p:nvSpPr>
        <p:spPr>
          <a:xfrm>
            <a:off x="781318" y="4270693"/>
            <a:ext cx="324477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1.</a:t>
            </a:r>
          </a:p>
          <a:p>
            <a:r>
              <a:rPr lang="en-US" sz="2800" dirty="0">
                <a:solidFill>
                  <a:schemeClr val="bg1"/>
                </a:solidFill>
              </a:rPr>
              <a:t>Beware of…</a:t>
            </a:r>
            <a:br>
              <a:rPr lang="en-US" sz="2800" dirty="0">
                <a:solidFill>
                  <a:schemeClr val="bg1"/>
                </a:solidFill>
              </a:rPr>
            </a:br>
            <a:r>
              <a:rPr lang="en-US" sz="2800" dirty="0">
                <a:solidFill>
                  <a:schemeClr val="bg1"/>
                </a:solidFill>
              </a:rPr>
              <a:t>Fragile tests</a:t>
            </a:r>
            <a:endParaRPr lang="en-GB" sz="1800" dirty="0">
              <a:solidFill>
                <a:schemeClr val="bg1"/>
              </a:solidFill>
            </a:endParaRPr>
          </a:p>
        </p:txBody>
      </p:sp>
      <p:grpSp>
        <p:nvGrpSpPr>
          <p:cNvPr id="55" name="Group 54">
            <a:extLst>
              <a:ext uri="{FF2B5EF4-FFF2-40B4-BE49-F238E27FC236}">
                <a16:creationId xmlns:a16="http://schemas.microsoft.com/office/drawing/2014/main" id="{BD669943-7D48-405C-BD4D-D9AAB715A218}"/>
              </a:ext>
            </a:extLst>
          </p:cNvPr>
          <p:cNvGrpSpPr/>
          <p:nvPr/>
        </p:nvGrpSpPr>
        <p:grpSpPr>
          <a:xfrm>
            <a:off x="7047561" y="2390051"/>
            <a:ext cx="3578139" cy="2799827"/>
            <a:chOff x="7047561" y="2390051"/>
            <a:chExt cx="3578139" cy="2799827"/>
          </a:xfrm>
        </p:grpSpPr>
        <p:sp>
          <p:nvSpPr>
            <p:cNvPr id="56" name="Diamond 55">
              <a:extLst>
                <a:ext uri="{FF2B5EF4-FFF2-40B4-BE49-F238E27FC236}">
                  <a16:creationId xmlns:a16="http://schemas.microsoft.com/office/drawing/2014/main" id="{C9419286-ABDF-4FDD-88F9-B5964AB34E8D}"/>
                </a:ext>
              </a:extLst>
            </p:cNvPr>
            <p:cNvSpPr/>
            <p:nvPr/>
          </p:nvSpPr>
          <p:spPr>
            <a:xfrm>
              <a:off x="8153926" y="4178512"/>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TextBox 56">
              <a:extLst>
                <a:ext uri="{FF2B5EF4-FFF2-40B4-BE49-F238E27FC236}">
                  <a16:creationId xmlns:a16="http://schemas.microsoft.com/office/drawing/2014/main" id="{82FD7327-EEAE-4BC4-B179-40D5BF55F1AB}"/>
                </a:ext>
              </a:extLst>
            </p:cNvPr>
            <p:cNvSpPr txBox="1"/>
            <p:nvPr/>
          </p:nvSpPr>
          <p:spPr>
            <a:xfrm>
              <a:off x="7402664" y="3403160"/>
              <a:ext cx="659456" cy="369332"/>
            </a:xfrm>
            <a:prstGeom prst="rect">
              <a:avLst/>
            </a:prstGeom>
            <a:noFill/>
          </p:spPr>
          <p:txBody>
            <a:bodyPr wrap="square" rtlCol="0">
              <a:spAutoFit/>
            </a:bodyPr>
            <a:lstStyle/>
            <a:p>
              <a:r>
                <a:rPr lang="en-GB" dirty="0"/>
                <a:t>uses</a:t>
              </a:r>
            </a:p>
          </p:txBody>
        </p:sp>
        <p:grpSp>
          <p:nvGrpSpPr>
            <p:cNvPr id="58" name="Group 57">
              <a:extLst>
                <a:ext uri="{FF2B5EF4-FFF2-40B4-BE49-F238E27FC236}">
                  <a16:creationId xmlns:a16="http://schemas.microsoft.com/office/drawing/2014/main" id="{FD5473A0-ACCD-4190-A208-8EE5B314A9C0}"/>
                </a:ext>
              </a:extLst>
            </p:cNvPr>
            <p:cNvGrpSpPr/>
            <p:nvPr/>
          </p:nvGrpSpPr>
          <p:grpSpPr>
            <a:xfrm>
              <a:off x="7047561" y="2390051"/>
              <a:ext cx="3578139" cy="2799827"/>
              <a:chOff x="7047561" y="2390051"/>
              <a:chExt cx="3578139" cy="2799827"/>
            </a:xfrm>
          </p:grpSpPr>
          <p:grpSp>
            <p:nvGrpSpPr>
              <p:cNvPr id="61" name="Group 60">
                <a:extLst>
                  <a:ext uri="{FF2B5EF4-FFF2-40B4-BE49-F238E27FC236}">
                    <a16:creationId xmlns:a16="http://schemas.microsoft.com/office/drawing/2014/main" id="{B88E2015-2948-47D4-8E41-6DF5CABCC015}"/>
                  </a:ext>
                </a:extLst>
              </p:cNvPr>
              <p:cNvGrpSpPr/>
              <p:nvPr/>
            </p:nvGrpSpPr>
            <p:grpSpPr>
              <a:xfrm>
                <a:off x="7047561" y="2390051"/>
                <a:ext cx="3578139" cy="2799827"/>
                <a:chOff x="7047561" y="2390051"/>
                <a:chExt cx="3578139" cy="2799827"/>
              </a:xfrm>
            </p:grpSpPr>
            <p:grpSp>
              <p:nvGrpSpPr>
                <p:cNvPr id="63" name="Group 62">
                  <a:extLst>
                    <a:ext uri="{FF2B5EF4-FFF2-40B4-BE49-F238E27FC236}">
                      <a16:creationId xmlns:a16="http://schemas.microsoft.com/office/drawing/2014/main" id="{54E32465-3024-4AF3-9BDC-7366139A4D3A}"/>
                    </a:ext>
                  </a:extLst>
                </p:cNvPr>
                <p:cNvGrpSpPr/>
                <p:nvPr/>
              </p:nvGrpSpPr>
              <p:grpSpPr>
                <a:xfrm>
                  <a:off x="7047561" y="2483217"/>
                  <a:ext cx="3578139" cy="2706661"/>
                  <a:chOff x="6882718" y="2581188"/>
                  <a:chExt cx="3578139" cy="2706661"/>
                </a:xfrm>
              </p:grpSpPr>
              <p:sp>
                <p:nvSpPr>
                  <p:cNvPr id="66" name="Rectangle 65">
                    <a:extLst>
                      <a:ext uri="{FF2B5EF4-FFF2-40B4-BE49-F238E27FC236}">
                        <a16:creationId xmlns:a16="http://schemas.microsoft.com/office/drawing/2014/main" id="{30CB05A3-A9AC-4C56-9083-DFB6B87A9127}"/>
                      </a:ext>
                    </a:extLst>
                  </p:cNvPr>
                  <p:cNvSpPr/>
                  <p:nvPr/>
                </p:nvSpPr>
                <p:spPr>
                  <a:xfrm>
                    <a:off x="6882718" y="2581188"/>
                    <a:ext cx="3578139" cy="2706661"/>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Rectangle: Rounded Corners 66">
                    <a:extLst>
                      <a:ext uri="{FF2B5EF4-FFF2-40B4-BE49-F238E27FC236}">
                        <a16:creationId xmlns:a16="http://schemas.microsoft.com/office/drawing/2014/main" id="{722DE538-4023-4F98-B590-D121AEC101A0}"/>
                      </a:ext>
                    </a:extLst>
                  </p:cNvPr>
                  <p:cNvSpPr/>
                  <p:nvPr/>
                </p:nvSpPr>
                <p:spPr>
                  <a:xfrm>
                    <a:off x="7609203" y="291558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Rectangle: Rounded Corners 67">
                    <a:extLst>
                      <a:ext uri="{FF2B5EF4-FFF2-40B4-BE49-F238E27FC236}">
                        <a16:creationId xmlns:a16="http://schemas.microsoft.com/office/drawing/2014/main" id="{7C4F581B-5857-47AA-8892-2E677CEC2941}"/>
                      </a:ext>
                    </a:extLst>
                  </p:cNvPr>
                  <p:cNvSpPr/>
                  <p:nvPr/>
                </p:nvSpPr>
                <p:spPr>
                  <a:xfrm>
                    <a:off x="7521760" y="4177539"/>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Rounded Corners 68">
                    <a:extLst>
                      <a:ext uri="{FF2B5EF4-FFF2-40B4-BE49-F238E27FC236}">
                        <a16:creationId xmlns:a16="http://schemas.microsoft.com/office/drawing/2014/main" id="{B2363457-6BB7-4AFC-A367-1EA1E078680A}"/>
                      </a:ext>
                    </a:extLst>
                  </p:cNvPr>
                  <p:cNvSpPr/>
                  <p:nvPr/>
                </p:nvSpPr>
                <p:spPr>
                  <a:xfrm>
                    <a:off x="8925839" y="3237875"/>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Rounded Corners 69">
                    <a:extLst>
                      <a:ext uri="{FF2B5EF4-FFF2-40B4-BE49-F238E27FC236}">
                        <a16:creationId xmlns:a16="http://schemas.microsoft.com/office/drawing/2014/main" id="{9B7251A6-8260-4EFE-A81F-FDEE25053E06}"/>
                      </a:ext>
                    </a:extLst>
                  </p:cNvPr>
                  <p:cNvSpPr/>
                  <p:nvPr/>
                </p:nvSpPr>
                <p:spPr>
                  <a:xfrm>
                    <a:off x="9299897" y="388287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Rectangle: Rounded Corners 70">
                    <a:extLst>
                      <a:ext uri="{FF2B5EF4-FFF2-40B4-BE49-F238E27FC236}">
                        <a16:creationId xmlns:a16="http://schemas.microsoft.com/office/drawing/2014/main" id="{F0FA14CD-3A3A-45FD-B1C4-12734BA43866}"/>
                      </a:ext>
                    </a:extLst>
                  </p:cNvPr>
                  <p:cNvSpPr/>
                  <p:nvPr/>
                </p:nvSpPr>
                <p:spPr>
                  <a:xfrm>
                    <a:off x="8406955" y="455978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2" name="Connector: Elbow 71">
                    <a:extLst>
                      <a:ext uri="{FF2B5EF4-FFF2-40B4-BE49-F238E27FC236}">
                        <a16:creationId xmlns:a16="http://schemas.microsoft.com/office/drawing/2014/main" id="{95C7D99F-83FD-439A-9138-36929B53C75F}"/>
                      </a:ext>
                    </a:extLst>
                  </p:cNvPr>
                  <p:cNvCxnSpPr>
                    <a:cxnSpLocks/>
                    <a:stCxn id="67" idx="3"/>
                    <a:endCxn id="69" idx="1"/>
                  </p:cNvCxnSpPr>
                  <p:nvPr/>
                </p:nvCxnSpPr>
                <p:spPr>
                  <a:xfrm>
                    <a:off x="8072185" y="3106712"/>
                    <a:ext cx="853654" cy="322288"/>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C52BB29C-6213-4DED-B0E8-1D5AD9AAA6AE}"/>
                      </a:ext>
                    </a:extLst>
                  </p:cNvPr>
                  <p:cNvCxnSpPr>
                    <a:cxnSpLocks/>
                    <a:stCxn id="69" idx="3"/>
                    <a:endCxn id="70" idx="3"/>
                  </p:cNvCxnSpPr>
                  <p:nvPr/>
                </p:nvCxnSpPr>
                <p:spPr>
                  <a:xfrm>
                    <a:off x="9388821" y="3429000"/>
                    <a:ext cx="374058" cy="645003"/>
                  </a:xfrm>
                  <a:prstGeom prst="bentConnector3">
                    <a:avLst>
                      <a:gd name="adj1" fmla="val 161114"/>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75" name="Connector: Elbow 74">
                    <a:extLst>
                      <a:ext uri="{FF2B5EF4-FFF2-40B4-BE49-F238E27FC236}">
                        <a16:creationId xmlns:a16="http://schemas.microsoft.com/office/drawing/2014/main" id="{632BBC38-2512-44D1-A350-03AADA1A1ACC}"/>
                      </a:ext>
                    </a:extLst>
                  </p:cNvPr>
                  <p:cNvCxnSpPr>
                    <a:cxnSpLocks/>
                    <a:stCxn id="68" idx="3"/>
                    <a:endCxn id="71" idx="1"/>
                  </p:cNvCxnSpPr>
                  <p:nvPr/>
                </p:nvCxnSpPr>
                <p:spPr>
                  <a:xfrm>
                    <a:off x="7984742" y="4368664"/>
                    <a:ext cx="422213" cy="382249"/>
                  </a:xfrm>
                  <a:prstGeom prst="bentConnector3">
                    <a:avLst>
                      <a:gd name="adj1" fmla="val 64307"/>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D4960E1-2833-460E-9887-8990969AEF62}"/>
                      </a:ext>
                    </a:extLst>
                  </p:cNvPr>
                  <p:cNvCxnSpPr>
                    <a:cxnSpLocks/>
                    <a:stCxn id="67" idx="2"/>
                    <a:endCxn id="68" idx="0"/>
                  </p:cNvCxnSpPr>
                  <p:nvPr/>
                </p:nvCxnSpPr>
                <p:spPr>
                  <a:xfrm flipH="1">
                    <a:off x="7753251" y="3297836"/>
                    <a:ext cx="87443" cy="87970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7" name="Diamond 76">
                    <a:extLst>
                      <a:ext uri="{FF2B5EF4-FFF2-40B4-BE49-F238E27FC236}">
                        <a16:creationId xmlns:a16="http://schemas.microsoft.com/office/drawing/2014/main" id="{18A0B2E2-6F48-43B0-967A-49E6D4EFF433}"/>
                      </a:ext>
                    </a:extLst>
                  </p:cNvPr>
                  <p:cNvSpPr/>
                  <p:nvPr/>
                </p:nvSpPr>
                <p:spPr>
                  <a:xfrm>
                    <a:off x="8072185" y="3020556"/>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Diamond 77">
                    <a:extLst>
                      <a:ext uri="{FF2B5EF4-FFF2-40B4-BE49-F238E27FC236}">
                        <a16:creationId xmlns:a16="http://schemas.microsoft.com/office/drawing/2014/main" id="{92DB6BAE-F0A6-4D05-88B1-2EFC7E788F7F}"/>
                      </a:ext>
                    </a:extLst>
                  </p:cNvPr>
                  <p:cNvSpPr/>
                  <p:nvPr/>
                </p:nvSpPr>
                <p:spPr>
                  <a:xfrm>
                    <a:off x="9394132" y="3338140"/>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4" name="Oval 63">
                  <a:extLst>
                    <a:ext uri="{FF2B5EF4-FFF2-40B4-BE49-F238E27FC236}">
                      <a16:creationId xmlns:a16="http://schemas.microsoft.com/office/drawing/2014/main" id="{A5BC89B5-B157-4DE8-B335-9974C3AD1C7E}"/>
                    </a:ext>
                  </a:extLst>
                </p:cNvPr>
                <p:cNvSpPr/>
                <p:nvPr/>
              </p:nvSpPr>
              <p:spPr>
                <a:xfrm>
                  <a:off x="7907626" y="2390051"/>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5" name="Straight Connector 64">
                  <a:extLst>
                    <a:ext uri="{FF2B5EF4-FFF2-40B4-BE49-F238E27FC236}">
                      <a16:creationId xmlns:a16="http://schemas.microsoft.com/office/drawing/2014/main" id="{E0ED8471-1A38-4A47-B026-4930AB6DB6F7}"/>
                    </a:ext>
                  </a:extLst>
                </p:cNvPr>
                <p:cNvCxnSpPr>
                  <a:cxnSpLocks/>
                  <a:endCxn id="67" idx="0"/>
                </p:cNvCxnSpPr>
                <p:nvPr/>
              </p:nvCxnSpPr>
              <p:spPr>
                <a:xfrm>
                  <a:off x="8005537" y="2589066"/>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62" name="TextBox 61">
                <a:extLst>
                  <a:ext uri="{FF2B5EF4-FFF2-40B4-BE49-F238E27FC236}">
                    <a16:creationId xmlns:a16="http://schemas.microsoft.com/office/drawing/2014/main" id="{1331D568-47F5-4DFC-B0E0-7272FE6C9F2E}"/>
                  </a:ext>
                </a:extLst>
              </p:cNvPr>
              <p:cNvSpPr txBox="1"/>
              <p:nvPr/>
            </p:nvSpPr>
            <p:spPr>
              <a:xfrm>
                <a:off x="9988550" y="2508250"/>
                <a:ext cx="596900" cy="369332"/>
              </a:xfrm>
              <a:prstGeom prst="rect">
                <a:avLst/>
              </a:prstGeom>
              <a:noFill/>
            </p:spPr>
            <p:txBody>
              <a:bodyPr wrap="square" rtlCol="0">
                <a:spAutoFit/>
              </a:bodyPr>
              <a:lstStyle/>
              <a:p>
                <a:r>
                  <a:rPr lang="en-GB" b="1" dirty="0">
                    <a:latin typeface="Alte Haas Grotesk" panose="02000503000000020004" pitchFamily="2" charset="0"/>
                  </a:rPr>
                  <a:t>API</a:t>
                </a:r>
              </a:p>
            </p:txBody>
          </p:sp>
        </p:grpSp>
        <p:sp>
          <p:nvSpPr>
            <p:cNvPr id="59" name="Diamond 58">
              <a:extLst>
                <a:ext uri="{FF2B5EF4-FFF2-40B4-BE49-F238E27FC236}">
                  <a16:creationId xmlns:a16="http://schemas.microsoft.com/office/drawing/2014/main" id="{02811FF3-53C5-4940-A34B-06C82B3AA095}"/>
                </a:ext>
              </a:extLst>
            </p:cNvPr>
            <p:cNvSpPr/>
            <p:nvPr/>
          </p:nvSpPr>
          <p:spPr>
            <a:xfrm>
              <a:off x="8154000" y="4179600"/>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TextBox 59">
              <a:extLst>
                <a:ext uri="{FF2B5EF4-FFF2-40B4-BE49-F238E27FC236}">
                  <a16:creationId xmlns:a16="http://schemas.microsoft.com/office/drawing/2014/main" id="{C7F147AE-C82B-4F54-A074-496EE4B0C18E}"/>
                </a:ext>
              </a:extLst>
            </p:cNvPr>
            <p:cNvSpPr txBox="1"/>
            <p:nvPr/>
          </p:nvSpPr>
          <p:spPr>
            <a:xfrm>
              <a:off x="7401600" y="3402000"/>
              <a:ext cx="659456" cy="369332"/>
            </a:xfrm>
            <a:prstGeom prst="rect">
              <a:avLst/>
            </a:prstGeom>
            <a:noFill/>
          </p:spPr>
          <p:txBody>
            <a:bodyPr wrap="square" rtlCol="0">
              <a:spAutoFit/>
            </a:bodyPr>
            <a:lstStyle/>
            <a:p>
              <a:r>
                <a:rPr lang="en-GB" dirty="0"/>
                <a:t>uses</a:t>
              </a:r>
            </a:p>
          </p:txBody>
        </p:sp>
      </p:grpSp>
    </p:spTree>
    <p:extLst>
      <p:ext uri="{BB962C8B-B14F-4D97-AF65-F5344CB8AC3E}">
        <p14:creationId xmlns:p14="http://schemas.microsoft.com/office/powerpoint/2010/main" val="2989728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32" name="Group 31">
            <a:extLst>
              <a:ext uri="{FF2B5EF4-FFF2-40B4-BE49-F238E27FC236}">
                <a16:creationId xmlns:a16="http://schemas.microsoft.com/office/drawing/2014/main" id="{A4642883-E9C9-4769-9BFA-B80150BB6FC6}"/>
              </a:ext>
            </a:extLst>
          </p:cNvPr>
          <p:cNvGrpSpPr/>
          <p:nvPr/>
        </p:nvGrpSpPr>
        <p:grpSpPr>
          <a:xfrm>
            <a:off x="7047561" y="2483217"/>
            <a:ext cx="3578139" cy="2706661"/>
            <a:chOff x="6882718" y="2581188"/>
            <a:chExt cx="3578139" cy="2706661"/>
          </a:xfrm>
        </p:grpSpPr>
        <p:sp>
          <p:nvSpPr>
            <p:cNvPr id="2" name="Rectangle 1">
              <a:extLst>
                <a:ext uri="{FF2B5EF4-FFF2-40B4-BE49-F238E27FC236}">
                  <a16:creationId xmlns:a16="http://schemas.microsoft.com/office/drawing/2014/main" id="{D3C017AD-1CF9-4ED1-8359-CFFFF6AA72F3}"/>
                </a:ext>
              </a:extLst>
            </p:cNvPr>
            <p:cNvSpPr/>
            <p:nvPr/>
          </p:nvSpPr>
          <p:spPr>
            <a:xfrm>
              <a:off x="6882718" y="2581188"/>
              <a:ext cx="3578139" cy="2706661"/>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Rounded Corners 6">
              <a:extLst>
                <a:ext uri="{FF2B5EF4-FFF2-40B4-BE49-F238E27FC236}">
                  <a16:creationId xmlns:a16="http://schemas.microsoft.com/office/drawing/2014/main" id="{3B1E4A0A-2FF6-435D-AE18-F65622DA0396}"/>
                </a:ext>
              </a:extLst>
            </p:cNvPr>
            <p:cNvSpPr/>
            <p:nvPr/>
          </p:nvSpPr>
          <p:spPr>
            <a:xfrm>
              <a:off x="7609203" y="291558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Rounded Corners 17">
              <a:extLst>
                <a:ext uri="{FF2B5EF4-FFF2-40B4-BE49-F238E27FC236}">
                  <a16:creationId xmlns:a16="http://schemas.microsoft.com/office/drawing/2014/main" id="{60B96201-FBAA-432C-A632-591EADD6F9E2}"/>
                </a:ext>
              </a:extLst>
            </p:cNvPr>
            <p:cNvSpPr/>
            <p:nvPr/>
          </p:nvSpPr>
          <p:spPr>
            <a:xfrm>
              <a:off x="7521760" y="4177539"/>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Rounded Corners 18">
              <a:extLst>
                <a:ext uri="{FF2B5EF4-FFF2-40B4-BE49-F238E27FC236}">
                  <a16:creationId xmlns:a16="http://schemas.microsoft.com/office/drawing/2014/main" id="{0995EAB6-6522-4572-B132-D5BB63896DE9}"/>
                </a:ext>
              </a:extLst>
            </p:cNvPr>
            <p:cNvSpPr/>
            <p:nvPr/>
          </p:nvSpPr>
          <p:spPr>
            <a:xfrm>
              <a:off x="8925839" y="3237875"/>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Rounded Corners 19">
              <a:extLst>
                <a:ext uri="{FF2B5EF4-FFF2-40B4-BE49-F238E27FC236}">
                  <a16:creationId xmlns:a16="http://schemas.microsoft.com/office/drawing/2014/main" id="{5DB95655-1790-499E-A6E6-22D2DB372E02}"/>
                </a:ext>
              </a:extLst>
            </p:cNvPr>
            <p:cNvSpPr/>
            <p:nvPr/>
          </p:nvSpPr>
          <p:spPr>
            <a:xfrm>
              <a:off x="9299897" y="388287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Rounded Corners 20">
              <a:extLst>
                <a:ext uri="{FF2B5EF4-FFF2-40B4-BE49-F238E27FC236}">
                  <a16:creationId xmlns:a16="http://schemas.microsoft.com/office/drawing/2014/main" id="{619E8A0F-E8F1-427C-BF14-15039D2F6E57}"/>
                </a:ext>
              </a:extLst>
            </p:cNvPr>
            <p:cNvSpPr/>
            <p:nvPr/>
          </p:nvSpPr>
          <p:spPr>
            <a:xfrm>
              <a:off x="8406955" y="455978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Connector: Elbow 13">
              <a:extLst>
                <a:ext uri="{FF2B5EF4-FFF2-40B4-BE49-F238E27FC236}">
                  <a16:creationId xmlns:a16="http://schemas.microsoft.com/office/drawing/2014/main" id="{020A4D9B-9D33-4D81-B2B1-2748A59761DF}"/>
                </a:ext>
              </a:extLst>
            </p:cNvPr>
            <p:cNvCxnSpPr>
              <a:stCxn id="7" idx="3"/>
              <a:endCxn id="19" idx="1"/>
            </p:cNvCxnSpPr>
            <p:nvPr/>
          </p:nvCxnSpPr>
          <p:spPr>
            <a:xfrm>
              <a:off x="8072185" y="3106712"/>
              <a:ext cx="853654" cy="322288"/>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6AF9A897-0D97-4875-B6D1-5DED2A3AC6C8}"/>
                </a:ext>
              </a:extLst>
            </p:cNvPr>
            <p:cNvCxnSpPr>
              <a:stCxn id="19" idx="3"/>
              <a:endCxn id="20" idx="3"/>
            </p:cNvCxnSpPr>
            <p:nvPr/>
          </p:nvCxnSpPr>
          <p:spPr>
            <a:xfrm>
              <a:off x="9388821" y="3429000"/>
              <a:ext cx="374058" cy="645003"/>
            </a:xfrm>
            <a:prstGeom prst="bentConnector3">
              <a:avLst>
                <a:gd name="adj1" fmla="val 161114"/>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D4132A7A-F9DD-43A2-BFCA-55B739EEE26C}"/>
                </a:ext>
              </a:extLst>
            </p:cNvPr>
            <p:cNvCxnSpPr>
              <a:stCxn id="18" idx="3"/>
              <a:endCxn id="21" idx="1"/>
            </p:cNvCxnSpPr>
            <p:nvPr/>
          </p:nvCxnSpPr>
          <p:spPr>
            <a:xfrm>
              <a:off x="7984742" y="4368664"/>
              <a:ext cx="422213" cy="382249"/>
            </a:xfrm>
            <a:prstGeom prst="bentConnector3">
              <a:avLst>
                <a:gd name="adj1" fmla="val 64307"/>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BC98D2F-F3B7-4C8F-A876-3E4315051910}"/>
                </a:ext>
              </a:extLst>
            </p:cNvPr>
            <p:cNvCxnSpPr>
              <a:stCxn id="7" idx="2"/>
              <a:endCxn id="18" idx="0"/>
            </p:cNvCxnSpPr>
            <p:nvPr/>
          </p:nvCxnSpPr>
          <p:spPr>
            <a:xfrm flipH="1">
              <a:off x="7753251" y="3297836"/>
              <a:ext cx="87443" cy="87970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Diamond 28">
              <a:extLst>
                <a:ext uri="{FF2B5EF4-FFF2-40B4-BE49-F238E27FC236}">
                  <a16:creationId xmlns:a16="http://schemas.microsoft.com/office/drawing/2014/main" id="{C50C0532-995E-4B9E-86B4-73E60647BFAA}"/>
                </a:ext>
              </a:extLst>
            </p:cNvPr>
            <p:cNvSpPr/>
            <p:nvPr/>
          </p:nvSpPr>
          <p:spPr>
            <a:xfrm>
              <a:off x="8072185" y="3020556"/>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Diamond 29">
              <a:extLst>
                <a:ext uri="{FF2B5EF4-FFF2-40B4-BE49-F238E27FC236}">
                  <a16:creationId xmlns:a16="http://schemas.microsoft.com/office/drawing/2014/main" id="{AF748BE4-7139-4220-9D25-454DCA11AD45}"/>
                </a:ext>
              </a:extLst>
            </p:cNvPr>
            <p:cNvSpPr/>
            <p:nvPr/>
          </p:nvSpPr>
          <p:spPr>
            <a:xfrm>
              <a:off x="9394132" y="3338140"/>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5" name="Rectangle: Single Corner Snipped 34">
            <a:extLst>
              <a:ext uri="{FF2B5EF4-FFF2-40B4-BE49-F238E27FC236}">
                <a16:creationId xmlns:a16="http://schemas.microsoft.com/office/drawing/2014/main" id="{E962FBE4-61BB-4B7F-9FEC-A5FDDEDCF2AA}"/>
              </a:ext>
            </a:extLst>
          </p:cNvPr>
          <p:cNvSpPr/>
          <p:nvPr/>
        </p:nvSpPr>
        <p:spPr>
          <a:xfrm>
            <a:off x="7254483" y="1238095"/>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0" name="Oval 39">
            <a:extLst>
              <a:ext uri="{FF2B5EF4-FFF2-40B4-BE49-F238E27FC236}">
                <a16:creationId xmlns:a16="http://schemas.microsoft.com/office/drawing/2014/main" id="{ADCBD962-5247-4009-B6D8-81D90A739320}"/>
              </a:ext>
            </a:extLst>
          </p:cNvPr>
          <p:cNvSpPr/>
          <p:nvPr/>
        </p:nvSpPr>
        <p:spPr>
          <a:xfrm>
            <a:off x="7907626" y="2390051"/>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2" name="Straight Connector 41">
            <a:extLst>
              <a:ext uri="{FF2B5EF4-FFF2-40B4-BE49-F238E27FC236}">
                <a16:creationId xmlns:a16="http://schemas.microsoft.com/office/drawing/2014/main" id="{5CFD5B8F-D9F1-45CC-814D-55BD72E091FF}"/>
              </a:ext>
            </a:extLst>
          </p:cNvPr>
          <p:cNvCxnSpPr>
            <a:endCxn id="7" idx="0"/>
          </p:cNvCxnSpPr>
          <p:nvPr/>
        </p:nvCxnSpPr>
        <p:spPr>
          <a:xfrm>
            <a:off x="8005537" y="2589066"/>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0589A02-7E50-4FCA-B46D-6D3D11BAF969}"/>
              </a:ext>
            </a:extLst>
          </p:cNvPr>
          <p:cNvCxnSpPr>
            <a:stCxn id="35" idx="1"/>
            <a:endCxn id="40" idx="0"/>
          </p:cNvCxnSpPr>
          <p:nvPr/>
        </p:nvCxnSpPr>
        <p:spPr>
          <a:xfrm>
            <a:off x="7581055" y="1782601"/>
            <a:ext cx="419737" cy="60745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EB3FA3D6-116A-4B69-9842-A188A36F7B33}"/>
              </a:ext>
            </a:extLst>
          </p:cNvPr>
          <p:cNvGrpSpPr/>
          <p:nvPr/>
        </p:nvGrpSpPr>
        <p:grpSpPr>
          <a:xfrm>
            <a:off x="5652745" y="1355830"/>
            <a:ext cx="6149675" cy="4961434"/>
            <a:chOff x="5652745" y="1355830"/>
            <a:chExt cx="6149675" cy="4961434"/>
          </a:xfrm>
        </p:grpSpPr>
        <p:sp>
          <p:nvSpPr>
            <p:cNvPr id="33" name="Rectangle: Single Corner Snipped 32">
              <a:extLst>
                <a:ext uri="{FF2B5EF4-FFF2-40B4-BE49-F238E27FC236}">
                  <a16:creationId xmlns:a16="http://schemas.microsoft.com/office/drawing/2014/main" id="{78680A61-3AA9-4348-9C90-17A1A06E84B2}"/>
                </a:ext>
              </a:extLst>
            </p:cNvPr>
            <p:cNvSpPr/>
            <p:nvPr/>
          </p:nvSpPr>
          <p:spPr>
            <a:xfrm>
              <a:off x="5652745" y="319456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4" name="Rectangle: Single Corner Snipped 33">
              <a:extLst>
                <a:ext uri="{FF2B5EF4-FFF2-40B4-BE49-F238E27FC236}">
                  <a16:creationId xmlns:a16="http://schemas.microsoft.com/office/drawing/2014/main" id="{4AFC6462-E986-4F90-BBD2-6BC1646E7B97}"/>
                </a:ext>
              </a:extLst>
            </p:cNvPr>
            <p:cNvSpPr/>
            <p:nvPr/>
          </p:nvSpPr>
          <p:spPr>
            <a:xfrm>
              <a:off x="5656633" y="491762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6" name="Rectangle: Single Corner Snipped 35">
              <a:extLst>
                <a:ext uri="{FF2B5EF4-FFF2-40B4-BE49-F238E27FC236}">
                  <a16:creationId xmlns:a16="http://schemas.microsoft.com/office/drawing/2014/main" id="{92FD954E-4A6E-45C9-AC80-DE18335996EB}"/>
                </a:ext>
              </a:extLst>
            </p:cNvPr>
            <p:cNvSpPr/>
            <p:nvPr/>
          </p:nvSpPr>
          <p:spPr>
            <a:xfrm>
              <a:off x="10435574" y="135583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7" name="Rectangle: Single Corner Snipped 36">
              <a:extLst>
                <a:ext uri="{FF2B5EF4-FFF2-40B4-BE49-F238E27FC236}">
                  <a16:creationId xmlns:a16="http://schemas.microsoft.com/office/drawing/2014/main" id="{D632A309-1600-47D6-9A4A-872FFB7FA6E2}"/>
                </a:ext>
              </a:extLst>
            </p:cNvPr>
            <p:cNvSpPr/>
            <p:nvPr/>
          </p:nvSpPr>
          <p:spPr>
            <a:xfrm>
              <a:off x="11149277" y="362265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8" name="Rectangle: Single Corner Snipped 37">
              <a:extLst>
                <a:ext uri="{FF2B5EF4-FFF2-40B4-BE49-F238E27FC236}">
                  <a16:creationId xmlns:a16="http://schemas.microsoft.com/office/drawing/2014/main" id="{00CA79F6-A508-45D9-842A-1A681FAB9B21}"/>
                </a:ext>
              </a:extLst>
            </p:cNvPr>
            <p:cNvSpPr/>
            <p:nvPr/>
          </p:nvSpPr>
          <p:spPr>
            <a:xfrm>
              <a:off x="10234619"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9" name="Rectangle: Single Corner Snipped 38">
              <a:extLst>
                <a:ext uri="{FF2B5EF4-FFF2-40B4-BE49-F238E27FC236}">
                  <a16:creationId xmlns:a16="http://schemas.microsoft.com/office/drawing/2014/main" id="{1ACAE1DE-2F8E-4C38-AA4B-DEC3517CEFE9}"/>
                </a:ext>
              </a:extLst>
            </p:cNvPr>
            <p:cNvSpPr/>
            <p:nvPr/>
          </p:nvSpPr>
          <p:spPr>
            <a:xfrm>
              <a:off x="7961815"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cxnSp>
          <p:nvCxnSpPr>
            <p:cNvPr id="46" name="Straight Arrow Connector 45">
              <a:extLst>
                <a:ext uri="{FF2B5EF4-FFF2-40B4-BE49-F238E27FC236}">
                  <a16:creationId xmlns:a16="http://schemas.microsoft.com/office/drawing/2014/main" id="{B551B82E-DFDF-4D78-9A86-E077D6D7400D}"/>
                </a:ext>
              </a:extLst>
            </p:cNvPr>
            <p:cNvCxnSpPr>
              <a:cxnSpLocks/>
              <a:stCxn id="33" idx="0"/>
            </p:cNvCxnSpPr>
            <p:nvPr/>
          </p:nvCxnSpPr>
          <p:spPr>
            <a:xfrm>
              <a:off x="6305888" y="3466821"/>
              <a:ext cx="1371653" cy="67216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19DB284E-C2CB-4707-8631-EB0A6A362FE0}"/>
                </a:ext>
              </a:extLst>
            </p:cNvPr>
            <p:cNvCxnSpPr>
              <a:cxnSpLocks/>
              <a:stCxn id="34" idx="0"/>
              <a:endCxn id="18" idx="1"/>
            </p:cNvCxnSpPr>
            <p:nvPr/>
          </p:nvCxnSpPr>
          <p:spPr>
            <a:xfrm flipV="1">
              <a:off x="6309776" y="4270693"/>
              <a:ext cx="1376827" cy="919185"/>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A1A5B5ED-6BEF-4953-B500-DF773CDFE772}"/>
                </a:ext>
              </a:extLst>
            </p:cNvPr>
            <p:cNvCxnSpPr>
              <a:cxnSpLocks/>
              <a:stCxn id="34" idx="0"/>
            </p:cNvCxnSpPr>
            <p:nvPr/>
          </p:nvCxnSpPr>
          <p:spPr>
            <a:xfrm flipV="1">
              <a:off x="6309776" y="4758864"/>
              <a:ext cx="2262022" cy="431014"/>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3B904F89-A21E-4115-8722-6B2B25F3BB52}"/>
                </a:ext>
              </a:extLst>
            </p:cNvPr>
            <p:cNvCxnSpPr>
              <a:cxnSpLocks/>
              <a:stCxn id="36" idx="1"/>
              <a:endCxn id="19" idx="0"/>
            </p:cNvCxnSpPr>
            <p:nvPr/>
          </p:nvCxnSpPr>
          <p:spPr>
            <a:xfrm flipH="1">
              <a:off x="9322173" y="1900336"/>
              <a:ext cx="1439973" cy="123956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E4D0EA94-3FA0-4503-809B-FEDEEA2B5545}"/>
                </a:ext>
              </a:extLst>
            </p:cNvPr>
            <p:cNvCxnSpPr>
              <a:cxnSpLocks/>
              <a:stCxn id="37" idx="2"/>
              <a:endCxn id="20" idx="3"/>
            </p:cNvCxnSpPr>
            <p:nvPr/>
          </p:nvCxnSpPr>
          <p:spPr>
            <a:xfrm flipH="1">
              <a:off x="9927722" y="3894903"/>
              <a:ext cx="1221555" cy="81129"/>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B3FF0006-AE02-4D3F-9AC8-7C9F50F39B35}"/>
                </a:ext>
              </a:extLst>
            </p:cNvPr>
            <p:cNvCxnSpPr>
              <a:cxnSpLocks/>
              <a:stCxn id="38" idx="3"/>
              <a:endCxn id="20" idx="2"/>
            </p:cNvCxnSpPr>
            <p:nvPr/>
          </p:nvCxnSpPr>
          <p:spPr>
            <a:xfrm flipH="1" flipV="1">
              <a:off x="9696231" y="4167156"/>
              <a:ext cx="864960" cy="1605602"/>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098B155C-A1AD-419C-A8AB-861D2897627D}"/>
                </a:ext>
              </a:extLst>
            </p:cNvPr>
            <p:cNvCxnSpPr>
              <a:cxnSpLocks/>
              <a:stCxn id="39" idx="3"/>
              <a:endCxn id="21" idx="2"/>
            </p:cNvCxnSpPr>
            <p:nvPr/>
          </p:nvCxnSpPr>
          <p:spPr>
            <a:xfrm flipV="1">
              <a:off x="8288387" y="4844066"/>
              <a:ext cx="514902" cy="928692"/>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69" name="Rectangle: Single Corner Snipped 68">
            <a:extLst>
              <a:ext uri="{FF2B5EF4-FFF2-40B4-BE49-F238E27FC236}">
                <a16:creationId xmlns:a16="http://schemas.microsoft.com/office/drawing/2014/main" id="{B32338AE-328F-44A3-AE5F-8074B160BA39}"/>
              </a:ext>
            </a:extLst>
          </p:cNvPr>
          <p:cNvSpPr/>
          <p:nvPr/>
        </p:nvSpPr>
        <p:spPr>
          <a:xfrm>
            <a:off x="8075324" y="123314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71" name="Straight Arrow Connector 70">
            <a:extLst>
              <a:ext uri="{FF2B5EF4-FFF2-40B4-BE49-F238E27FC236}">
                <a16:creationId xmlns:a16="http://schemas.microsoft.com/office/drawing/2014/main" id="{9F4016A1-F09D-4497-8D5A-758D0535DF0A}"/>
              </a:ext>
            </a:extLst>
          </p:cNvPr>
          <p:cNvCxnSpPr>
            <a:cxnSpLocks/>
            <a:stCxn id="69" idx="1"/>
            <a:endCxn id="40" idx="7"/>
          </p:cNvCxnSpPr>
          <p:nvPr/>
        </p:nvCxnSpPr>
        <p:spPr>
          <a:xfrm flipH="1">
            <a:off x="8066669" y="1777648"/>
            <a:ext cx="335227" cy="639691"/>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4" name="Diamond 73">
            <a:extLst>
              <a:ext uri="{FF2B5EF4-FFF2-40B4-BE49-F238E27FC236}">
                <a16:creationId xmlns:a16="http://schemas.microsoft.com/office/drawing/2014/main" id="{BD71C658-46A2-4A23-ABAA-153D00E24D35}"/>
              </a:ext>
            </a:extLst>
          </p:cNvPr>
          <p:cNvSpPr/>
          <p:nvPr/>
        </p:nvSpPr>
        <p:spPr>
          <a:xfrm>
            <a:off x="8153926" y="4178512"/>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TextBox 40">
            <a:extLst>
              <a:ext uri="{FF2B5EF4-FFF2-40B4-BE49-F238E27FC236}">
                <a16:creationId xmlns:a16="http://schemas.microsoft.com/office/drawing/2014/main" id="{2B80CE2F-FE04-45C3-A18B-378704BEC15D}"/>
              </a:ext>
            </a:extLst>
          </p:cNvPr>
          <p:cNvSpPr txBox="1"/>
          <p:nvPr/>
        </p:nvSpPr>
        <p:spPr>
          <a:xfrm>
            <a:off x="7402664" y="3403160"/>
            <a:ext cx="659456" cy="369332"/>
          </a:xfrm>
          <a:prstGeom prst="rect">
            <a:avLst/>
          </a:prstGeom>
          <a:noFill/>
        </p:spPr>
        <p:txBody>
          <a:bodyPr wrap="square" rtlCol="0">
            <a:spAutoFit/>
          </a:bodyPr>
          <a:lstStyle/>
          <a:p>
            <a:r>
              <a:rPr lang="en-GB" dirty="0"/>
              <a:t>uses</a:t>
            </a:r>
          </a:p>
        </p:txBody>
      </p:sp>
      <p:sp>
        <p:nvSpPr>
          <p:cNvPr id="45" name="TextBox 44">
            <a:extLst>
              <a:ext uri="{FF2B5EF4-FFF2-40B4-BE49-F238E27FC236}">
                <a16:creationId xmlns:a16="http://schemas.microsoft.com/office/drawing/2014/main" id="{9E919CFF-3B4C-4E1A-ADD7-12B3AD0EFF06}"/>
              </a:ext>
            </a:extLst>
          </p:cNvPr>
          <p:cNvSpPr txBox="1"/>
          <p:nvPr/>
        </p:nvSpPr>
        <p:spPr>
          <a:xfrm>
            <a:off x="9988550" y="2508250"/>
            <a:ext cx="596900" cy="369332"/>
          </a:xfrm>
          <a:prstGeom prst="rect">
            <a:avLst/>
          </a:prstGeom>
          <a:noFill/>
        </p:spPr>
        <p:txBody>
          <a:bodyPr wrap="square" rtlCol="0">
            <a:spAutoFit/>
          </a:bodyPr>
          <a:lstStyle/>
          <a:p>
            <a:r>
              <a:rPr lang="en-GB" b="1" dirty="0">
                <a:latin typeface="Alte Haas Grotesk" panose="02000503000000020004" pitchFamily="2" charset="0"/>
              </a:rPr>
              <a:t>API</a:t>
            </a:r>
          </a:p>
        </p:txBody>
      </p:sp>
      <p:sp>
        <p:nvSpPr>
          <p:cNvPr id="49" name="Title 3">
            <a:extLst>
              <a:ext uri="{FF2B5EF4-FFF2-40B4-BE49-F238E27FC236}">
                <a16:creationId xmlns:a16="http://schemas.microsoft.com/office/drawing/2014/main" id="{D3484022-105F-4198-A1FF-0512BCF4E5E2}"/>
              </a:ext>
            </a:extLst>
          </p:cNvPr>
          <p:cNvSpPr txBox="1">
            <a:spLocks/>
          </p:cNvSpPr>
          <p:nvPr/>
        </p:nvSpPr>
        <p:spPr>
          <a:xfrm>
            <a:off x="781318" y="4270693"/>
            <a:ext cx="324477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1.</a:t>
            </a:r>
          </a:p>
          <a:p>
            <a:r>
              <a:rPr lang="en-US" sz="2800" dirty="0">
                <a:solidFill>
                  <a:schemeClr val="bg1"/>
                </a:solidFill>
              </a:rPr>
              <a:t>Beware of…</a:t>
            </a:r>
            <a:br>
              <a:rPr lang="en-US" sz="2800" dirty="0">
                <a:solidFill>
                  <a:schemeClr val="bg1"/>
                </a:solidFill>
              </a:rPr>
            </a:br>
            <a:r>
              <a:rPr lang="en-US" sz="2800" dirty="0">
                <a:solidFill>
                  <a:schemeClr val="bg1"/>
                </a:solidFill>
              </a:rPr>
              <a:t>Fragile tests</a:t>
            </a:r>
            <a:endParaRPr lang="en-GB" sz="1800" dirty="0">
              <a:solidFill>
                <a:schemeClr val="bg1"/>
              </a:solidFill>
            </a:endParaRPr>
          </a:p>
        </p:txBody>
      </p:sp>
    </p:spTree>
    <p:extLst>
      <p:ext uri="{BB962C8B-B14F-4D97-AF65-F5344CB8AC3E}">
        <p14:creationId xmlns:p14="http://schemas.microsoft.com/office/powerpoint/2010/main" val="184172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32" name="Group 31">
            <a:extLst>
              <a:ext uri="{FF2B5EF4-FFF2-40B4-BE49-F238E27FC236}">
                <a16:creationId xmlns:a16="http://schemas.microsoft.com/office/drawing/2014/main" id="{A4642883-E9C9-4769-9BFA-B80150BB6FC6}"/>
              </a:ext>
            </a:extLst>
          </p:cNvPr>
          <p:cNvGrpSpPr/>
          <p:nvPr/>
        </p:nvGrpSpPr>
        <p:grpSpPr>
          <a:xfrm>
            <a:off x="7047561" y="2483217"/>
            <a:ext cx="3578139" cy="2706661"/>
            <a:chOff x="6882718" y="2581188"/>
            <a:chExt cx="3578139" cy="2706661"/>
          </a:xfrm>
        </p:grpSpPr>
        <p:sp>
          <p:nvSpPr>
            <p:cNvPr id="2" name="Rectangle 1">
              <a:extLst>
                <a:ext uri="{FF2B5EF4-FFF2-40B4-BE49-F238E27FC236}">
                  <a16:creationId xmlns:a16="http://schemas.microsoft.com/office/drawing/2014/main" id="{D3C017AD-1CF9-4ED1-8359-CFFFF6AA72F3}"/>
                </a:ext>
              </a:extLst>
            </p:cNvPr>
            <p:cNvSpPr/>
            <p:nvPr/>
          </p:nvSpPr>
          <p:spPr>
            <a:xfrm>
              <a:off x="6882718" y="2581188"/>
              <a:ext cx="3578139" cy="2706661"/>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Rounded Corners 6">
              <a:extLst>
                <a:ext uri="{FF2B5EF4-FFF2-40B4-BE49-F238E27FC236}">
                  <a16:creationId xmlns:a16="http://schemas.microsoft.com/office/drawing/2014/main" id="{3B1E4A0A-2FF6-435D-AE18-F65622DA0396}"/>
                </a:ext>
              </a:extLst>
            </p:cNvPr>
            <p:cNvSpPr/>
            <p:nvPr/>
          </p:nvSpPr>
          <p:spPr>
            <a:xfrm>
              <a:off x="7609203" y="291558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Rounded Corners 17">
              <a:extLst>
                <a:ext uri="{FF2B5EF4-FFF2-40B4-BE49-F238E27FC236}">
                  <a16:creationId xmlns:a16="http://schemas.microsoft.com/office/drawing/2014/main" id="{60B96201-FBAA-432C-A632-591EADD6F9E2}"/>
                </a:ext>
              </a:extLst>
            </p:cNvPr>
            <p:cNvSpPr/>
            <p:nvPr/>
          </p:nvSpPr>
          <p:spPr>
            <a:xfrm>
              <a:off x="7521760" y="4177539"/>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Rounded Corners 18">
              <a:extLst>
                <a:ext uri="{FF2B5EF4-FFF2-40B4-BE49-F238E27FC236}">
                  <a16:creationId xmlns:a16="http://schemas.microsoft.com/office/drawing/2014/main" id="{0995EAB6-6522-4572-B132-D5BB63896DE9}"/>
                </a:ext>
              </a:extLst>
            </p:cNvPr>
            <p:cNvSpPr/>
            <p:nvPr/>
          </p:nvSpPr>
          <p:spPr>
            <a:xfrm>
              <a:off x="8925839" y="3237875"/>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Rounded Corners 19">
              <a:extLst>
                <a:ext uri="{FF2B5EF4-FFF2-40B4-BE49-F238E27FC236}">
                  <a16:creationId xmlns:a16="http://schemas.microsoft.com/office/drawing/2014/main" id="{5DB95655-1790-499E-A6E6-22D2DB372E02}"/>
                </a:ext>
              </a:extLst>
            </p:cNvPr>
            <p:cNvSpPr/>
            <p:nvPr/>
          </p:nvSpPr>
          <p:spPr>
            <a:xfrm>
              <a:off x="9299897" y="3882878"/>
              <a:ext cx="462982" cy="382249"/>
            </a:xfrm>
            <a:prstGeom prst="roundRect">
              <a:avLst/>
            </a:prstGeom>
            <a:solidFill>
              <a:srgbClr val="9A57CD"/>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Rounded Corners 20">
              <a:extLst>
                <a:ext uri="{FF2B5EF4-FFF2-40B4-BE49-F238E27FC236}">
                  <a16:creationId xmlns:a16="http://schemas.microsoft.com/office/drawing/2014/main" id="{619E8A0F-E8F1-427C-BF14-15039D2F6E57}"/>
                </a:ext>
              </a:extLst>
            </p:cNvPr>
            <p:cNvSpPr/>
            <p:nvPr/>
          </p:nvSpPr>
          <p:spPr>
            <a:xfrm>
              <a:off x="8406955" y="4559788"/>
              <a:ext cx="462982" cy="382249"/>
            </a:xfrm>
            <a:prstGeom prst="roundRect">
              <a:avLst/>
            </a:prstGeom>
            <a:solidFill>
              <a:srgbClr val="9A57CD"/>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Connector: Elbow 13">
              <a:extLst>
                <a:ext uri="{FF2B5EF4-FFF2-40B4-BE49-F238E27FC236}">
                  <a16:creationId xmlns:a16="http://schemas.microsoft.com/office/drawing/2014/main" id="{020A4D9B-9D33-4D81-B2B1-2748A59761DF}"/>
                </a:ext>
              </a:extLst>
            </p:cNvPr>
            <p:cNvCxnSpPr>
              <a:stCxn id="7" idx="3"/>
              <a:endCxn id="19" idx="1"/>
            </p:cNvCxnSpPr>
            <p:nvPr/>
          </p:nvCxnSpPr>
          <p:spPr>
            <a:xfrm>
              <a:off x="8072185" y="3106712"/>
              <a:ext cx="853654" cy="322288"/>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6AF9A897-0D97-4875-B6D1-5DED2A3AC6C8}"/>
                </a:ext>
              </a:extLst>
            </p:cNvPr>
            <p:cNvCxnSpPr>
              <a:stCxn id="19" idx="3"/>
              <a:endCxn id="20" idx="3"/>
            </p:cNvCxnSpPr>
            <p:nvPr/>
          </p:nvCxnSpPr>
          <p:spPr>
            <a:xfrm>
              <a:off x="9388821" y="3429000"/>
              <a:ext cx="374058" cy="645003"/>
            </a:xfrm>
            <a:prstGeom prst="bentConnector3">
              <a:avLst>
                <a:gd name="adj1" fmla="val 161114"/>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D4132A7A-F9DD-43A2-BFCA-55B739EEE26C}"/>
                </a:ext>
              </a:extLst>
            </p:cNvPr>
            <p:cNvCxnSpPr>
              <a:stCxn id="18" idx="3"/>
              <a:endCxn id="21" idx="1"/>
            </p:cNvCxnSpPr>
            <p:nvPr/>
          </p:nvCxnSpPr>
          <p:spPr>
            <a:xfrm>
              <a:off x="7984742" y="4368664"/>
              <a:ext cx="422213" cy="382249"/>
            </a:xfrm>
            <a:prstGeom prst="bentConnector3">
              <a:avLst>
                <a:gd name="adj1" fmla="val 64307"/>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BC98D2F-F3B7-4C8F-A876-3E4315051910}"/>
                </a:ext>
              </a:extLst>
            </p:cNvPr>
            <p:cNvCxnSpPr>
              <a:stCxn id="7" idx="2"/>
              <a:endCxn id="18" idx="0"/>
            </p:cNvCxnSpPr>
            <p:nvPr/>
          </p:nvCxnSpPr>
          <p:spPr>
            <a:xfrm flipH="1">
              <a:off x="7753251" y="3297836"/>
              <a:ext cx="87443" cy="87970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Diamond 28">
              <a:extLst>
                <a:ext uri="{FF2B5EF4-FFF2-40B4-BE49-F238E27FC236}">
                  <a16:creationId xmlns:a16="http://schemas.microsoft.com/office/drawing/2014/main" id="{C50C0532-995E-4B9E-86B4-73E60647BFAA}"/>
                </a:ext>
              </a:extLst>
            </p:cNvPr>
            <p:cNvSpPr/>
            <p:nvPr/>
          </p:nvSpPr>
          <p:spPr>
            <a:xfrm>
              <a:off x="8072185" y="3020556"/>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Diamond 29">
              <a:extLst>
                <a:ext uri="{FF2B5EF4-FFF2-40B4-BE49-F238E27FC236}">
                  <a16:creationId xmlns:a16="http://schemas.microsoft.com/office/drawing/2014/main" id="{AF748BE4-7139-4220-9D25-454DCA11AD45}"/>
                </a:ext>
              </a:extLst>
            </p:cNvPr>
            <p:cNvSpPr/>
            <p:nvPr/>
          </p:nvSpPr>
          <p:spPr>
            <a:xfrm>
              <a:off x="9394132" y="3338140"/>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3" name="Rectangle: Single Corner Snipped 32">
            <a:extLst>
              <a:ext uri="{FF2B5EF4-FFF2-40B4-BE49-F238E27FC236}">
                <a16:creationId xmlns:a16="http://schemas.microsoft.com/office/drawing/2014/main" id="{78680A61-3AA9-4348-9C90-17A1A06E84B2}"/>
              </a:ext>
            </a:extLst>
          </p:cNvPr>
          <p:cNvSpPr/>
          <p:nvPr/>
        </p:nvSpPr>
        <p:spPr>
          <a:xfrm>
            <a:off x="5652745" y="319456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4" name="Rectangle: Single Corner Snipped 33">
            <a:extLst>
              <a:ext uri="{FF2B5EF4-FFF2-40B4-BE49-F238E27FC236}">
                <a16:creationId xmlns:a16="http://schemas.microsoft.com/office/drawing/2014/main" id="{4AFC6462-E986-4F90-BBD2-6BC1646E7B97}"/>
              </a:ext>
            </a:extLst>
          </p:cNvPr>
          <p:cNvSpPr/>
          <p:nvPr/>
        </p:nvSpPr>
        <p:spPr>
          <a:xfrm>
            <a:off x="5656633" y="491762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5" name="Rectangle: Single Corner Snipped 34">
            <a:extLst>
              <a:ext uri="{FF2B5EF4-FFF2-40B4-BE49-F238E27FC236}">
                <a16:creationId xmlns:a16="http://schemas.microsoft.com/office/drawing/2014/main" id="{E962FBE4-61BB-4B7F-9FEC-A5FDDEDCF2AA}"/>
              </a:ext>
            </a:extLst>
          </p:cNvPr>
          <p:cNvSpPr/>
          <p:nvPr/>
        </p:nvSpPr>
        <p:spPr>
          <a:xfrm>
            <a:off x="7254483" y="1238095"/>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36" name="Rectangle: Single Corner Snipped 35">
            <a:extLst>
              <a:ext uri="{FF2B5EF4-FFF2-40B4-BE49-F238E27FC236}">
                <a16:creationId xmlns:a16="http://schemas.microsoft.com/office/drawing/2014/main" id="{92FD954E-4A6E-45C9-AC80-DE18335996EB}"/>
              </a:ext>
            </a:extLst>
          </p:cNvPr>
          <p:cNvSpPr/>
          <p:nvPr/>
        </p:nvSpPr>
        <p:spPr>
          <a:xfrm>
            <a:off x="10435574" y="135583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7" name="Rectangle: Single Corner Snipped 36">
            <a:extLst>
              <a:ext uri="{FF2B5EF4-FFF2-40B4-BE49-F238E27FC236}">
                <a16:creationId xmlns:a16="http://schemas.microsoft.com/office/drawing/2014/main" id="{D632A309-1600-47D6-9A4A-872FFB7FA6E2}"/>
              </a:ext>
            </a:extLst>
          </p:cNvPr>
          <p:cNvSpPr/>
          <p:nvPr/>
        </p:nvSpPr>
        <p:spPr>
          <a:xfrm>
            <a:off x="11149277" y="362265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8" name="Rectangle: Single Corner Snipped 37">
            <a:extLst>
              <a:ext uri="{FF2B5EF4-FFF2-40B4-BE49-F238E27FC236}">
                <a16:creationId xmlns:a16="http://schemas.microsoft.com/office/drawing/2014/main" id="{00CA79F6-A508-45D9-842A-1A681FAB9B21}"/>
              </a:ext>
            </a:extLst>
          </p:cNvPr>
          <p:cNvSpPr/>
          <p:nvPr/>
        </p:nvSpPr>
        <p:spPr>
          <a:xfrm>
            <a:off x="10234619"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9" name="Rectangle: Single Corner Snipped 38">
            <a:extLst>
              <a:ext uri="{FF2B5EF4-FFF2-40B4-BE49-F238E27FC236}">
                <a16:creationId xmlns:a16="http://schemas.microsoft.com/office/drawing/2014/main" id="{1ACAE1DE-2F8E-4C38-AA4B-DEC3517CEFE9}"/>
              </a:ext>
            </a:extLst>
          </p:cNvPr>
          <p:cNvSpPr/>
          <p:nvPr/>
        </p:nvSpPr>
        <p:spPr>
          <a:xfrm>
            <a:off x="7961815"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40" name="Oval 39">
            <a:extLst>
              <a:ext uri="{FF2B5EF4-FFF2-40B4-BE49-F238E27FC236}">
                <a16:creationId xmlns:a16="http://schemas.microsoft.com/office/drawing/2014/main" id="{ADCBD962-5247-4009-B6D8-81D90A739320}"/>
              </a:ext>
            </a:extLst>
          </p:cNvPr>
          <p:cNvSpPr/>
          <p:nvPr/>
        </p:nvSpPr>
        <p:spPr>
          <a:xfrm>
            <a:off x="7907626" y="2390051"/>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2" name="Straight Connector 41">
            <a:extLst>
              <a:ext uri="{FF2B5EF4-FFF2-40B4-BE49-F238E27FC236}">
                <a16:creationId xmlns:a16="http://schemas.microsoft.com/office/drawing/2014/main" id="{5CFD5B8F-D9F1-45CC-814D-55BD72E091FF}"/>
              </a:ext>
            </a:extLst>
          </p:cNvPr>
          <p:cNvCxnSpPr>
            <a:endCxn id="7" idx="0"/>
          </p:cNvCxnSpPr>
          <p:nvPr/>
        </p:nvCxnSpPr>
        <p:spPr>
          <a:xfrm>
            <a:off x="8005537" y="2589066"/>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0589A02-7E50-4FCA-B46D-6D3D11BAF969}"/>
              </a:ext>
            </a:extLst>
          </p:cNvPr>
          <p:cNvCxnSpPr>
            <a:stCxn id="35" idx="1"/>
            <a:endCxn id="40" idx="0"/>
          </p:cNvCxnSpPr>
          <p:nvPr/>
        </p:nvCxnSpPr>
        <p:spPr>
          <a:xfrm>
            <a:off x="7581055" y="1782601"/>
            <a:ext cx="419737" cy="60745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551B82E-DFDF-4D78-9A86-E077D6D7400D}"/>
              </a:ext>
            </a:extLst>
          </p:cNvPr>
          <p:cNvCxnSpPr>
            <a:cxnSpLocks/>
            <a:stCxn id="33" idx="0"/>
          </p:cNvCxnSpPr>
          <p:nvPr/>
        </p:nvCxnSpPr>
        <p:spPr>
          <a:xfrm>
            <a:off x="6305888" y="3466821"/>
            <a:ext cx="1371653" cy="67216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19DB284E-C2CB-4707-8631-EB0A6A362FE0}"/>
              </a:ext>
            </a:extLst>
          </p:cNvPr>
          <p:cNvCxnSpPr>
            <a:cxnSpLocks/>
            <a:stCxn id="34" idx="0"/>
            <a:endCxn id="18" idx="1"/>
          </p:cNvCxnSpPr>
          <p:nvPr/>
        </p:nvCxnSpPr>
        <p:spPr>
          <a:xfrm flipV="1">
            <a:off x="6309776" y="4270693"/>
            <a:ext cx="1376827" cy="919185"/>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A1A5B5ED-6BEF-4953-B500-DF773CDFE772}"/>
              </a:ext>
            </a:extLst>
          </p:cNvPr>
          <p:cNvCxnSpPr>
            <a:cxnSpLocks/>
            <a:stCxn id="34" idx="0"/>
          </p:cNvCxnSpPr>
          <p:nvPr/>
        </p:nvCxnSpPr>
        <p:spPr>
          <a:xfrm flipV="1">
            <a:off x="6309776" y="4758864"/>
            <a:ext cx="2262022" cy="431014"/>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3B904F89-A21E-4115-8722-6B2B25F3BB52}"/>
              </a:ext>
            </a:extLst>
          </p:cNvPr>
          <p:cNvCxnSpPr>
            <a:cxnSpLocks/>
            <a:stCxn id="36" idx="1"/>
            <a:endCxn id="19" idx="0"/>
          </p:cNvCxnSpPr>
          <p:nvPr/>
        </p:nvCxnSpPr>
        <p:spPr>
          <a:xfrm flipH="1">
            <a:off x="9322173" y="1900336"/>
            <a:ext cx="1439973" cy="1239568"/>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E4D0EA94-3FA0-4503-809B-FEDEEA2B5545}"/>
              </a:ext>
            </a:extLst>
          </p:cNvPr>
          <p:cNvCxnSpPr>
            <a:cxnSpLocks/>
            <a:stCxn id="37" idx="2"/>
            <a:endCxn id="20" idx="3"/>
          </p:cNvCxnSpPr>
          <p:nvPr/>
        </p:nvCxnSpPr>
        <p:spPr>
          <a:xfrm flipH="1">
            <a:off x="9927722" y="3894903"/>
            <a:ext cx="1221555" cy="81129"/>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B3FF0006-AE02-4D3F-9AC8-7C9F50F39B35}"/>
              </a:ext>
            </a:extLst>
          </p:cNvPr>
          <p:cNvCxnSpPr>
            <a:cxnSpLocks/>
            <a:stCxn id="38" idx="3"/>
            <a:endCxn id="20" idx="2"/>
          </p:cNvCxnSpPr>
          <p:nvPr/>
        </p:nvCxnSpPr>
        <p:spPr>
          <a:xfrm flipH="1" flipV="1">
            <a:off x="9696231" y="4167156"/>
            <a:ext cx="864960" cy="1605602"/>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098B155C-A1AD-419C-A8AB-861D2897627D}"/>
              </a:ext>
            </a:extLst>
          </p:cNvPr>
          <p:cNvCxnSpPr>
            <a:cxnSpLocks/>
            <a:stCxn id="39" idx="3"/>
            <a:endCxn id="21" idx="2"/>
          </p:cNvCxnSpPr>
          <p:nvPr/>
        </p:nvCxnSpPr>
        <p:spPr>
          <a:xfrm flipV="1">
            <a:off x="8288387" y="4844066"/>
            <a:ext cx="514902" cy="928692"/>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9" name="Rectangle: Single Corner Snipped 68">
            <a:extLst>
              <a:ext uri="{FF2B5EF4-FFF2-40B4-BE49-F238E27FC236}">
                <a16:creationId xmlns:a16="http://schemas.microsoft.com/office/drawing/2014/main" id="{B32338AE-328F-44A3-AE5F-8074B160BA39}"/>
              </a:ext>
            </a:extLst>
          </p:cNvPr>
          <p:cNvSpPr/>
          <p:nvPr/>
        </p:nvSpPr>
        <p:spPr>
          <a:xfrm>
            <a:off x="8075324" y="123314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71" name="Straight Arrow Connector 70">
            <a:extLst>
              <a:ext uri="{FF2B5EF4-FFF2-40B4-BE49-F238E27FC236}">
                <a16:creationId xmlns:a16="http://schemas.microsoft.com/office/drawing/2014/main" id="{9F4016A1-F09D-4497-8D5A-758D0535DF0A}"/>
              </a:ext>
            </a:extLst>
          </p:cNvPr>
          <p:cNvCxnSpPr>
            <a:cxnSpLocks/>
            <a:stCxn id="69" idx="1"/>
            <a:endCxn id="40" idx="7"/>
          </p:cNvCxnSpPr>
          <p:nvPr/>
        </p:nvCxnSpPr>
        <p:spPr>
          <a:xfrm flipH="1">
            <a:off x="8066669" y="1777648"/>
            <a:ext cx="335227" cy="639691"/>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4" name="Diamond 73">
            <a:extLst>
              <a:ext uri="{FF2B5EF4-FFF2-40B4-BE49-F238E27FC236}">
                <a16:creationId xmlns:a16="http://schemas.microsoft.com/office/drawing/2014/main" id="{BD71C658-46A2-4A23-ABAA-153D00E24D35}"/>
              </a:ext>
            </a:extLst>
          </p:cNvPr>
          <p:cNvSpPr/>
          <p:nvPr/>
        </p:nvSpPr>
        <p:spPr>
          <a:xfrm>
            <a:off x="8153926" y="4178512"/>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TextBox 40">
            <a:extLst>
              <a:ext uri="{FF2B5EF4-FFF2-40B4-BE49-F238E27FC236}">
                <a16:creationId xmlns:a16="http://schemas.microsoft.com/office/drawing/2014/main" id="{46229447-4767-409D-89E9-58DDC5883099}"/>
              </a:ext>
            </a:extLst>
          </p:cNvPr>
          <p:cNvSpPr txBox="1"/>
          <p:nvPr/>
        </p:nvSpPr>
        <p:spPr>
          <a:xfrm>
            <a:off x="7402664" y="3403160"/>
            <a:ext cx="659456" cy="369332"/>
          </a:xfrm>
          <a:prstGeom prst="rect">
            <a:avLst/>
          </a:prstGeom>
          <a:noFill/>
        </p:spPr>
        <p:txBody>
          <a:bodyPr wrap="square" rtlCol="0">
            <a:spAutoFit/>
          </a:bodyPr>
          <a:lstStyle/>
          <a:p>
            <a:r>
              <a:rPr lang="en-GB" dirty="0"/>
              <a:t>uses</a:t>
            </a:r>
          </a:p>
        </p:txBody>
      </p:sp>
      <p:sp>
        <p:nvSpPr>
          <p:cNvPr id="45" name="TextBox 44">
            <a:extLst>
              <a:ext uri="{FF2B5EF4-FFF2-40B4-BE49-F238E27FC236}">
                <a16:creationId xmlns:a16="http://schemas.microsoft.com/office/drawing/2014/main" id="{E13E515B-FD17-4528-B4DE-B8D790A5A8E0}"/>
              </a:ext>
            </a:extLst>
          </p:cNvPr>
          <p:cNvSpPr txBox="1"/>
          <p:nvPr/>
        </p:nvSpPr>
        <p:spPr>
          <a:xfrm>
            <a:off x="9988550" y="2508250"/>
            <a:ext cx="596900" cy="369332"/>
          </a:xfrm>
          <a:prstGeom prst="rect">
            <a:avLst/>
          </a:prstGeom>
          <a:noFill/>
        </p:spPr>
        <p:txBody>
          <a:bodyPr wrap="square" rtlCol="0">
            <a:spAutoFit/>
          </a:bodyPr>
          <a:lstStyle/>
          <a:p>
            <a:r>
              <a:rPr lang="en-GB" b="1" dirty="0">
                <a:latin typeface="Alte Haas Grotesk" panose="02000503000000020004" pitchFamily="2" charset="0"/>
              </a:rPr>
              <a:t>API</a:t>
            </a:r>
          </a:p>
        </p:txBody>
      </p:sp>
      <p:sp>
        <p:nvSpPr>
          <p:cNvPr id="48" name="TextBox 47">
            <a:extLst>
              <a:ext uri="{FF2B5EF4-FFF2-40B4-BE49-F238E27FC236}">
                <a16:creationId xmlns:a16="http://schemas.microsoft.com/office/drawing/2014/main" id="{7F4149A7-6E75-4814-8830-F21F4ED6E240}"/>
              </a:ext>
            </a:extLst>
          </p:cNvPr>
          <p:cNvSpPr txBox="1"/>
          <p:nvPr/>
        </p:nvSpPr>
        <p:spPr>
          <a:xfrm>
            <a:off x="7314855" y="2938272"/>
            <a:ext cx="2857778" cy="735756"/>
          </a:xfrm>
          <a:prstGeom prst="rect">
            <a:avLst/>
          </a:prstGeom>
          <a:solidFill>
            <a:schemeClr val="tx1">
              <a:alpha val="58000"/>
            </a:schemeClr>
          </a:solidFill>
        </p:spPr>
        <p:txBody>
          <a:bodyPr wrap="square" tIns="90000" bIns="90000" rtlCol="0" anchor="ctr">
            <a:spAutoFit/>
          </a:bodyPr>
          <a:lstStyle/>
          <a:p>
            <a:pPr algn="ctr"/>
            <a:r>
              <a:rPr lang="en-GB" b="1" dirty="0">
                <a:solidFill>
                  <a:schemeClr val="bg1"/>
                </a:solidFill>
                <a:latin typeface="Alte Haas Grotesk" panose="02000503000000020004" pitchFamily="2" charset="0"/>
              </a:rPr>
              <a:t>Now we want to change our implementation here</a:t>
            </a:r>
          </a:p>
        </p:txBody>
      </p:sp>
      <p:sp>
        <p:nvSpPr>
          <p:cNvPr id="51" name="Title 3">
            <a:extLst>
              <a:ext uri="{FF2B5EF4-FFF2-40B4-BE49-F238E27FC236}">
                <a16:creationId xmlns:a16="http://schemas.microsoft.com/office/drawing/2014/main" id="{6CC91734-B3B8-494C-8BF0-1923BA7F4CE7}"/>
              </a:ext>
            </a:extLst>
          </p:cNvPr>
          <p:cNvSpPr txBox="1">
            <a:spLocks/>
          </p:cNvSpPr>
          <p:nvPr/>
        </p:nvSpPr>
        <p:spPr>
          <a:xfrm>
            <a:off x="781318" y="4270693"/>
            <a:ext cx="324477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1.</a:t>
            </a:r>
          </a:p>
          <a:p>
            <a:r>
              <a:rPr lang="en-US" sz="2800" dirty="0">
                <a:solidFill>
                  <a:schemeClr val="bg1"/>
                </a:solidFill>
              </a:rPr>
              <a:t>Beware of…</a:t>
            </a:r>
            <a:br>
              <a:rPr lang="en-US" sz="2800" dirty="0">
                <a:solidFill>
                  <a:schemeClr val="bg1"/>
                </a:solidFill>
              </a:rPr>
            </a:br>
            <a:r>
              <a:rPr lang="en-US" sz="2800" dirty="0">
                <a:solidFill>
                  <a:schemeClr val="bg1"/>
                </a:solidFill>
              </a:rPr>
              <a:t>Fragile tests</a:t>
            </a:r>
            <a:endParaRPr lang="en-GB" sz="1800" dirty="0">
              <a:solidFill>
                <a:schemeClr val="bg1"/>
              </a:solidFill>
            </a:endParaRPr>
          </a:p>
        </p:txBody>
      </p:sp>
    </p:spTree>
    <p:extLst>
      <p:ext uri="{BB962C8B-B14F-4D97-AF65-F5344CB8AC3E}">
        <p14:creationId xmlns:p14="http://schemas.microsoft.com/office/powerpoint/2010/main" val="1635871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DAE98896-C143-458A-8F72-E4415529AD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3417"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Oval 7">
            <a:extLst>
              <a:ext uri="{FF2B5EF4-FFF2-40B4-BE49-F238E27FC236}">
                <a16:creationId xmlns:a16="http://schemas.microsoft.com/office/drawing/2014/main" id="{25082D86-9695-45CD-B1F0-A3B548B7E77A}"/>
              </a:ext>
            </a:extLst>
          </p:cNvPr>
          <p:cNvSpPr/>
          <p:nvPr/>
        </p:nvSpPr>
        <p:spPr>
          <a:xfrm>
            <a:off x="7746797" y="601188"/>
            <a:ext cx="2887873" cy="1750831"/>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Octagon 45">
            <a:extLst>
              <a:ext uri="{FF2B5EF4-FFF2-40B4-BE49-F238E27FC236}">
                <a16:creationId xmlns:a16="http://schemas.microsoft.com/office/drawing/2014/main" id="{111BBDAF-2F6D-4A1C-B1A7-452AAAAD9BC2}"/>
              </a:ext>
            </a:extLst>
          </p:cNvPr>
          <p:cNvSpPr/>
          <p:nvPr/>
        </p:nvSpPr>
        <p:spPr>
          <a:xfrm>
            <a:off x="8754972" y="937403"/>
            <a:ext cx="867885" cy="690097"/>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200" b="1" dirty="0">
                <a:solidFill>
                  <a:schemeClr val="tx1"/>
                </a:solidFill>
                <a:latin typeface="Alte Haas Grotesk" panose="02000503000000020004" pitchFamily="2" charset="0"/>
              </a:rPr>
              <a:t>BFF API</a:t>
            </a:r>
            <a:endParaRPr lang="en-GB" sz="1200" b="1" dirty="0">
              <a:solidFill>
                <a:schemeClr val="tx1"/>
              </a:solidFill>
              <a:latin typeface="Alte Haas Grotesk" panose="02000503000000020004" pitchFamily="2" charset="0"/>
            </a:endParaRPr>
          </a:p>
        </p:txBody>
      </p:sp>
      <p:pic>
        <p:nvPicPr>
          <p:cNvPr id="48" name="Picture 47">
            <a:extLst>
              <a:ext uri="{FF2B5EF4-FFF2-40B4-BE49-F238E27FC236}">
                <a16:creationId xmlns:a16="http://schemas.microsoft.com/office/drawing/2014/main" id="{F0933BC1-55BF-49EC-8921-D6632C0017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84202" y="79452"/>
            <a:ext cx="461073" cy="435164"/>
          </a:xfrm>
          <a:prstGeom prst="rect">
            <a:avLst/>
          </a:prstGeom>
        </p:spPr>
      </p:pic>
      <p:sp>
        <p:nvSpPr>
          <p:cNvPr id="52" name="Octagon 51">
            <a:extLst>
              <a:ext uri="{FF2B5EF4-FFF2-40B4-BE49-F238E27FC236}">
                <a16:creationId xmlns:a16="http://schemas.microsoft.com/office/drawing/2014/main" id="{9106BC21-75A9-4C60-AEED-34F3838F981E}"/>
              </a:ext>
            </a:extLst>
          </p:cNvPr>
          <p:cNvSpPr/>
          <p:nvPr/>
        </p:nvSpPr>
        <p:spPr>
          <a:xfrm>
            <a:off x="7986156" y="1376373"/>
            <a:ext cx="893951" cy="647141"/>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Booking</a:t>
            </a:r>
            <a:r>
              <a:rPr lang="fr-FR" sz="1100" b="1" dirty="0">
                <a:solidFill>
                  <a:schemeClr val="tx1"/>
                </a:solidFill>
                <a:latin typeface="Alte Haas Grotesk" panose="02000503000000020004" pitchFamily="2" charset="0"/>
              </a:rPr>
              <a:t> API</a:t>
            </a:r>
            <a:endParaRPr lang="en-GB" sz="1100" b="1" dirty="0">
              <a:solidFill>
                <a:schemeClr val="tx1"/>
              </a:solidFill>
              <a:latin typeface="Alte Haas Grotesk" panose="02000503000000020004" pitchFamily="2" charset="0"/>
            </a:endParaRPr>
          </a:p>
        </p:txBody>
      </p:sp>
      <p:sp>
        <p:nvSpPr>
          <p:cNvPr id="30" name="TextBox 29">
            <a:extLst>
              <a:ext uri="{FF2B5EF4-FFF2-40B4-BE49-F238E27FC236}">
                <a16:creationId xmlns:a16="http://schemas.microsoft.com/office/drawing/2014/main" id="{47C66BA2-2806-416B-A1BD-2168EC0EDB03}"/>
              </a:ext>
            </a:extLst>
          </p:cNvPr>
          <p:cNvSpPr txBox="1"/>
          <p:nvPr/>
        </p:nvSpPr>
        <p:spPr>
          <a:xfrm>
            <a:off x="8639046" y="629693"/>
            <a:ext cx="1313693" cy="338554"/>
          </a:xfrm>
          <a:prstGeom prst="rect">
            <a:avLst/>
          </a:prstGeom>
          <a:noFill/>
        </p:spPr>
        <p:txBody>
          <a:bodyPr wrap="square" rtlCol="0">
            <a:spAutoFit/>
          </a:bodyPr>
          <a:lstStyle/>
          <a:p>
            <a:r>
              <a:rPr lang="fr-FR" sz="1600" b="1" dirty="0">
                <a:solidFill>
                  <a:srgbClr val="DFC9EF"/>
                </a:solidFill>
              </a:rPr>
              <a:t>E-commerce</a:t>
            </a:r>
            <a:endParaRPr lang="en-GB" sz="1600" dirty="0">
              <a:solidFill>
                <a:srgbClr val="DFC9EF"/>
              </a:solidFill>
            </a:endParaRPr>
          </a:p>
        </p:txBody>
      </p:sp>
      <p:grpSp>
        <p:nvGrpSpPr>
          <p:cNvPr id="6" name="Group 5">
            <a:extLst>
              <a:ext uri="{FF2B5EF4-FFF2-40B4-BE49-F238E27FC236}">
                <a16:creationId xmlns:a16="http://schemas.microsoft.com/office/drawing/2014/main" id="{32871B2D-D23A-4E6E-9D1C-48BA3779359E}"/>
              </a:ext>
            </a:extLst>
          </p:cNvPr>
          <p:cNvGrpSpPr/>
          <p:nvPr/>
        </p:nvGrpSpPr>
        <p:grpSpPr>
          <a:xfrm>
            <a:off x="7065216" y="2054708"/>
            <a:ext cx="2408761" cy="2685908"/>
            <a:chOff x="7065216" y="2054708"/>
            <a:chExt cx="2408761" cy="2685908"/>
          </a:xfrm>
        </p:grpSpPr>
        <p:sp>
          <p:nvSpPr>
            <p:cNvPr id="72" name="Oval 71">
              <a:extLst>
                <a:ext uri="{FF2B5EF4-FFF2-40B4-BE49-F238E27FC236}">
                  <a16:creationId xmlns:a16="http://schemas.microsoft.com/office/drawing/2014/main" id="{749F46B7-622C-4964-A798-EEC41868FF86}"/>
                </a:ext>
              </a:extLst>
            </p:cNvPr>
            <p:cNvSpPr/>
            <p:nvPr/>
          </p:nvSpPr>
          <p:spPr>
            <a:xfrm>
              <a:off x="7065216" y="3359145"/>
              <a:ext cx="2408761" cy="1381471"/>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 name="Group 3">
              <a:extLst>
                <a:ext uri="{FF2B5EF4-FFF2-40B4-BE49-F238E27FC236}">
                  <a16:creationId xmlns:a16="http://schemas.microsoft.com/office/drawing/2014/main" id="{FDDFED98-ED5A-4EEE-9E03-57A19E833AA3}"/>
                </a:ext>
              </a:extLst>
            </p:cNvPr>
            <p:cNvGrpSpPr/>
            <p:nvPr/>
          </p:nvGrpSpPr>
          <p:grpSpPr>
            <a:xfrm>
              <a:off x="7604834" y="3374777"/>
              <a:ext cx="1349168" cy="1112754"/>
              <a:chOff x="7604834" y="3374777"/>
              <a:chExt cx="1349168" cy="1112754"/>
            </a:xfrm>
          </p:grpSpPr>
          <p:sp>
            <p:nvSpPr>
              <p:cNvPr id="57" name="Octagon 56">
                <a:extLst>
                  <a:ext uri="{FF2B5EF4-FFF2-40B4-BE49-F238E27FC236}">
                    <a16:creationId xmlns:a16="http://schemas.microsoft.com/office/drawing/2014/main" id="{BE38B1CF-D464-4C95-A058-34090836511C}"/>
                  </a:ext>
                </a:extLst>
              </p:cNvPr>
              <p:cNvSpPr/>
              <p:nvPr/>
            </p:nvSpPr>
            <p:spPr>
              <a:xfrm>
                <a:off x="7827022" y="3999438"/>
                <a:ext cx="885587" cy="488093"/>
              </a:xfrm>
              <a:prstGeom prst="octagon">
                <a:avLst>
                  <a:gd name="adj" fmla="val 30445"/>
                </a:avLst>
              </a:prstGeom>
              <a:solidFill>
                <a:schemeClr val="bg1"/>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a:solidFill>
                      <a:schemeClr val="tx1"/>
                    </a:solidFill>
                    <a:latin typeface="Alte Haas Grotesk" panose="02000503000000020004" pitchFamily="2" charset="0"/>
                  </a:rPr>
                  <a:t>CRS API</a:t>
                </a:r>
                <a:endParaRPr lang="en-GB" sz="1100" b="1" dirty="0">
                  <a:solidFill>
                    <a:schemeClr val="tx1"/>
                  </a:solidFill>
                  <a:latin typeface="Alte Haas Grotesk" panose="02000503000000020004" pitchFamily="2" charset="0"/>
                </a:endParaRPr>
              </a:p>
            </p:txBody>
          </p:sp>
          <p:sp>
            <p:nvSpPr>
              <p:cNvPr id="75" name="TextBox 74">
                <a:extLst>
                  <a:ext uri="{FF2B5EF4-FFF2-40B4-BE49-F238E27FC236}">
                    <a16:creationId xmlns:a16="http://schemas.microsoft.com/office/drawing/2014/main" id="{72B1D1D9-2253-44B4-BD39-6B3197B2F978}"/>
                  </a:ext>
                </a:extLst>
              </p:cNvPr>
              <p:cNvSpPr txBox="1"/>
              <p:nvPr/>
            </p:nvSpPr>
            <p:spPr>
              <a:xfrm>
                <a:off x="7604834" y="3374777"/>
                <a:ext cx="1349168" cy="584775"/>
              </a:xfrm>
              <a:prstGeom prst="rect">
                <a:avLst/>
              </a:prstGeom>
              <a:noFill/>
            </p:spPr>
            <p:txBody>
              <a:bodyPr wrap="square" rtlCol="0">
                <a:spAutoFit/>
              </a:bodyPr>
              <a:lstStyle/>
              <a:p>
                <a:pPr algn="ctr"/>
                <a:r>
                  <a:rPr lang="fr-FR" sz="1600" b="1" dirty="0">
                    <a:solidFill>
                      <a:srgbClr val="DFC9EF"/>
                    </a:solidFill>
                  </a:rPr>
                  <a:t>Central </a:t>
                </a:r>
                <a:r>
                  <a:rPr lang="fr-FR" sz="1600" b="1" dirty="0" err="1">
                    <a:solidFill>
                      <a:srgbClr val="DFC9EF"/>
                    </a:solidFill>
                  </a:rPr>
                  <a:t>Reservation</a:t>
                </a:r>
                <a:r>
                  <a:rPr lang="fr-FR" sz="1600" b="1" dirty="0">
                    <a:solidFill>
                      <a:srgbClr val="DFC9EF"/>
                    </a:solidFill>
                  </a:rPr>
                  <a:t> </a:t>
                </a:r>
                <a:endParaRPr lang="en-GB" sz="1600" dirty="0">
                  <a:solidFill>
                    <a:srgbClr val="DFC9EF"/>
                  </a:solidFill>
                </a:endParaRPr>
              </a:p>
            </p:txBody>
          </p:sp>
        </p:grpSp>
        <p:cxnSp>
          <p:nvCxnSpPr>
            <p:cNvPr id="33" name="Connector: Curved 32">
              <a:extLst>
                <a:ext uri="{FF2B5EF4-FFF2-40B4-BE49-F238E27FC236}">
                  <a16:creationId xmlns:a16="http://schemas.microsoft.com/office/drawing/2014/main" id="{9175A9D6-A0BE-4B31-B20D-10D0553FBA4E}"/>
                </a:ext>
              </a:extLst>
            </p:cNvPr>
            <p:cNvCxnSpPr>
              <a:cxnSpLocks/>
              <a:stCxn id="8" idx="3"/>
              <a:endCxn id="72" idx="0"/>
            </p:cNvCxnSpPr>
            <p:nvPr/>
          </p:nvCxnSpPr>
          <p:spPr>
            <a:xfrm rot="16200000" flipH="1">
              <a:off x="7587892" y="2677439"/>
              <a:ext cx="1263529" cy="99881"/>
            </a:xfrm>
            <a:prstGeom prst="curvedConnector3">
              <a:avLst>
                <a:gd name="adj1" fmla="val 50000"/>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FFD1F243-0C5C-4C27-A2BC-4D14B1982F59}"/>
                </a:ext>
              </a:extLst>
            </p:cNvPr>
            <p:cNvSpPr txBox="1"/>
            <p:nvPr/>
          </p:nvSpPr>
          <p:spPr>
            <a:xfrm>
              <a:off x="8225999" y="3006315"/>
              <a:ext cx="286517" cy="309530"/>
            </a:xfrm>
            <a:prstGeom prst="rect">
              <a:avLst/>
            </a:prstGeom>
            <a:noFill/>
          </p:spPr>
          <p:txBody>
            <a:bodyPr wrap="square" rtlCol="0">
              <a:spAutoFit/>
            </a:bodyPr>
            <a:lstStyle/>
            <a:p>
              <a:r>
                <a:rPr lang="en-GB" b="1" dirty="0">
                  <a:solidFill>
                    <a:srgbClr val="DFC9EF"/>
                  </a:solidFill>
                </a:rPr>
                <a:t>U</a:t>
              </a:r>
            </a:p>
          </p:txBody>
        </p:sp>
        <p:sp>
          <p:nvSpPr>
            <p:cNvPr id="119" name="TextBox 118">
              <a:extLst>
                <a:ext uri="{FF2B5EF4-FFF2-40B4-BE49-F238E27FC236}">
                  <a16:creationId xmlns:a16="http://schemas.microsoft.com/office/drawing/2014/main" id="{866580B5-D9A6-453A-982E-CA4C92AD9068}"/>
                </a:ext>
              </a:extLst>
            </p:cNvPr>
            <p:cNvSpPr txBox="1"/>
            <p:nvPr/>
          </p:nvSpPr>
          <p:spPr>
            <a:xfrm>
              <a:off x="7899067" y="2054708"/>
              <a:ext cx="339338" cy="309530"/>
            </a:xfrm>
            <a:prstGeom prst="rect">
              <a:avLst/>
            </a:prstGeom>
            <a:noFill/>
          </p:spPr>
          <p:txBody>
            <a:bodyPr wrap="square" rtlCol="0">
              <a:spAutoFit/>
            </a:bodyPr>
            <a:lstStyle/>
            <a:p>
              <a:r>
                <a:rPr lang="en-GB" b="1" dirty="0">
                  <a:solidFill>
                    <a:srgbClr val="DFC9EF"/>
                  </a:solidFill>
                </a:rPr>
                <a:t>d</a:t>
              </a:r>
            </a:p>
          </p:txBody>
        </p:sp>
      </p:grpSp>
      <p:grpSp>
        <p:nvGrpSpPr>
          <p:cNvPr id="7" name="Group 6">
            <a:extLst>
              <a:ext uri="{FF2B5EF4-FFF2-40B4-BE49-F238E27FC236}">
                <a16:creationId xmlns:a16="http://schemas.microsoft.com/office/drawing/2014/main" id="{9A00B6D9-8323-4F61-8D78-1043C607F7B2}"/>
              </a:ext>
            </a:extLst>
          </p:cNvPr>
          <p:cNvGrpSpPr/>
          <p:nvPr/>
        </p:nvGrpSpPr>
        <p:grpSpPr>
          <a:xfrm>
            <a:off x="5244432" y="1167677"/>
            <a:ext cx="2549837" cy="2799510"/>
            <a:chOff x="5244432" y="1167677"/>
            <a:chExt cx="2549837" cy="2799510"/>
          </a:xfrm>
        </p:grpSpPr>
        <p:sp>
          <p:nvSpPr>
            <p:cNvPr id="77" name="Oval 76">
              <a:extLst>
                <a:ext uri="{FF2B5EF4-FFF2-40B4-BE49-F238E27FC236}">
                  <a16:creationId xmlns:a16="http://schemas.microsoft.com/office/drawing/2014/main" id="{57A8ECD5-4045-4202-8A77-33F0FBC4C9C9}"/>
                </a:ext>
              </a:extLst>
            </p:cNvPr>
            <p:cNvSpPr/>
            <p:nvPr/>
          </p:nvSpPr>
          <p:spPr>
            <a:xfrm>
              <a:off x="5244432" y="2611106"/>
              <a:ext cx="1727303" cy="1356081"/>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Octagon 52">
              <a:extLst>
                <a:ext uri="{FF2B5EF4-FFF2-40B4-BE49-F238E27FC236}">
                  <a16:creationId xmlns:a16="http://schemas.microsoft.com/office/drawing/2014/main" id="{5D1B7EF9-575D-4872-8824-E1DE980EE439}"/>
                </a:ext>
              </a:extLst>
            </p:cNvPr>
            <p:cNvSpPr/>
            <p:nvPr/>
          </p:nvSpPr>
          <p:spPr>
            <a:xfrm>
              <a:off x="5708382" y="3109537"/>
              <a:ext cx="759226" cy="647141"/>
            </a:xfrm>
            <a:prstGeom prst="octagon">
              <a:avLst>
                <a:gd name="adj" fmla="val 30445"/>
              </a:avLst>
            </a:prstGeom>
            <a:solidFill>
              <a:schemeClr val="bg1">
                <a:lumMod val="75000"/>
              </a:schemeClr>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200" b="1" dirty="0">
                  <a:solidFill>
                    <a:schemeClr val="tx1"/>
                  </a:solidFill>
                  <a:latin typeface="Alte Haas Grotesk" panose="02000503000000020004" pitchFamily="2" charset="0"/>
                </a:rPr>
                <a:t>PSP API</a:t>
              </a:r>
              <a:endParaRPr lang="en-GB" sz="1200" b="1" dirty="0">
                <a:solidFill>
                  <a:schemeClr val="tx1"/>
                </a:solidFill>
                <a:latin typeface="Alte Haas Grotesk" panose="02000503000000020004" pitchFamily="2" charset="0"/>
              </a:endParaRPr>
            </a:p>
          </p:txBody>
        </p:sp>
        <p:sp>
          <p:nvSpPr>
            <p:cNvPr id="78" name="TextBox 77">
              <a:extLst>
                <a:ext uri="{FF2B5EF4-FFF2-40B4-BE49-F238E27FC236}">
                  <a16:creationId xmlns:a16="http://schemas.microsoft.com/office/drawing/2014/main" id="{2A2062FF-A756-4432-B250-9E07BE67CC6B}"/>
                </a:ext>
              </a:extLst>
            </p:cNvPr>
            <p:cNvSpPr txBox="1"/>
            <p:nvPr/>
          </p:nvSpPr>
          <p:spPr>
            <a:xfrm>
              <a:off x="5373325" y="2721538"/>
              <a:ext cx="1522497" cy="338554"/>
            </a:xfrm>
            <a:prstGeom prst="rect">
              <a:avLst/>
            </a:prstGeom>
            <a:noFill/>
          </p:spPr>
          <p:txBody>
            <a:bodyPr wrap="square" rtlCol="0">
              <a:spAutoFit/>
            </a:bodyPr>
            <a:lstStyle/>
            <a:p>
              <a:pPr algn="ctr"/>
              <a:r>
                <a:rPr lang="fr-FR" sz="1600" b="1" dirty="0" err="1">
                  <a:solidFill>
                    <a:srgbClr val="DFC9EF"/>
                  </a:solidFill>
                </a:rPr>
                <a:t>Payment</a:t>
              </a:r>
              <a:endParaRPr lang="en-GB" sz="1600" dirty="0">
                <a:solidFill>
                  <a:srgbClr val="DFC9EF"/>
                </a:solidFill>
              </a:endParaRPr>
            </a:p>
          </p:txBody>
        </p:sp>
        <p:cxnSp>
          <p:nvCxnSpPr>
            <p:cNvPr id="111" name="Connector: Curved 110">
              <a:extLst>
                <a:ext uri="{FF2B5EF4-FFF2-40B4-BE49-F238E27FC236}">
                  <a16:creationId xmlns:a16="http://schemas.microsoft.com/office/drawing/2014/main" id="{AE8E80CE-CE1B-49FD-BF0A-425E14960168}"/>
                </a:ext>
              </a:extLst>
            </p:cNvPr>
            <p:cNvCxnSpPr>
              <a:cxnSpLocks/>
              <a:stCxn id="8" idx="2"/>
              <a:endCxn id="77" idx="0"/>
            </p:cNvCxnSpPr>
            <p:nvPr/>
          </p:nvCxnSpPr>
          <p:spPr>
            <a:xfrm rot="10800000" flipV="1">
              <a:off x="6108085" y="1476604"/>
              <a:ext cx="1638713" cy="1134502"/>
            </a:xfrm>
            <a:prstGeom prst="curvedConnector2">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20" name="TextBox 119">
              <a:extLst>
                <a:ext uri="{FF2B5EF4-FFF2-40B4-BE49-F238E27FC236}">
                  <a16:creationId xmlns:a16="http://schemas.microsoft.com/office/drawing/2014/main" id="{132B9C16-A72C-4A6D-87F8-91FD1EC2F688}"/>
                </a:ext>
              </a:extLst>
            </p:cNvPr>
            <p:cNvSpPr txBox="1"/>
            <p:nvPr/>
          </p:nvSpPr>
          <p:spPr>
            <a:xfrm>
              <a:off x="6117753" y="2286308"/>
              <a:ext cx="286517" cy="309530"/>
            </a:xfrm>
            <a:prstGeom prst="rect">
              <a:avLst/>
            </a:prstGeom>
            <a:noFill/>
          </p:spPr>
          <p:txBody>
            <a:bodyPr wrap="square" rtlCol="0">
              <a:spAutoFit/>
            </a:bodyPr>
            <a:lstStyle/>
            <a:p>
              <a:r>
                <a:rPr lang="en-GB" b="1" dirty="0">
                  <a:solidFill>
                    <a:srgbClr val="DFC9EF"/>
                  </a:solidFill>
                </a:rPr>
                <a:t>U</a:t>
              </a:r>
            </a:p>
          </p:txBody>
        </p:sp>
        <p:sp>
          <p:nvSpPr>
            <p:cNvPr id="121" name="TextBox 120">
              <a:extLst>
                <a:ext uri="{FF2B5EF4-FFF2-40B4-BE49-F238E27FC236}">
                  <a16:creationId xmlns:a16="http://schemas.microsoft.com/office/drawing/2014/main" id="{B96436F4-87FB-4B4C-AA07-D7CD08C620E3}"/>
                </a:ext>
              </a:extLst>
            </p:cNvPr>
            <p:cNvSpPr txBox="1"/>
            <p:nvPr/>
          </p:nvSpPr>
          <p:spPr>
            <a:xfrm>
              <a:off x="7454931" y="1167677"/>
              <a:ext cx="339338" cy="309530"/>
            </a:xfrm>
            <a:prstGeom prst="rect">
              <a:avLst/>
            </a:prstGeom>
            <a:noFill/>
          </p:spPr>
          <p:txBody>
            <a:bodyPr wrap="square" rtlCol="0">
              <a:spAutoFit/>
            </a:bodyPr>
            <a:lstStyle/>
            <a:p>
              <a:r>
                <a:rPr lang="en-GB" b="1" dirty="0">
                  <a:solidFill>
                    <a:srgbClr val="DFC9EF"/>
                  </a:solidFill>
                </a:rPr>
                <a:t>d</a:t>
              </a:r>
            </a:p>
          </p:txBody>
        </p:sp>
      </p:gr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grpSp>
        <p:nvGrpSpPr>
          <p:cNvPr id="10" name="Group 9">
            <a:extLst>
              <a:ext uri="{FF2B5EF4-FFF2-40B4-BE49-F238E27FC236}">
                <a16:creationId xmlns:a16="http://schemas.microsoft.com/office/drawing/2014/main" id="{13D3B7FB-C0B5-4B81-842D-49AB75A730A4}"/>
              </a:ext>
            </a:extLst>
          </p:cNvPr>
          <p:cNvGrpSpPr/>
          <p:nvPr/>
        </p:nvGrpSpPr>
        <p:grpSpPr>
          <a:xfrm>
            <a:off x="5684803" y="4722187"/>
            <a:ext cx="3281387" cy="2115387"/>
            <a:chOff x="5684803" y="4722187"/>
            <a:chExt cx="3281387" cy="2115387"/>
          </a:xfrm>
        </p:grpSpPr>
        <p:sp>
          <p:nvSpPr>
            <p:cNvPr id="82" name="Oval 81">
              <a:extLst>
                <a:ext uri="{FF2B5EF4-FFF2-40B4-BE49-F238E27FC236}">
                  <a16:creationId xmlns:a16="http://schemas.microsoft.com/office/drawing/2014/main" id="{42919A40-2ECF-42CF-B5BE-1AAF07A2A7BC}"/>
                </a:ext>
              </a:extLst>
            </p:cNvPr>
            <p:cNvSpPr/>
            <p:nvPr/>
          </p:nvSpPr>
          <p:spPr>
            <a:xfrm>
              <a:off x="5684803" y="5327839"/>
              <a:ext cx="3281387" cy="1509735"/>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Octagon 58">
              <a:extLst>
                <a:ext uri="{FF2B5EF4-FFF2-40B4-BE49-F238E27FC236}">
                  <a16:creationId xmlns:a16="http://schemas.microsoft.com/office/drawing/2014/main" id="{722559A6-456C-43FA-91CD-BCB2A4EE36CF}"/>
                </a:ext>
              </a:extLst>
            </p:cNvPr>
            <p:cNvSpPr/>
            <p:nvPr/>
          </p:nvSpPr>
          <p:spPr>
            <a:xfrm>
              <a:off x="7375260" y="5825849"/>
              <a:ext cx="1179477" cy="647141"/>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Metasearch</a:t>
              </a:r>
              <a:r>
                <a:rPr lang="fr-FR" sz="1100" b="1" dirty="0">
                  <a:solidFill>
                    <a:schemeClr val="tx1"/>
                  </a:solidFill>
                  <a:latin typeface="Alte Haas Grotesk" panose="02000503000000020004" pitchFamily="2" charset="0"/>
                </a:rPr>
                <a:t> API</a:t>
              </a:r>
              <a:endParaRPr lang="en-GB" sz="1100" b="1" dirty="0">
                <a:solidFill>
                  <a:schemeClr val="tx1"/>
                </a:solidFill>
                <a:latin typeface="Alte Haas Grotesk" panose="02000503000000020004" pitchFamily="2" charset="0"/>
              </a:endParaRPr>
            </a:p>
          </p:txBody>
        </p:sp>
        <p:sp>
          <p:nvSpPr>
            <p:cNvPr id="83" name="TextBox 82">
              <a:extLst>
                <a:ext uri="{FF2B5EF4-FFF2-40B4-BE49-F238E27FC236}">
                  <a16:creationId xmlns:a16="http://schemas.microsoft.com/office/drawing/2014/main" id="{65893FB5-D00B-4282-BB8C-3E4C4207FD7B}"/>
                </a:ext>
              </a:extLst>
            </p:cNvPr>
            <p:cNvSpPr txBox="1"/>
            <p:nvPr/>
          </p:nvSpPr>
          <p:spPr>
            <a:xfrm>
              <a:off x="6640047" y="5393195"/>
              <a:ext cx="1522497" cy="338554"/>
            </a:xfrm>
            <a:prstGeom prst="rect">
              <a:avLst/>
            </a:prstGeom>
            <a:noFill/>
          </p:spPr>
          <p:txBody>
            <a:bodyPr wrap="square" rtlCol="0">
              <a:spAutoFit/>
            </a:bodyPr>
            <a:lstStyle/>
            <a:p>
              <a:pPr algn="ctr"/>
              <a:r>
                <a:rPr lang="fr-FR" sz="1600" b="1" dirty="0">
                  <a:solidFill>
                    <a:srgbClr val="DFC9EF"/>
                  </a:solidFill>
                </a:rPr>
                <a:t>Distribution</a:t>
              </a:r>
              <a:endParaRPr lang="en-GB" sz="1600" dirty="0">
                <a:solidFill>
                  <a:srgbClr val="DFC9EF"/>
                </a:solidFill>
              </a:endParaRPr>
            </a:p>
          </p:txBody>
        </p:sp>
        <p:cxnSp>
          <p:nvCxnSpPr>
            <p:cNvPr id="141" name="Connector: Curved 140">
              <a:extLst>
                <a:ext uri="{FF2B5EF4-FFF2-40B4-BE49-F238E27FC236}">
                  <a16:creationId xmlns:a16="http://schemas.microsoft.com/office/drawing/2014/main" id="{15B8D9DA-8E16-4068-B088-715B52CC789D}"/>
                </a:ext>
              </a:extLst>
            </p:cNvPr>
            <p:cNvCxnSpPr>
              <a:cxnSpLocks/>
              <a:stCxn id="82" idx="0"/>
              <a:endCxn id="72" idx="4"/>
            </p:cNvCxnSpPr>
            <p:nvPr/>
          </p:nvCxnSpPr>
          <p:spPr>
            <a:xfrm rot="5400000" flipH="1" flipV="1">
              <a:off x="7503936" y="4562178"/>
              <a:ext cx="587223" cy="944100"/>
            </a:xfrm>
            <a:prstGeom prst="curvedConnector3">
              <a:avLst>
                <a:gd name="adj1" fmla="val 50000"/>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44" name="TextBox 143">
              <a:extLst>
                <a:ext uri="{FF2B5EF4-FFF2-40B4-BE49-F238E27FC236}">
                  <a16:creationId xmlns:a16="http://schemas.microsoft.com/office/drawing/2014/main" id="{94D6B2E1-863B-420C-B31A-66C7DE316A88}"/>
                </a:ext>
              </a:extLst>
            </p:cNvPr>
            <p:cNvSpPr txBox="1"/>
            <p:nvPr/>
          </p:nvSpPr>
          <p:spPr>
            <a:xfrm>
              <a:off x="7038979" y="4983998"/>
              <a:ext cx="286517" cy="309530"/>
            </a:xfrm>
            <a:prstGeom prst="rect">
              <a:avLst/>
            </a:prstGeom>
            <a:noFill/>
          </p:spPr>
          <p:txBody>
            <a:bodyPr wrap="square" rtlCol="0">
              <a:spAutoFit/>
            </a:bodyPr>
            <a:lstStyle/>
            <a:p>
              <a:r>
                <a:rPr lang="en-GB" b="1" dirty="0">
                  <a:solidFill>
                    <a:srgbClr val="DFC9EF"/>
                  </a:solidFill>
                </a:rPr>
                <a:t>U</a:t>
              </a:r>
            </a:p>
          </p:txBody>
        </p:sp>
        <p:sp>
          <p:nvSpPr>
            <p:cNvPr id="145" name="TextBox 144">
              <a:extLst>
                <a:ext uri="{FF2B5EF4-FFF2-40B4-BE49-F238E27FC236}">
                  <a16:creationId xmlns:a16="http://schemas.microsoft.com/office/drawing/2014/main" id="{27729177-CB17-4246-838E-5EFC8CF5D7EA}"/>
                </a:ext>
              </a:extLst>
            </p:cNvPr>
            <p:cNvSpPr txBox="1"/>
            <p:nvPr/>
          </p:nvSpPr>
          <p:spPr>
            <a:xfrm>
              <a:off x="8152669" y="4722187"/>
              <a:ext cx="286517" cy="369332"/>
            </a:xfrm>
            <a:prstGeom prst="rect">
              <a:avLst/>
            </a:prstGeom>
            <a:noFill/>
          </p:spPr>
          <p:txBody>
            <a:bodyPr wrap="square" rtlCol="0">
              <a:spAutoFit/>
            </a:bodyPr>
            <a:lstStyle/>
            <a:p>
              <a:r>
                <a:rPr lang="en-GB" b="1" dirty="0">
                  <a:solidFill>
                    <a:srgbClr val="DFC9EF"/>
                  </a:solidFill>
                </a:rPr>
                <a:t>d</a:t>
              </a:r>
            </a:p>
          </p:txBody>
        </p:sp>
        <p:sp>
          <p:nvSpPr>
            <p:cNvPr id="149" name="Flowchart: Magnetic Disk 148">
              <a:extLst>
                <a:ext uri="{FF2B5EF4-FFF2-40B4-BE49-F238E27FC236}">
                  <a16:creationId xmlns:a16="http://schemas.microsoft.com/office/drawing/2014/main" id="{B6C69706-010C-444A-830B-1AF834D2864D}"/>
                </a:ext>
              </a:extLst>
            </p:cNvPr>
            <p:cNvSpPr/>
            <p:nvPr/>
          </p:nvSpPr>
          <p:spPr>
            <a:xfrm>
              <a:off x="6225872" y="5739959"/>
              <a:ext cx="928694" cy="854373"/>
            </a:xfrm>
            <a:prstGeom prst="flowChartMagneticDisk">
              <a:avLst/>
            </a:prstGeom>
            <a:solidFill>
              <a:srgbClr val="DFC9EF"/>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b="1" dirty="0">
                  <a:solidFill>
                    <a:schemeClr val="tx1"/>
                  </a:solidFill>
                </a:rPr>
                <a:t>Resorts</a:t>
              </a:r>
            </a:p>
            <a:p>
              <a:pPr algn="ctr"/>
              <a:r>
                <a:rPr lang="en-GB" sz="1200" b="1" dirty="0">
                  <a:solidFill>
                    <a:schemeClr val="tx1"/>
                  </a:solidFill>
                </a:rPr>
                <a:t>Referential</a:t>
              </a:r>
            </a:p>
          </p:txBody>
        </p:sp>
      </p:grpSp>
      <p:sp>
        <p:nvSpPr>
          <p:cNvPr id="54" name="Octagon 53">
            <a:extLst>
              <a:ext uri="{FF2B5EF4-FFF2-40B4-BE49-F238E27FC236}">
                <a16:creationId xmlns:a16="http://schemas.microsoft.com/office/drawing/2014/main" id="{99D63549-1E6B-4EED-84AE-1A309871A414}"/>
              </a:ext>
            </a:extLst>
          </p:cNvPr>
          <p:cNvSpPr/>
          <p:nvPr/>
        </p:nvSpPr>
        <p:spPr>
          <a:xfrm>
            <a:off x="9597232" y="1361117"/>
            <a:ext cx="810532" cy="586753"/>
          </a:xfrm>
          <a:prstGeom prst="octagon">
            <a:avLst>
              <a:gd name="adj" fmla="val 30445"/>
            </a:avLst>
          </a:prstGeom>
          <a:solidFill>
            <a:schemeClr val="bg1"/>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a:solidFill>
                  <a:schemeClr val="tx1"/>
                </a:solidFill>
                <a:latin typeface="Alte Haas Grotesk" panose="02000503000000020004" pitchFamily="2" charset="0"/>
              </a:rPr>
              <a:t>CMS API</a:t>
            </a:r>
            <a:endParaRPr lang="en-GB" sz="1100" b="1" dirty="0">
              <a:solidFill>
                <a:schemeClr val="tx1"/>
              </a:solidFill>
              <a:latin typeface="Alte Haas Grotesk" panose="02000503000000020004" pitchFamily="2" charset="0"/>
            </a:endParaRPr>
          </a:p>
        </p:txBody>
      </p:sp>
      <p:grpSp>
        <p:nvGrpSpPr>
          <p:cNvPr id="12" name="Group 11">
            <a:extLst>
              <a:ext uri="{FF2B5EF4-FFF2-40B4-BE49-F238E27FC236}">
                <a16:creationId xmlns:a16="http://schemas.microsoft.com/office/drawing/2014/main" id="{1D934E94-79BB-4D04-8F8B-5B0C8668494E}"/>
              </a:ext>
            </a:extLst>
          </p:cNvPr>
          <p:cNvGrpSpPr/>
          <p:nvPr/>
        </p:nvGrpSpPr>
        <p:grpSpPr>
          <a:xfrm>
            <a:off x="2849631" y="4041928"/>
            <a:ext cx="4215586" cy="2606518"/>
            <a:chOff x="2849631" y="4041928"/>
            <a:chExt cx="4215586" cy="2606518"/>
          </a:xfrm>
        </p:grpSpPr>
        <p:sp>
          <p:nvSpPr>
            <p:cNvPr id="80" name="Oval 79">
              <a:extLst>
                <a:ext uri="{FF2B5EF4-FFF2-40B4-BE49-F238E27FC236}">
                  <a16:creationId xmlns:a16="http://schemas.microsoft.com/office/drawing/2014/main" id="{73CB4C6A-987F-47B4-8C79-250DD7D5AA53}"/>
                </a:ext>
              </a:extLst>
            </p:cNvPr>
            <p:cNvSpPr/>
            <p:nvPr/>
          </p:nvSpPr>
          <p:spPr>
            <a:xfrm>
              <a:off x="2849631" y="4599438"/>
              <a:ext cx="2632404" cy="1509735"/>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Octagon 57">
              <a:extLst>
                <a:ext uri="{FF2B5EF4-FFF2-40B4-BE49-F238E27FC236}">
                  <a16:creationId xmlns:a16="http://schemas.microsoft.com/office/drawing/2014/main" id="{90F469C3-F419-4487-AC63-F22702D43D30}"/>
                </a:ext>
              </a:extLst>
            </p:cNvPr>
            <p:cNvSpPr/>
            <p:nvPr/>
          </p:nvSpPr>
          <p:spPr>
            <a:xfrm>
              <a:off x="3463197" y="5194640"/>
              <a:ext cx="1410686" cy="647141"/>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Property</a:t>
              </a:r>
              <a:r>
                <a:rPr lang="fr-FR" sz="1100" b="1" dirty="0">
                  <a:solidFill>
                    <a:schemeClr val="tx1"/>
                  </a:solidFill>
                  <a:latin typeface="Alte Haas Grotesk" panose="02000503000000020004" pitchFamily="2" charset="0"/>
                </a:rPr>
                <a:t> Management System (PMS)</a:t>
              </a:r>
              <a:endParaRPr lang="en-GB" sz="1100" b="1" dirty="0">
                <a:solidFill>
                  <a:schemeClr val="tx1"/>
                </a:solidFill>
                <a:latin typeface="Alte Haas Grotesk" panose="02000503000000020004" pitchFamily="2" charset="0"/>
              </a:endParaRPr>
            </a:p>
          </p:txBody>
        </p:sp>
        <p:sp>
          <p:nvSpPr>
            <p:cNvPr id="81" name="TextBox 80">
              <a:extLst>
                <a:ext uri="{FF2B5EF4-FFF2-40B4-BE49-F238E27FC236}">
                  <a16:creationId xmlns:a16="http://schemas.microsoft.com/office/drawing/2014/main" id="{8C619209-8486-466B-ADDF-E3BE3CB2EF3C}"/>
                </a:ext>
              </a:extLst>
            </p:cNvPr>
            <p:cNvSpPr txBox="1"/>
            <p:nvPr/>
          </p:nvSpPr>
          <p:spPr>
            <a:xfrm>
              <a:off x="3612181" y="4653831"/>
              <a:ext cx="1118316" cy="338554"/>
            </a:xfrm>
            <a:prstGeom prst="rect">
              <a:avLst/>
            </a:prstGeom>
            <a:noFill/>
          </p:spPr>
          <p:txBody>
            <a:bodyPr wrap="square" rtlCol="0">
              <a:spAutoFit/>
            </a:bodyPr>
            <a:lstStyle/>
            <a:p>
              <a:pPr algn="ctr"/>
              <a:r>
                <a:rPr lang="fr-FR" sz="1600" b="1" dirty="0" err="1">
                  <a:solidFill>
                    <a:srgbClr val="DFC9EF"/>
                  </a:solidFill>
                </a:rPr>
                <a:t>Stay</a:t>
              </a:r>
              <a:endParaRPr lang="en-GB" sz="1600" dirty="0">
                <a:solidFill>
                  <a:srgbClr val="DFC9EF"/>
                </a:solidFill>
              </a:endParaRPr>
            </a:p>
          </p:txBody>
        </p:sp>
        <p:cxnSp>
          <p:nvCxnSpPr>
            <p:cNvPr id="97" name="Connector: Curved 96">
              <a:extLst>
                <a:ext uri="{FF2B5EF4-FFF2-40B4-BE49-F238E27FC236}">
                  <a16:creationId xmlns:a16="http://schemas.microsoft.com/office/drawing/2014/main" id="{45EB05DC-AD30-4F52-827A-7EAE5A8439E2}"/>
                </a:ext>
              </a:extLst>
            </p:cNvPr>
            <p:cNvCxnSpPr>
              <a:cxnSpLocks/>
              <a:stCxn id="72" idx="2"/>
              <a:endCxn id="80" idx="6"/>
            </p:cNvCxnSpPr>
            <p:nvPr/>
          </p:nvCxnSpPr>
          <p:spPr>
            <a:xfrm rot="10800000" flipV="1">
              <a:off x="5482036" y="4049880"/>
              <a:ext cx="1583181" cy="1304425"/>
            </a:xfrm>
            <a:prstGeom prst="curvedConnector3">
              <a:avLst>
                <a:gd name="adj1" fmla="val 50000"/>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cxnSp>
          <p:nvCxnSpPr>
            <p:cNvPr id="101" name="Connector: Curved 100">
              <a:extLst>
                <a:ext uri="{FF2B5EF4-FFF2-40B4-BE49-F238E27FC236}">
                  <a16:creationId xmlns:a16="http://schemas.microsoft.com/office/drawing/2014/main" id="{BD3EC09D-1329-4712-9B08-EF8697C6A655}"/>
                </a:ext>
              </a:extLst>
            </p:cNvPr>
            <p:cNvCxnSpPr>
              <a:cxnSpLocks/>
              <a:stCxn id="82" idx="2"/>
              <a:endCxn id="80" idx="4"/>
            </p:cNvCxnSpPr>
            <p:nvPr/>
          </p:nvCxnSpPr>
          <p:spPr>
            <a:xfrm rot="10800000" flipV="1">
              <a:off x="4244803" y="6099451"/>
              <a:ext cx="1440000" cy="9720"/>
            </a:xfrm>
            <a:prstGeom prst="curvedConnector4">
              <a:avLst>
                <a:gd name="adj1" fmla="val -2201"/>
                <a:gd name="adj2" fmla="val 3715964"/>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0623F0E5-48CB-42D8-BD81-2EB48754DCBE}"/>
                </a:ext>
              </a:extLst>
            </p:cNvPr>
            <p:cNvSpPr txBox="1"/>
            <p:nvPr/>
          </p:nvSpPr>
          <p:spPr>
            <a:xfrm>
              <a:off x="6763471" y="4041928"/>
              <a:ext cx="286517" cy="309530"/>
            </a:xfrm>
            <a:prstGeom prst="rect">
              <a:avLst/>
            </a:prstGeom>
            <a:noFill/>
          </p:spPr>
          <p:txBody>
            <a:bodyPr wrap="square" rtlCol="0">
              <a:spAutoFit/>
            </a:bodyPr>
            <a:lstStyle/>
            <a:p>
              <a:r>
                <a:rPr lang="en-GB" b="1" dirty="0">
                  <a:solidFill>
                    <a:srgbClr val="DFC9EF"/>
                  </a:solidFill>
                </a:rPr>
                <a:t>U</a:t>
              </a:r>
            </a:p>
          </p:txBody>
        </p:sp>
        <p:sp>
          <p:nvSpPr>
            <p:cNvPr id="133" name="TextBox 132">
              <a:extLst>
                <a:ext uri="{FF2B5EF4-FFF2-40B4-BE49-F238E27FC236}">
                  <a16:creationId xmlns:a16="http://schemas.microsoft.com/office/drawing/2014/main" id="{BF989B3F-D37A-4DB8-A2D9-0B9C4139494B}"/>
                </a:ext>
              </a:extLst>
            </p:cNvPr>
            <p:cNvSpPr txBox="1"/>
            <p:nvPr/>
          </p:nvSpPr>
          <p:spPr>
            <a:xfrm>
              <a:off x="5487449" y="4959947"/>
              <a:ext cx="339338" cy="309530"/>
            </a:xfrm>
            <a:prstGeom prst="rect">
              <a:avLst/>
            </a:prstGeom>
            <a:noFill/>
          </p:spPr>
          <p:txBody>
            <a:bodyPr wrap="square" rtlCol="0">
              <a:spAutoFit/>
            </a:bodyPr>
            <a:lstStyle/>
            <a:p>
              <a:r>
                <a:rPr lang="en-GB" b="1" dirty="0">
                  <a:solidFill>
                    <a:srgbClr val="DFC9EF"/>
                  </a:solidFill>
                </a:rPr>
                <a:t>d</a:t>
              </a:r>
            </a:p>
          </p:txBody>
        </p:sp>
        <p:sp>
          <p:nvSpPr>
            <p:cNvPr id="56" name="TextBox 55">
              <a:extLst>
                <a:ext uri="{FF2B5EF4-FFF2-40B4-BE49-F238E27FC236}">
                  <a16:creationId xmlns:a16="http://schemas.microsoft.com/office/drawing/2014/main" id="{AC999156-410E-4A51-8348-B004561CE967}"/>
                </a:ext>
              </a:extLst>
            </p:cNvPr>
            <p:cNvSpPr txBox="1"/>
            <p:nvPr/>
          </p:nvSpPr>
          <p:spPr>
            <a:xfrm>
              <a:off x="5501420" y="6338916"/>
              <a:ext cx="286517" cy="309530"/>
            </a:xfrm>
            <a:prstGeom prst="rect">
              <a:avLst/>
            </a:prstGeom>
            <a:noFill/>
          </p:spPr>
          <p:txBody>
            <a:bodyPr wrap="square" rtlCol="0">
              <a:spAutoFit/>
            </a:bodyPr>
            <a:lstStyle/>
            <a:p>
              <a:r>
                <a:rPr lang="en-GB" b="1" dirty="0">
                  <a:solidFill>
                    <a:srgbClr val="DFC9EF"/>
                  </a:solidFill>
                </a:rPr>
                <a:t>U</a:t>
              </a:r>
            </a:p>
          </p:txBody>
        </p:sp>
        <p:sp>
          <p:nvSpPr>
            <p:cNvPr id="60" name="TextBox 59">
              <a:extLst>
                <a:ext uri="{FF2B5EF4-FFF2-40B4-BE49-F238E27FC236}">
                  <a16:creationId xmlns:a16="http://schemas.microsoft.com/office/drawing/2014/main" id="{0A8ED0F6-1223-4455-9766-BDD9AC788DEE}"/>
                </a:ext>
              </a:extLst>
            </p:cNvPr>
            <p:cNvSpPr txBox="1"/>
            <p:nvPr/>
          </p:nvSpPr>
          <p:spPr>
            <a:xfrm>
              <a:off x="4012221" y="6075294"/>
              <a:ext cx="339338" cy="309530"/>
            </a:xfrm>
            <a:prstGeom prst="rect">
              <a:avLst/>
            </a:prstGeom>
            <a:noFill/>
          </p:spPr>
          <p:txBody>
            <a:bodyPr wrap="square" rtlCol="0">
              <a:spAutoFit/>
            </a:bodyPr>
            <a:lstStyle/>
            <a:p>
              <a:r>
                <a:rPr lang="en-GB" b="1" dirty="0">
                  <a:solidFill>
                    <a:srgbClr val="DFC9EF"/>
                  </a:solidFill>
                </a:rPr>
                <a:t>d</a:t>
              </a:r>
            </a:p>
          </p:txBody>
        </p:sp>
      </p:grpSp>
      <p:grpSp>
        <p:nvGrpSpPr>
          <p:cNvPr id="9" name="Group 8">
            <a:extLst>
              <a:ext uri="{FF2B5EF4-FFF2-40B4-BE49-F238E27FC236}">
                <a16:creationId xmlns:a16="http://schemas.microsoft.com/office/drawing/2014/main" id="{56B50110-ADDB-49AC-A952-4F3044698CEA}"/>
              </a:ext>
            </a:extLst>
          </p:cNvPr>
          <p:cNvGrpSpPr/>
          <p:nvPr/>
        </p:nvGrpSpPr>
        <p:grpSpPr>
          <a:xfrm>
            <a:off x="8853711" y="2309518"/>
            <a:ext cx="3248250" cy="3692586"/>
            <a:chOff x="8853711" y="2309518"/>
            <a:chExt cx="3248250" cy="3692586"/>
          </a:xfrm>
        </p:grpSpPr>
        <p:sp>
          <p:nvSpPr>
            <p:cNvPr id="67" name="Oval 66">
              <a:extLst>
                <a:ext uri="{FF2B5EF4-FFF2-40B4-BE49-F238E27FC236}">
                  <a16:creationId xmlns:a16="http://schemas.microsoft.com/office/drawing/2014/main" id="{6095169B-425F-4ED7-9890-E8831E29DC77}"/>
                </a:ext>
              </a:extLst>
            </p:cNvPr>
            <p:cNvSpPr/>
            <p:nvPr/>
          </p:nvSpPr>
          <p:spPr>
            <a:xfrm>
              <a:off x="9557924" y="4586405"/>
              <a:ext cx="2544037" cy="1415699"/>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Octagon 54">
              <a:extLst>
                <a:ext uri="{FF2B5EF4-FFF2-40B4-BE49-F238E27FC236}">
                  <a16:creationId xmlns:a16="http://schemas.microsoft.com/office/drawing/2014/main" id="{590E9D39-F44E-48A5-9A0C-EEA21FE7ABDE}"/>
                </a:ext>
              </a:extLst>
            </p:cNvPr>
            <p:cNvSpPr/>
            <p:nvPr/>
          </p:nvSpPr>
          <p:spPr>
            <a:xfrm>
              <a:off x="10034604" y="5133782"/>
              <a:ext cx="1537436" cy="647141"/>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100" b="1" dirty="0">
                  <a:solidFill>
                    <a:schemeClr val="tx1"/>
                  </a:solidFill>
                  <a:latin typeface="Alte Haas Grotesk" panose="02000503000000020004" pitchFamily="2" charset="0"/>
                </a:rPr>
                <a:t>Rates &amp; Cancellation rules API</a:t>
              </a:r>
            </a:p>
          </p:txBody>
        </p:sp>
        <p:sp>
          <p:nvSpPr>
            <p:cNvPr id="71" name="TextBox 70">
              <a:extLst>
                <a:ext uri="{FF2B5EF4-FFF2-40B4-BE49-F238E27FC236}">
                  <a16:creationId xmlns:a16="http://schemas.microsoft.com/office/drawing/2014/main" id="{44679243-8322-4588-B14D-D2E9098AEA3B}"/>
                </a:ext>
              </a:extLst>
            </p:cNvPr>
            <p:cNvSpPr txBox="1"/>
            <p:nvPr/>
          </p:nvSpPr>
          <p:spPr>
            <a:xfrm>
              <a:off x="10084386" y="4738642"/>
              <a:ext cx="1522497" cy="338554"/>
            </a:xfrm>
            <a:prstGeom prst="rect">
              <a:avLst/>
            </a:prstGeom>
            <a:noFill/>
          </p:spPr>
          <p:txBody>
            <a:bodyPr wrap="square" rtlCol="0">
              <a:spAutoFit/>
            </a:bodyPr>
            <a:lstStyle/>
            <a:p>
              <a:pPr algn="ctr"/>
              <a:r>
                <a:rPr lang="fr-FR" sz="1600" b="1" dirty="0">
                  <a:solidFill>
                    <a:srgbClr val="DFC9EF"/>
                  </a:solidFill>
                </a:rPr>
                <a:t>Revenue </a:t>
              </a:r>
              <a:r>
                <a:rPr lang="fr-FR" sz="1600" b="1" dirty="0" err="1">
                  <a:solidFill>
                    <a:srgbClr val="DFC9EF"/>
                  </a:solidFill>
                </a:rPr>
                <a:t>Mgmt</a:t>
              </a:r>
              <a:endParaRPr lang="en-GB" sz="1600" dirty="0">
                <a:solidFill>
                  <a:srgbClr val="DFC9EF"/>
                </a:solidFill>
              </a:endParaRPr>
            </a:p>
          </p:txBody>
        </p:sp>
        <p:cxnSp>
          <p:nvCxnSpPr>
            <p:cNvPr id="87" name="Connector: Curved 86">
              <a:extLst>
                <a:ext uri="{FF2B5EF4-FFF2-40B4-BE49-F238E27FC236}">
                  <a16:creationId xmlns:a16="http://schemas.microsoft.com/office/drawing/2014/main" id="{673AF8DB-A9F1-48C6-ABE6-3B58C6F16CF8}"/>
                </a:ext>
              </a:extLst>
            </p:cNvPr>
            <p:cNvCxnSpPr>
              <a:cxnSpLocks/>
              <a:stCxn id="8" idx="4"/>
              <a:endCxn id="67" idx="1"/>
            </p:cNvCxnSpPr>
            <p:nvPr/>
          </p:nvCxnSpPr>
          <p:spPr>
            <a:xfrm rot="16200000" flipH="1">
              <a:off x="8339757" y="3202996"/>
              <a:ext cx="2441710" cy="739756"/>
            </a:xfrm>
            <a:prstGeom prst="curvedConnector3">
              <a:avLst>
                <a:gd name="adj1" fmla="val 50000"/>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cxnSp>
          <p:nvCxnSpPr>
            <p:cNvPr id="94" name="Connector: Curved 93">
              <a:extLst>
                <a:ext uri="{FF2B5EF4-FFF2-40B4-BE49-F238E27FC236}">
                  <a16:creationId xmlns:a16="http://schemas.microsoft.com/office/drawing/2014/main" id="{34E6C10F-3B10-4069-AC20-AAF22C9F9969}"/>
                </a:ext>
              </a:extLst>
            </p:cNvPr>
            <p:cNvCxnSpPr>
              <a:cxnSpLocks/>
              <a:stCxn id="72" idx="5"/>
              <a:endCxn id="67" idx="2"/>
            </p:cNvCxnSpPr>
            <p:nvPr/>
          </p:nvCxnSpPr>
          <p:spPr>
            <a:xfrm rot="16200000" flipH="1">
              <a:off x="8961598" y="4697928"/>
              <a:ext cx="755951" cy="436702"/>
            </a:xfrm>
            <a:prstGeom prst="curvedConnector2">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A3C2D1B3-357B-422E-9926-6A8CFB0AEEE4}"/>
                </a:ext>
              </a:extLst>
            </p:cNvPr>
            <p:cNvSpPr txBox="1"/>
            <p:nvPr/>
          </p:nvSpPr>
          <p:spPr>
            <a:xfrm>
              <a:off x="9900985" y="4335248"/>
              <a:ext cx="286517" cy="369332"/>
            </a:xfrm>
            <a:prstGeom prst="rect">
              <a:avLst/>
            </a:prstGeom>
            <a:noFill/>
          </p:spPr>
          <p:txBody>
            <a:bodyPr wrap="square" rtlCol="0">
              <a:spAutoFit/>
            </a:bodyPr>
            <a:lstStyle/>
            <a:p>
              <a:r>
                <a:rPr lang="en-GB" b="1" dirty="0">
                  <a:solidFill>
                    <a:srgbClr val="DFC9EF"/>
                  </a:solidFill>
                </a:rPr>
                <a:t>U</a:t>
              </a:r>
            </a:p>
          </p:txBody>
        </p:sp>
        <p:sp>
          <p:nvSpPr>
            <p:cNvPr id="117" name="TextBox 116">
              <a:extLst>
                <a:ext uri="{FF2B5EF4-FFF2-40B4-BE49-F238E27FC236}">
                  <a16:creationId xmlns:a16="http://schemas.microsoft.com/office/drawing/2014/main" id="{616FB737-604C-4059-AD3E-EA466DFE75EF}"/>
                </a:ext>
              </a:extLst>
            </p:cNvPr>
            <p:cNvSpPr txBox="1"/>
            <p:nvPr/>
          </p:nvSpPr>
          <p:spPr>
            <a:xfrm>
              <a:off x="9356759" y="2309518"/>
              <a:ext cx="339338" cy="340483"/>
            </a:xfrm>
            <a:prstGeom prst="rect">
              <a:avLst/>
            </a:prstGeom>
            <a:noFill/>
          </p:spPr>
          <p:txBody>
            <a:bodyPr wrap="square" rtlCol="0">
              <a:spAutoFit/>
            </a:bodyPr>
            <a:lstStyle/>
            <a:p>
              <a:r>
                <a:rPr lang="en-GB" b="1" dirty="0">
                  <a:solidFill>
                    <a:srgbClr val="DFC9EF"/>
                  </a:solidFill>
                </a:rPr>
                <a:t>d</a:t>
              </a:r>
            </a:p>
          </p:txBody>
        </p:sp>
        <p:sp>
          <p:nvSpPr>
            <p:cNvPr id="64" name="TextBox 63">
              <a:extLst>
                <a:ext uri="{FF2B5EF4-FFF2-40B4-BE49-F238E27FC236}">
                  <a16:creationId xmlns:a16="http://schemas.microsoft.com/office/drawing/2014/main" id="{14521028-42B8-465E-8A19-4A5C8C32B09E}"/>
                </a:ext>
              </a:extLst>
            </p:cNvPr>
            <p:cNvSpPr txBox="1"/>
            <p:nvPr/>
          </p:nvSpPr>
          <p:spPr>
            <a:xfrm>
              <a:off x="9235673" y="5234260"/>
              <a:ext cx="286517" cy="369332"/>
            </a:xfrm>
            <a:prstGeom prst="rect">
              <a:avLst/>
            </a:prstGeom>
            <a:noFill/>
          </p:spPr>
          <p:txBody>
            <a:bodyPr wrap="square" rtlCol="0">
              <a:spAutoFit/>
            </a:bodyPr>
            <a:lstStyle/>
            <a:p>
              <a:r>
                <a:rPr lang="en-GB" b="1" dirty="0">
                  <a:solidFill>
                    <a:srgbClr val="DFC9EF"/>
                  </a:solidFill>
                </a:rPr>
                <a:t>U</a:t>
              </a:r>
            </a:p>
          </p:txBody>
        </p:sp>
        <p:sp>
          <p:nvSpPr>
            <p:cNvPr id="65" name="TextBox 64">
              <a:extLst>
                <a:ext uri="{FF2B5EF4-FFF2-40B4-BE49-F238E27FC236}">
                  <a16:creationId xmlns:a16="http://schemas.microsoft.com/office/drawing/2014/main" id="{878F12D2-8BCB-40F1-BC50-EB34B070C172}"/>
                </a:ext>
              </a:extLst>
            </p:cNvPr>
            <p:cNvSpPr txBox="1"/>
            <p:nvPr/>
          </p:nvSpPr>
          <p:spPr>
            <a:xfrm>
              <a:off x="8853711" y="4564244"/>
              <a:ext cx="286517" cy="369332"/>
            </a:xfrm>
            <a:prstGeom prst="rect">
              <a:avLst/>
            </a:prstGeom>
            <a:noFill/>
          </p:spPr>
          <p:txBody>
            <a:bodyPr wrap="square" rtlCol="0">
              <a:spAutoFit/>
            </a:bodyPr>
            <a:lstStyle/>
            <a:p>
              <a:r>
                <a:rPr lang="en-GB" b="1" dirty="0">
                  <a:solidFill>
                    <a:srgbClr val="DFC9EF"/>
                  </a:solidFill>
                </a:rPr>
                <a:t>d</a:t>
              </a:r>
            </a:p>
          </p:txBody>
        </p:sp>
      </p:grpSp>
      <p:sp>
        <p:nvSpPr>
          <p:cNvPr id="68" name="Title 3">
            <a:extLst>
              <a:ext uri="{FF2B5EF4-FFF2-40B4-BE49-F238E27FC236}">
                <a16:creationId xmlns:a16="http://schemas.microsoft.com/office/drawing/2014/main" id="{C36BEFCD-27B5-49DF-A797-66F7B4CCFD7B}"/>
              </a:ext>
            </a:extLst>
          </p:cNvPr>
          <p:cNvSpPr txBox="1">
            <a:spLocks/>
          </p:cNvSpPr>
          <p:nvPr/>
        </p:nvSpPr>
        <p:spPr>
          <a:xfrm>
            <a:off x="9564219" y="6264663"/>
            <a:ext cx="2304464" cy="480131"/>
          </a:xfrm>
          <a:prstGeom prst="rect">
            <a:avLst/>
          </a:prstGeom>
          <a:solidFill>
            <a:schemeClr val="tx1">
              <a:alpha val="41000"/>
            </a:schemeClr>
          </a:solidFill>
        </p:spPr>
        <p:txBody>
          <a:bodyPr vert="horz"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r>
              <a:rPr lang="en-US" sz="2800" dirty="0">
                <a:solidFill>
                  <a:schemeClr val="bg1"/>
                </a:solidFill>
              </a:rPr>
              <a:t>Hospitality</a:t>
            </a:r>
          </a:p>
        </p:txBody>
      </p:sp>
      <p:grpSp>
        <p:nvGrpSpPr>
          <p:cNvPr id="3" name="Group 2">
            <a:extLst>
              <a:ext uri="{FF2B5EF4-FFF2-40B4-BE49-F238E27FC236}">
                <a16:creationId xmlns:a16="http://schemas.microsoft.com/office/drawing/2014/main" id="{E8A74173-3EB0-4253-9E61-45B3226F16ED}"/>
              </a:ext>
            </a:extLst>
          </p:cNvPr>
          <p:cNvGrpSpPr/>
          <p:nvPr/>
        </p:nvGrpSpPr>
        <p:grpSpPr>
          <a:xfrm>
            <a:off x="10034604" y="1150504"/>
            <a:ext cx="2879840" cy="2994591"/>
            <a:chOff x="10034604" y="1150504"/>
            <a:chExt cx="2879840" cy="2994591"/>
          </a:xfrm>
        </p:grpSpPr>
        <p:sp>
          <p:nvSpPr>
            <p:cNvPr id="63" name="Oval 62">
              <a:extLst>
                <a:ext uri="{FF2B5EF4-FFF2-40B4-BE49-F238E27FC236}">
                  <a16:creationId xmlns:a16="http://schemas.microsoft.com/office/drawing/2014/main" id="{8E9FD456-C1BF-487B-8D10-AFB97305CD46}"/>
                </a:ext>
              </a:extLst>
            </p:cNvPr>
            <p:cNvSpPr/>
            <p:nvPr/>
          </p:nvSpPr>
          <p:spPr>
            <a:xfrm>
              <a:off x="10034604" y="2611458"/>
              <a:ext cx="2879840" cy="1533637"/>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4" name="Connector: Curved 83">
              <a:extLst>
                <a:ext uri="{FF2B5EF4-FFF2-40B4-BE49-F238E27FC236}">
                  <a16:creationId xmlns:a16="http://schemas.microsoft.com/office/drawing/2014/main" id="{18CC4888-22D4-4E89-AB2D-54505F6D6C70}"/>
                </a:ext>
              </a:extLst>
            </p:cNvPr>
            <p:cNvCxnSpPr>
              <a:cxnSpLocks/>
              <a:stCxn id="8" idx="6"/>
              <a:endCxn id="63" idx="0"/>
            </p:cNvCxnSpPr>
            <p:nvPr/>
          </p:nvCxnSpPr>
          <p:spPr>
            <a:xfrm>
              <a:off x="10634670" y="1476604"/>
              <a:ext cx="839854" cy="1134854"/>
            </a:xfrm>
            <a:prstGeom prst="curvedConnector2">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CAAA7E05-9E87-4238-84EC-FD7C54081CBB}"/>
                </a:ext>
              </a:extLst>
            </p:cNvPr>
            <p:cNvSpPr txBox="1"/>
            <p:nvPr/>
          </p:nvSpPr>
          <p:spPr>
            <a:xfrm>
              <a:off x="11435789" y="2279583"/>
              <a:ext cx="286517" cy="309530"/>
            </a:xfrm>
            <a:prstGeom prst="rect">
              <a:avLst/>
            </a:prstGeom>
            <a:noFill/>
          </p:spPr>
          <p:txBody>
            <a:bodyPr wrap="square" rtlCol="0">
              <a:spAutoFit/>
            </a:bodyPr>
            <a:lstStyle/>
            <a:p>
              <a:r>
                <a:rPr lang="en-GB" b="1" dirty="0">
                  <a:solidFill>
                    <a:srgbClr val="DFC9EF"/>
                  </a:solidFill>
                </a:rPr>
                <a:t>U</a:t>
              </a:r>
            </a:p>
          </p:txBody>
        </p:sp>
        <p:sp>
          <p:nvSpPr>
            <p:cNvPr id="139" name="TextBox 138">
              <a:extLst>
                <a:ext uri="{FF2B5EF4-FFF2-40B4-BE49-F238E27FC236}">
                  <a16:creationId xmlns:a16="http://schemas.microsoft.com/office/drawing/2014/main" id="{90AD0FE8-7CD1-4839-A509-F35EC62C59C5}"/>
                </a:ext>
              </a:extLst>
            </p:cNvPr>
            <p:cNvSpPr txBox="1"/>
            <p:nvPr/>
          </p:nvSpPr>
          <p:spPr>
            <a:xfrm>
              <a:off x="10629194" y="1150504"/>
              <a:ext cx="339338" cy="309530"/>
            </a:xfrm>
            <a:prstGeom prst="rect">
              <a:avLst/>
            </a:prstGeom>
            <a:noFill/>
          </p:spPr>
          <p:txBody>
            <a:bodyPr wrap="square" rtlCol="0">
              <a:spAutoFit/>
            </a:bodyPr>
            <a:lstStyle/>
            <a:p>
              <a:r>
                <a:rPr lang="en-GB" b="1" dirty="0">
                  <a:solidFill>
                    <a:srgbClr val="DFC9EF"/>
                  </a:solidFill>
                </a:rPr>
                <a:t>d</a:t>
              </a:r>
            </a:p>
          </p:txBody>
        </p:sp>
        <p:sp>
          <p:nvSpPr>
            <p:cNvPr id="61" name="Octagon 60">
              <a:extLst>
                <a:ext uri="{FF2B5EF4-FFF2-40B4-BE49-F238E27FC236}">
                  <a16:creationId xmlns:a16="http://schemas.microsoft.com/office/drawing/2014/main" id="{CCFE71D3-B579-48A5-8BDC-B8FA7AFDE7EC}"/>
                </a:ext>
              </a:extLst>
            </p:cNvPr>
            <p:cNvSpPr/>
            <p:nvPr/>
          </p:nvSpPr>
          <p:spPr>
            <a:xfrm>
              <a:off x="10292478" y="2962117"/>
              <a:ext cx="906760" cy="635642"/>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Accounts</a:t>
              </a:r>
              <a:r>
                <a:rPr lang="fr-FR" sz="1100" b="1" dirty="0">
                  <a:solidFill>
                    <a:schemeClr val="tx1"/>
                  </a:solidFill>
                  <a:latin typeface="Alte Haas Grotesk" panose="02000503000000020004" pitchFamily="2" charset="0"/>
                </a:rPr>
                <a:t>  API</a:t>
              </a:r>
              <a:endParaRPr lang="en-GB" sz="1100" b="1" dirty="0">
                <a:solidFill>
                  <a:schemeClr val="tx1"/>
                </a:solidFill>
                <a:latin typeface="Alte Haas Grotesk" panose="02000503000000020004" pitchFamily="2" charset="0"/>
              </a:endParaRPr>
            </a:p>
          </p:txBody>
        </p:sp>
        <p:sp>
          <p:nvSpPr>
            <p:cNvPr id="62" name="Octagon 61">
              <a:extLst>
                <a:ext uri="{FF2B5EF4-FFF2-40B4-BE49-F238E27FC236}">
                  <a16:creationId xmlns:a16="http://schemas.microsoft.com/office/drawing/2014/main" id="{0F48D0F1-8E73-4623-A619-15A329BACDA7}"/>
                </a:ext>
              </a:extLst>
            </p:cNvPr>
            <p:cNvSpPr/>
            <p:nvPr/>
          </p:nvSpPr>
          <p:spPr>
            <a:xfrm>
              <a:off x="11234813" y="3385281"/>
              <a:ext cx="810320" cy="600565"/>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Loyalty</a:t>
              </a:r>
              <a:r>
                <a:rPr lang="fr-FR" sz="1100" b="1" dirty="0">
                  <a:solidFill>
                    <a:schemeClr val="tx1"/>
                  </a:solidFill>
                  <a:latin typeface="Alte Haas Grotesk" panose="02000503000000020004" pitchFamily="2" charset="0"/>
                </a:rPr>
                <a:t> API</a:t>
              </a:r>
              <a:endParaRPr lang="en-GB" sz="1100" b="1" dirty="0">
                <a:solidFill>
                  <a:schemeClr val="tx1"/>
                </a:solidFill>
                <a:latin typeface="Alte Haas Grotesk" panose="02000503000000020004" pitchFamily="2" charset="0"/>
              </a:endParaRPr>
            </a:p>
          </p:txBody>
        </p:sp>
        <p:sp>
          <p:nvSpPr>
            <p:cNvPr id="66" name="TextBox 65">
              <a:extLst>
                <a:ext uri="{FF2B5EF4-FFF2-40B4-BE49-F238E27FC236}">
                  <a16:creationId xmlns:a16="http://schemas.microsoft.com/office/drawing/2014/main" id="{05CAB2B2-28BC-4AD3-8FE5-79A16D4055E5}"/>
                </a:ext>
              </a:extLst>
            </p:cNvPr>
            <p:cNvSpPr txBox="1"/>
            <p:nvPr/>
          </p:nvSpPr>
          <p:spPr>
            <a:xfrm>
              <a:off x="10833210" y="2654952"/>
              <a:ext cx="1313693" cy="338554"/>
            </a:xfrm>
            <a:prstGeom prst="rect">
              <a:avLst/>
            </a:prstGeom>
            <a:noFill/>
          </p:spPr>
          <p:txBody>
            <a:bodyPr wrap="square" rtlCol="0">
              <a:spAutoFit/>
            </a:bodyPr>
            <a:lstStyle/>
            <a:p>
              <a:pPr algn="ctr"/>
              <a:r>
                <a:rPr lang="fr-FR" sz="1600" b="1" dirty="0">
                  <a:solidFill>
                    <a:srgbClr val="DFC9EF"/>
                  </a:solidFill>
                </a:rPr>
                <a:t>Marketing</a:t>
              </a:r>
              <a:endParaRPr lang="en-GB" sz="1600" dirty="0">
                <a:solidFill>
                  <a:srgbClr val="DFC9EF"/>
                </a:solidFill>
              </a:endParaRPr>
            </a:p>
          </p:txBody>
        </p:sp>
      </p:gr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DDD loves…</a:t>
            </a:r>
            <a:endParaRPr lang="en-GB" sz="7200" dirty="0">
              <a:solidFill>
                <a:schemeClr val="bg1"/>
              </a:solidFill>
            </a:endParaRPr>
          </a:p>
        </p:txBody>
      </p:sp>
      <p:sp>
        <p:nvSpPr>
          <p:cNvPr id="42" name="Title 3">
            <a:extLst>
              <a:ext uri="{FF2B5EF4-FFF2-40B4-BE49-F238E27FC236}">
                <a16:creationId xmlns:a16="http://schemas.microsoft.com/office/drawing/2014/main" id="{79739C7A-8703-4631-978F-5E8CB042E58F}"/>
              </a:ext>
            </a:extLst>
          </p:cNvPr>
          <p:cNvSpPr txBox="1">
            <a:spLocks/>
          </p:cNvSpPr>
          <p:nvPr/>
        </p:nvSpPr>
        <p:spPr>
          <a:xfrm>
            <a:off x="781318" y="4270693"/>
            <a:ext cx="2953684"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000" dirty="0">
                <a:solidFill>
                  <a:schemeClr val="bg1"/>
                </a:solidFill>
              </a:rPr>
              <a:t>(Contextualized)</a:t>
            </a:r>
          </a:p>
          <a:p>
            <a:r>
              <a:rPr lang="en-US" sz="2800" dirty="0">
                <a:solidFill>
                  <a:schemeClr val="bg1"/>
                </a:solidFill>
              </a:rPr>
              <a:t>Services </a:t>
            </a:r>
          </a:p>
        </p:txBody>
      </p:sp>
    </p:spTree>
    <p:extLst>
      <p:ext uri="{BB962C8B-B14F-4D97-AF65-F5344CB8AC3E}">
        <p14:creationId xmlns:p14="http://schemas.microsoft.com/office/powerpoint/2010/main" val="1343130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alpha val="57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32" name="Group 31">
            <a:extLst>
              <a:ext uri="{FF2B5EF4-FFF2-40B4-BE49-F238E27FC236}">
                <a16:creationId xmlns:a16="http://schemas.microsoft.com/office/drawing/2014/main" id="{A4642883-E9C9-4769-9BFA-B80150BB6FC6}"/>
              </a:ext>
            </a:extLst>
          </p:cNvPr>
          <p:cNvGrpSpPr/>
          <p:nvPr/>
        </p:nvGrpSpPr>
        <p:grpSpPr>
          <a:xfrm>
            <a:off x="7047561" y="2483217"/>
            <a:ext cx="3578139" cy="2706661"/>
            <a:chOff x="6882718" y="2581188"/>
            <a:chExt cx="3578139" cy="2706661"/>
          </a:xfrm>
        </p:grpSpPr>
        <p:sp>
          <p:nvSpPr>
            <p:cNvPr id="2" name="Rectangle 1">
              <a:extLst>
                <a:ext uri="{FF2B5EF4-FFF2-40B4-BE49-F238E27FC236}">
                  <a16:creationId xmlns:a16="http://schemas.microsoft.com/office/drawing/2014/main" id="{D3C017AD-1CF9-4ED1-8359-CFFFF6AA72F3}"/>
                </a:ext>
              </a:extLst>
            </p:cNvPr>
            <p:cNvSpPr/>
            <p:nvPr/>
          </p:nvSpPr>
          <p:spPr>
            <a:xfrm>
              <a:off x="6882718" y="2581188"/>
              <a:ext cx="3578139" cy="2706661"/>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Rounded Corners 6">
              <a:extLst>
                <a:ext uri="{FF2B5EF4-FFF2-40B4-BE49-F238E27FC236}">
                  <a16:creationId xmlns:a16="http://schemas.microsoft.com/office/drawing/2014/main" id="{3B1E4A0A-2FF6-435D-AE18-F65622DA0396}"/>
                </a:ext>
              </a:extLst>
            </p:cNvPr>
            <p:cNvSpPr/>
            <p:nvPr/>
          </p:nvSpPr>
          <p:spPr>
            <a:xfrm>
              <a:off x="7609203" y="291558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Rounded Corners 17">
              <a:extLst>
                <a:ext uri="{FF2B5EF4-FFF2-40B4-BE49-F238E27FC236}">
                  <a16:creationId xmlns:a16="http://schemas.microsoft.com/office/drawing/2014/main" id="{60B96201-FBAA-432C-A632-591EADD6F9E2}"/>
                </a:ext>
              </a:extLst>
            </p:cNvPr>
            <p:cNvSpPr/>
            <p:nvPr/>
          </p:nvSpPr>
          <p:spPr>
            <a:xfrm>
              <a:off x="7521760" y="4177539"/>
              <a:ext cx="462982" cy="382249"/>
            </a:xfrm>
            <a:prstGeom prst="round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Rounded Corners 18">
              <a:extLst>
                <a:ext uri="{FF2B5EF4-FFF2-40B4-BE49-F238E27FC236}">
                  <a16:creationId xmlns:a16="http://schemas.microsoft.com/office/drawing/2014/main" id="{0995EAB6-6522-4572-B132-D5BB63896DE9}"/>
                </a:ext>
              </a:extLst>
            </p:cNvPr>
            <p:cNvSpPr/>
            <p:nvPr/>
          </p:nvSpPr>
          <p:spPr>
            <a:xfrm>
              <a:off x="8925839" y="3237875"/>
              <a:ext cx="462982" cy="382249"/>
            </a:xfrm>
            <a:prstGeom prst="round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Connector: Elbow 13">
              <a:extLst>
                <a:ext uri="{FF2B5EF4-FFF2-40B4-BE49-F238E27FC236}">
                  <a16:creationId xmlns:a16="http://schemas.microsoft.com/office/drawing/2014/main" id="{020A4D9B-9D33-4D81-B2B1-2748A59761DF}"/>
                </a:ext>
              </a:extLst>
            </p:cNvPr>
            <p:cNvCxnSpPr>
              <a:stCxn id="7" idx="3"/>
              <a:endCxn id="19" idx="1"/>
            </p:cNvCxnSpPr>
            <p:nvPr/>
          </p:nvCxnSpPr>
          <p:spPr>
            <a:xfrm>
              <a:off x="8072185" y="3106712"/>
              <a:ext cx="853654" cy="322288"/>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6AF9A897-0D97-4875-B6D1-5DED2A3AC6C8}"/>
                </a:ext>
              </a:extLst>
            </p:cNvPr>
            <p:cNvCxnSpPr>
              <a:cxnSpLocks/>
              <a:stCxn id="19" idx="3"/>
              <a:endCxn id="6" idx="6"/>
            </p:cNvCxnSpPr>
            <p:nvPr/>
          </p:nvCxnSpPr>
          <p:spPr>
            <a:xfrm>
              <a:off x="9388821" y="3429000"/>
              <a:ext cx="352063" cy="596485"/>
            </a:xfrm>
            <a:prstGeom prst="bentConnector3">
              <a:avLst>
                <a:gd name="adj1" fmla="val 164932"/>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D4132A7A-F9DD-43A2-BFCA-55B739EEE26C}"/>
                </a:ext>
              </a:extLst>
            </p:cNvPr>
            <p:cNvCxnSpPr>
              <a:cxnSpLocks/>
              <a:stCxn id="18" idx="3"/>
              <a:endCxn id="4" idx="1"/>
            </p:cNvCxnSpPr>
            <p:nvPr/>
          </p:nvCxnSpPr>
          <p:spPr>
            <a:xfrm>
              <a:off x="7984742" y="4368664"/>
              <a:ext cx="531921" cy="329005"/>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BC98D2F-F3B7-4C8F-A876-3E4315051910}"/>
                </a:ext>
              </a:extLst>
            </p:cNvPr>
            <p:cNvCxnSpPr>
              <a:stCxn id="7" idx="2"/>
              <a:endCxn id="18" idx="0"/>
            </p:cNvCxnSpPr>
            <p:nvPr/>
          </p:nvCxnSpPr>
          <p:spPr>
            <a:xfrm flipH="1">
              <a:off x="7753251" y="3297836"/>
              <a:ext cx="87443" cy="87970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Diamond 28">
              <a:extLst>
                <a:ext uri="{FF2B5EF4-FFF2-40B4-BE49-F238E27FC236}">
                  <a16:creationId xmlns:a16="http://schemas.microsoft.com/office/drawing/2014/main" id="{C50C0532-995E-4B9E-86B4-73E60647BFAA}"/>
                </a:ext>
              </a:extLst>
            </p:cNvPr>
            <p:cNvSpPr/>
            <p:nvPr/>
          </p:nvSpPr>
          <p:spPr>
            <a:xfrm>
              <a:off x="8072185" y="3020556"/>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Diamond 29">
              <a:extLst>
                <a:ext uri="{FF2B5EF4-FFF2-40B4-BE49-F238E27FC236}">
                  <a16:creationId xmlns:a16="http://schemas.microsoft.com/office/drawing/2014/main" id="{AF748BE4-7139-4220-9D25-454DCA11AD45}"/>
                </a:ext>
              </a:extLst>
            </p:cNvPr>
            <p:cNvSpPr/>
            <p:nvPr/>
          </p:nvSpPr>
          <p:spPr>
            <a:xfrm>
              <a:off x="9394132" y="3338140"/>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3" name="Rectangle: Single Corner Snipped 32">
            <a:extLst>
              <a:ext uri="{FF2B5EF4-FFF2-40B4-BE49-F238E27FC236}">
                <a16:creationId xmlns:a16="http://schemas.microsoft.com/office/drawing/2014/main" id="{78680A61-3AA9-4348-9C90-17A1A06E84B2}"/>
              </a:ext>
            </a:extLst>
          </p:cNvPr>
          <p:cNvSpPr/>
          <p:nvPr/>
        </p:nvSpPr>
        <p:spPr>
          <a:xfrm>
            <a:off x="5652745" y="319456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4" name="Rectangle: Single Corner Snipped 33">
            <a:extLst>
              <a:ext uri="{FF2B5EF4-FFF2-40B4-BE49-F238E27FC236}">
                <a16:creationId xmlns:a16="http://schemas.microsoft.com/office/drawing/2014/main" id="{4AFC6462-E986-4F90-BBD2-6BC1646E7B97}"/>
              </a:ext>
            </a:extLst>
          </p:cNvPr>
          <p:cNvSpPr/>
          <p:nvPr/>
        </p:nvSpPr>
        <p:spPr>
          <a:xfrm>
            <a:off x="5656633" y="491762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5" name="Rectangle: Single Corner Snipped 34">
            <a:extLst>
              <a:ext uri="{FF2B5EF4-FFF2-40B4-BE49-F238E27FC236}">
                <a16:creationId xmlns:a16="http://schemas.microsoft.com/office/drawing/2014/main" id="{E962FBE4-61BB-4B7F-9FEC-A5FDDEDCF2AA}"/>
              </a:ext>
            </a:extLst>
          </p:cNvPr>
          <p:cNvSpPr/>
          <p:nvPr/>
        </p:nvSpPr>
        <p:spPr>
          <a:xfrm>
            <a:off x="7254483" y="1238095"/>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36" name="Rectangle: Single Corner Snipped 35">
            <a:extLst>
              <a:ext uri="{FF2B5EF4-FFF2-40B4-BE49-F238E27FC236}">
                <a16:creationId xmlns:a16="http://schemas.microsoft.com/office/drawing/2014/main" id="{92FD954E-4A6E-45C9-AC80-DE18335996EB}"/>
              </a:ext>
            </a:extLst>
          </p:cNvPr>
          <p:cNvSpPr/>
          <p:nvPr/>
        </p:nvSpPr>
        <p:spPr>
          <a:xfrm>
            <a:off x="10435574" y="135583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7" name="Rectangle: Single Corner Snipped 36">
            <a:extLst>
              <a:ext uri="{FF2B5EF4-FFF2-40B4-BE49-F238E27FC236}">
                <a16:creationId xmlns:a16="http://schemas.microsoft.com/office/drawing/2014/main" id="{D632A309-1600-47D6-9A4A-872FFB7FA6E2}"/>
              </a:ext>
            </a:extLst>
          </p:cNvPr>
          <p:cNvSpPr/>
          <p:nvPr/>
        </p:nvSpPr>
        <p:spPr>
          <a:xfrm>
            <a:off x="11149277" y="362265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8" name="Rectangle: Single Corner Snipped 37">
            <a:extLst>
              <a:ext uri="{FF2B5EF4-FFF2-40B4-BE49-F238E27FC236}">
                <a16:creationId xmlns:a16="http://schemas.microsoft.com/office/drawing/2014/main" id="{00CA79F6-A508-45D9-842A-1A681FAB9B21}"/>
              </a:ext>
            </a:extLst>
          </p:cNvPr>
          <p:cNvSpPr/>
          <p:nvPr/>
        </p:nvSpPr>
        <p:spPr>
          <a:xfrm>
            <a:off x="10234619"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9" name="Rectangle: Single Corner Snipped 38">
            <a:extLst>
              <a:ext uri="{FF2B5EF4-FFF2-40B4-BE49-F238E27FC236}">
                <a16:creationId xmlns:a16="http://schemas.microsoft.com/office/drawing/2014/main" id="{1ACAE1DE-2F8E-4C38-AA4B-DEC3517CEFE9}"/>
              </a:ext>
            </a:extLst>
          </p:cNvPr>
          <p:cNvSpPr/>
          <p:nvPr/>
        </p:nvSpPr>
        <p:spPr>
          <a:xfrm>
            <a:off x="7961815"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40" name="Oval 39">
            <a:extLst>
              <a:ext uri="{FF2B5EF4-FFF2-40B4-BE49-F238E27FC236}">
                <a16:creationId xmlns:a16="http://schemas.microsoft.com/office/drawing/2014/main" id="{ADCBD962-5247-4009-B6D8-81D90A739320}"/>
              </a:ext>
            </a:extLst>
          </p:cNvPr>
          <p:cNvSpPr/>
          <p:nvPr/>
        </p:nvSpPr>
        <p:spPr>
          <a:xfrm>
            <a:off x="7907626" y="2390051"/>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2" name="Straight Connector 41">
            <a:extLst>
              <a:ext uri="{FF2B5EF4-FFF2-40B4-BE49-F238E27FC236}">
                <a16:creationId xmlns:a16="http://schemas.microsoft.com/office/drawing/2014/main" id="{5CFD5B8F-D9F1-45CC-814D-55BD72E091FF}"/>
              </a:ext>
            </a:extLst>
          </p:cNvPr>
          <p:cNvCxnSpPr>
            <a:endCxn id="7" idx="0"/>
          </p:cNvCxnSpPr>
          <p:nvPr/>
        </p:nvCxnSpPr>
        <p:spPr>
          <a:xfrm>
            <a:off x="8005537" y="2589066"/>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0589A02-7E50-4FCA-B46D-6D3D11BAF969}"/>
              </a:ext>
            </a:extLst>
          </p:cNvPr>
          <p:cNvCxnSpPr>
            <a:stCxn id="35" idx="1"/>
            <a:endCxn id="40" idx="0"/>
          </p:cNvCxnSpPr>
          <p:nvPr/>
        </p:nvCxnSpPr>
        <p:spPr>
          <a:xfrm>
            <a:off x="7581055" y="1782601"/>
            <a:ext cx="419737" cy="60745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551B82E-DFDF-4D78-9A86-E077D6D7400D}"/>
              </a:ext>
            </a:extLst>
          </p:cNvPr>
          <p:cNvCxnSpPr>
            <a:cxnSpLocks/>
            <a:stCxn id="33" idx="0"/>
          </p:cNvCxnSpPr>
          <p:nvPr/>
        </p:nvCxnSpPr>
        <p:spPr>
          <a:xfrm>
            <a:off x="6305888" y="3466821"/>
            <a:ext cx="1371653" cy="67216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19DB284E-C2CB-4707-8631-EB0A6A362FE0}"/>
              </a:ext>
            </a:extLst>
          </p:cNvPr>
          <p:cNvCxnSpPr>
            <a:cxnSpLocks/>
            <a:stCxn id="34" idx="0"/>
            <a:endCxn id="18" idx="1"/>
          </p:cNvCxnSpPr>
          <p:nvPr/>
        </p:nvCxnSpPr>
        <p:spPr>
          <a:xfrm flipV="1">
            <a:off x="6309776" y="4270693"/>
            <a:ext cx="1376827" cy="919185"/>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A1A5B5ED-6BEF-4953-B500-DF773CDFE772}"/>
              </a:ext>
            </a:extLst>
          </p:cNvPr>
          <p:cNvCxnSpPr>
            <a:cxnSpLocks/>
            <a:stCxn id="34" idx="0"/>
          </p:cNvCxnSpPr>
          <p:nvPr/>
        </p:nvCxnSpPr>
        <p:spPr>
          <a:xfrm flipV="1">
            <a:off x="6309776" y="4758864"/>
            <a:ext cx="2262022" cy="431014"/>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3B904F89-A21E-4115-8722-6B2B25F3BB52}"/>
              </a:ext>
            </a:extLst>
          </p:cNvPr>
          <p:cNvCxnSpPr>
            <a:cxnSpLocks/>
            <a:stCxn id="36" idx="1"/>
            <a:endCxn id="19" idx="0"/>
          </p:cNvCxnSpPr>
          <p:nvPr/>
        </p:nvCxnSpPr>
        <p:spPr>
          <a:xfrm flipH="1">
            <a:off x="9322173" y="1900336"/>
            <a:ext cx="1439973" cy="1239568"/>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E4D0EA94-3FA0-4503-809B-FEDEEA2B5545}"/>
              </a:ext>
            </a:extLst>
          </p:cNvPr>
          <p:cNvCxnSpPr>
            <a:cxnSpLocks/>
            <a:stCxn id="37" idx="2"/>
          </p:cNvCxnSpPr>
          <p:nvPr/>
        </p:nvCxnSpPr>
        <p:spPr>
          <a:xfrm flipH="1">
            <a:off x="9927722" y="3894903"/>
            <a:ext cx="1221555" cy="81129"/>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B3FF0006-AE02-4D3F-9AC8-7C9F50F39B35}"/>
              </a:ext>
            </a:extLst>
          </p:cNvPr>
          <p:cNvCxnSpPr>
            <a:cxnSpLocks/>
            <a:stCxn id="38" idx="3"/>
          </p:cNvCxnSpPr>
          <p:nvPr/>
        </p:nvCxnSpPr>
        <p:spPr>
          <a:xfrm flipH="1" flipV="1">
            <a:off x="9696231" y="4167156"/>
            <a:ext cx="864960" cy="1605602"/>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098B155C-A1AD-419C-A8AB-861D2897627D}"/>
              </a:ext>
            </a:extLst>
          </p:cNvPr>
          <p:cNvCxnSpPr>
            <a:cxnSpLocks/>
            <a:stCxn id="39" idx="3"/>
          </p:cNvCxnSpPr>
          <p:nvPr/>
        </p:nvCxnSpPr>
        <p:spPr>
          <a:xfrm flipV="1">
            <a:off x="8288387" y="4844066"/>
            <a:ext cx="514902" cy="928692"/>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Rectangle: Single Corner Snipped 68">
            <a:extLst>
              <a:ext uri="{FF2B5EF4-FFF2-40B4-BE49-F238E27FC236}">
                <a16:creationId xmlns:a16="http://schemas.microsoft.com/office/drawing/2014/main" id="{B32338AE-328F-44A3-AE5F-8074B160BA39}"/>
              </a:ext>
            </a:extLst>
          </p:cNvPr>
          <p:cNvSpPr/>
          <p:nvPr/>
        </p:nvSpPr>
        <p:spPr>
          <a:xfrm>
            <a:off x="8075324" y="123314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71" name="Straight Arrow Connector 70">
            <a:extLst>
              <a:ext uri="{FF2B5EF4-FFF2-40B4-BE49-F238E27FC236}">
                <a16:creationId xmlns:a16="http://schemas.microsoft.com/office/drawing/2014/main" id="{9F4016A1-F09D-4497-8D5A-758D0535DF0A}"/>
              </a:ext>
            </a:extLst>
          </p:cNvPr>
          <p:cNvCxnSpPr>
            <a:cxnSpLocks/>
            <a:stCxn id="69" idx="1"/>
            <a:endCxn id="40" idx="7"/>
          </p:cNvCxnSpPr>
          <p:nvPr/>
        </p:nvCxnSpPr>
        <p:spPr>
          <a:xfrm flipH="1">
            <a:off x="8066669" y="1777648"/>
            <a:ext cx="335227" cy="639691"/>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4" name="Diamond 73">
            <a:extLst>
              <a:ext uri="{FF2B5EF4-FFF2-40B4-BE49-F238E27FC236}">
                <a16:creationId xmlns:a16="http://schemas.microsoft.com/office/drawing/2014/main" id="{BD71C658-46A2-4A23-ABAA-153D00E24D35}"/>
              </a:ext>
            </a:extLst>
          </p:cNvPr>
          <p:cNvSpPr/>
          <p:nvPr/>
        </p:nvSpPr>
        <p:spPr>
          <a:xfrm>
            <a:off x="8153926" y="4178512"/>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Isosceles Triangle 3">
            <a:extLst>
              <a:ext uri="{FF2B5EF4-FFF2-40B4-BE49-F238E27FC236}">
                <a16:creationId xmlns:a16="http://schemas.microsoft.com/office/drawing/2014/main" id="{AE6E7D9B-24F8-4416-AA50-BBCCF09F7E3A}"/>
              </a:ext>
            </a:extLst>
          </p:cNvPr>
          <p:cNvSpPr/>
          <p:nvPr/>
        </p:nvSpPr>
        <p:spPr>
          <a:xfrm>
            <a:off x="8550595" y="4373989"/>
            <a:ext cx="523644" cy="451417"/>
          </a:xfrm>
          <a:prstGeom prst="triangle">
            <a:avLst/>
          </a:prstGeom>
          <a:solidFill>
            <a:srgbClr val="3A3E3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AEDF8E78-0E27-4129-BCF9-B439759A67B4}"/>
              </a:ext>
            </a:extLst>
          </p:cNvPr>
          <p:cNvSpPr/>
          <p:nvPr/>
        </p:nvSpPr>
        <p:spPr>
          <a:xfrm>
            <a:off x="9466289" y="3707795"/>
            <a:ext cx="439438" cy="439438"/>
          </a:xfrm>
          <a:prstGeom prst="ellipse">
            <a:avLst/>
          </a:prstGeom>
          <a:solidFill>
            <a:srgbClr val="3A3E3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TextBox 40">
            <a:extLst>
              <a:ext uri="{FF2B5EF4-FFF2-40B4-BE49-F238E27FC236}">
                <a16:creationId xmlns:a16="http://schemas.microsoft.com/office/drawing/2014/main" id="{C32BC32C-9AFE-4027-8B1C-D73B7AEABE20}"/>
              </a:ext>
            </a:extLst>
          </p:cNvPr>
          <p:cNvSpPr txBox="1"/>
          <p:nvPr/>
        </p:nvSpPr>
        <p:spPr>
          <a:xfrm>
            <a:off x="7402664" y="3403160"/>
            <a:ext cx="659456" cy="369332"/>
          </a:xfrm>
          <a:prstGeom prst="rect">
            <a:avLst/>
          </a:prstGeom>
          <a:noFill/>
        </p:spPr>
        <p:txBody>
          <a:bodyPr wrap="square" rtlCol="0">
            <a:spAutoFit/>
          </a:bodyPr>
          <a:lstStyle/>
          <a:p>
            <a:r>
              <a:rPr lang="en-GB" dirty="0"/>
              <a:t>uses</a:t>
            </a:r>
          </a:p>
        </p:txBody>
      </p:sp>
      <p:sp>
        <p:nvSpPr>
          <p:cNvPr id="45" name="TextBox 44">
            <a:extLst>
              <a:ext uri="{FF2B5EF4-FFF2-40B4-BE49-F238E27FC236}">
                <a16:creationId xmlns:a16="http://schemas.microsoft.com/office/drawing/2014/main" id="{4600C009-8F38-44AA-B043-C73B5EBCA926}"/>
              </a:ext>
            </a:extLst>
          </p:cNvPr>
          <p:cNvSpPr txBox="1"/>
          <p:nvPr/>
        </p:nvSpPr>
        <p:spPr>
          <a:xfrm>
            <a:off x="9988550" y="2508250"/>
            <a:ext cx="596900" cy="369332"/>
          </a:xfrm>
          <a:prstGeom prst="rect">
            <a:avLst/>
          </a:prstGeom>
          <a:noFill/>
        </p:spPr>
        <p:txBody>
          <a:bodyPr wrap="square" rtlCol="0">
            <a:spAutoFit/>
          </a:bodyPr>
          <a:lstStyle/>
          <a:p>
            <a:r>
              <a:rPr lang="en-GB" b="1" dirty="0">
                <a:latin typeface="Alte Haas Grotesk" panose="02000503000000020004" pitchFamily="2" charset="0"/>
              </a:rPr>
              <a:t>API</a:t>
            </a:r>
          </a:p>
        </p:txBody>
      </p:sp>
      <p:sp>
        <p:nvSpPr>
          <p:cNvPr id="49" name="Title 3">
            <a:extLst>
              <a:ext uri="{FF2B5EF4-FFF2-40B4-BE49-F238E27FC236}">
                <a16:creationId xmlns:a16="http://schemas.microsoft.com/office/drawing/2014/main" id="{98FDB3F9-B1D5-4940-962A-B9204CB92ED1}"/>
              </a:ext>
            </a:extLst>
          </p:cNvPr>
          <p:cNvSpPr txBox="1">
            <a:spLocks/>
          </p:cNvSpPr>
          <p:nvPr/>
        </p:nvSpPr>
        <p:spPr>
          <a:xfrm>
            <a:off x="781318" y="4270693"/>
            <a:ext cx="324477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1.</a:t>
            </a:r>
          </a:p>
          <a:p>
            <a:r>
              <a:rPr lang="en-US" sz="2800" dirty="0">
                <a:solidFill>
                  <a:schemeClr val="bg1"/>
                </a:solidFill>
              </a:rPr>
              <a:t>Beware of…</a:t>
            </a:r>
            <a:br>
              <a:rPr lang="en-US" sz="2800" dirty="0">
                <a:solidFill>
                  <a:schemeClr val="bg1"/>
                </a:solidFill>
              </a:rPr>
            </a:br>
            <a:r>
              <a:rPr lang="en-US" sz="2800" dirty="0">
                <a:solidFill>
                  <a:schemeClr val="bg1"/>
                </a:solidFill>
              </a:rPr>
              <a:t>Fragile tests</a:t>
            </a:r>
            <a:endParaRPr lang="en-GB" sz="1800" dirty="0">
              <a:solidFill>
                <a:schemeClr val="bg1"/>
              </a:solidFill>
            </a:endParaRPr>
          </a:p>
        </p:txBody>
      </p:sp>
    </p:spTree>
    <p:extLst>
      <p:ext uri="{BB962C8B-B14F-4D97-AF65-F5344CB8AC3E}">
        <p14:creationId xmlns:p14="http://schemas.microsoft.com/office/powerpoint/2010/main" val="28992739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32" name="Group 31">
            <a:extLst>
              <a:ext uri="{FF2B5EF4-FFF2-40B4-BE49-F238E27FC236}">
                <a16:creationId xmlns:a16="http://schemas.microsoft.com/office/drawing/2014/main" id="{A4642883-E9C9-4769-9BFA-B80150BB6FC6}"/>
              </a:ext>
            </a:extLst>
          </p:cNvPr>
          <p:cNvGrpSpPr/>
          <p:nvPr/>
        </p:nvGrpSpPr>
        <p:grpSpPr>
          <a:xfrm>
            <a:off x="7047561" y="2483217"/>
            <a:ext cx="3578139" cy="2706661"/>
            <a:chOff x="6882718" y="2581188"/>
            <a:chExt cx="3578139" cy="2706661"/>
          </a:xfrm>
        </p:grpSpPr>
        <p:sp>
          <p:nvSpPr>
            <p:cNvPr id="2" name="Rectangle 1">
              <a:extLst>
                <a:ext uri="{FF2B5EF4-FFF2-40B4-BE49-F238E27FC236}">
                  <a16:creationId xmlns:a16="http://schemas.microsoft.com/office/drawing/2014/main" id="{D3C017AD-1CF9-4ED1-8359-CFFFF6AA72F3}"/>
                </a:ext>
              </a:extLst>
            </p:cNvPr>
            <p:cNvSpPr/>
            <p:nvPr/>
          </p:nvSpPr>
          <p:spPr>
            <a:xfrm>
              <a:off x="6882718" y="2581188"/>
              <a:ext cx="3578139" cy="2706661"/>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Rounded Corners 6">
              <a:extLst>
                <a:ext uri="{FF2B5EF4-FFF2-40B4-BE49-F238E27FC236}">
                  <a16:creationId xmlns:a16="http://schemas.microsoft.com/office/drawing/2014/main" id="{3B1E4A0A-2FF6-435D-AE18-F65622DA0396}"/>
                </a:ext>
              </a:extLst>
            </p:cNvPr>
            <p:cNvSpPr/>
            <p:nvPr/>
          </p:nvSpPr>
          <p:spPr>
            <a:xfrm>
              <a:off x="7609203" y="291558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Rounded Corners 17">
              <a:extLst>
                <a:ext uri="{FF2B5EF4-FFF2-40B4-BE49-F238E27FC236}">
                  <a16:creationId xmlns:a16="http://schemas.microsoft.com/office/drawing/2014/main" id="{60B96201-FBAA-432C-A632-591EADD6F9E2}"/>
                </a:ext>
              </a:extLst>
            </p:cNvPr>
            <p:cNvSpPr/>
            <p:nvPr/>
          </p:nvSpPr>
          <p:spPr>
            <a:xfrm>
              <a:off x="7521760" y="4177539"/>
              <a:ext cx="462982" cy="382249"/>
            </a:xfrm>
            <a:prstGeom prst="round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Rounded Corners 18">
              <a:extLst>
                <a:ext uri="{FF2B5EF4-FFF2-40B4-BE49-F238E27FC236}">
                  <a16:creationId xmlns:a16="http://schemas.microsoft.com/office/drawing/2014/main" id="{0995EAB6-6522-4572-B132-D5BB63896DE9}"/>
                </a:ext>
              </a:extLst>
            </p:cNvPr>
            <p:cNvSpPr/>
            <p:nvPr/>
          </p:nvSpPr>
          <p:spPr>
            <a:xfrm>
              <a:off x="8925839" y="3237875"/>
              <a:ext cx="462982" cy="382249"/>
            </a:xfrm>
            <a:prstGeom prst="round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Connector: Elbow 13">
              <a:extLst>
                <a:ext uri="{FF2B5EF4-FFF2-40B4-BE49-F238E27FC236}">
                  <a16:creationId xmlns:a16="http://schemas.microsoft.com/office/drawing/2014/main" id="{020A4D9B-9D33-4D81-B2B1-2748A59761DF}"/>
                </a:ext>
              </a:extLst>
            </p:cNvPr>
            <p:cNvCxnSpPr>
              <a:stCxn id="7" idx="3"/>
              <a:endCxn id="19" idx="1"/>
            </p:cNvCxnSpPr>
            <p:nvPr/>
          </p:nvCxnSpPr>
          <p:spPr>
            <a:xfrm>
              <a:off x="8072185" y="3106712"/>
              <a:ext cx="853654" cy="322288"/>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6AF9A897-0D97-4875-B6D1-5DED2A3AC6C8}"/>
                </a:ext>
              </a:extLst>
            </p:cNvPr>
            <p:cNvCxnSpPr>
              <a:cxnSpLocks/>
              <a:stCxn id="19" idx="3"/>
              <a:endCxn id="6" idx="6"/>
            </p:cNvCxnSpPr>
            <p:nvPr/>
          </p:nvCxnSpPr>
          <p:spPr>
            <a:xfrm>
              <a:off x="9388821" y="3429000"/>
              <a:ext cx="352063" cy="596485"/>
            </a:xfrm>
            <a:prstGeom prst="bentConnector3">
              <a:avLst>
                <a:gd name="adj1" fmla="val 164932"/>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D4132A7A-F9DD-43A2-BFCA-55B739EEE26C}"/>
                </a:ext>
              </a:extLst>
            </p:cNvPr>
            <p:cNvCxnSpPr>
              <a:cxnSpLocks/>
              <a:stCxn id="18" idx="3"/>
              <a:endCxn id="4" idx="1"/>
            </p:cNvCxnSpPr>
            <p:nvPr/>
          </p:nvCxnSpPr>
          <p:spPr>
            <a:xfrm>
              <a:off x="7984742" y="4368664"/>
              <a:ext cx="531921" cy="329005"/>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BC98D2F-F3B7-4C8F-A876-3E4315051910}"/>
                </a:ext>
              </a:extLst>
            </p:cNvPr>
            <p:cNvCxnSpPr>
              <a:stCxn id="7" idx="2"/>
              <a:endCxn id="18" idx="0"/>
            </p:cNvCxnSpPr>
            <p:nvPr/>
          </p:nvCxnSpPr>
          <p:spPr>
            <a:xfrm flipH="1">
              <a:off x="7753251" y="3297836"/>
              <a:ext cx="87443" cy="87970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Diamond 28">
              <a:extLst>
                <a:ext uri="{FF2B5EF4-FFF2-40B4-BE49-F238E27FC236}">
                  <a16:creationId xmlns:a16="http://schemas.microsoft.com/office/drawing/2014/main" id="{C50C0532-995E-4B9E-86B4-73E60647BFAA}"/>
                </a:ext>
              </a:extLst>
            </p:cNvPr>
            <p:cNvSpPr/>
            <p:nvPr/>
          </p:nvSpPr>
          <p:spPr>
            <a:xfrm>
              <a:off x="8072185" y="3020556"/>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Diamond 29">
              <a:extLst>
                <a:ext uri="{FF2B5EF4-FFF2-40B4-BE49-F238E27FC236}">
                  <a16:creationId xmlns:a16="http://schemas.microsoft.com/office/drawing/2014/main" id="{AF748BE4-7139-4220-9D25-454DCA11AD45}"/>
                </a:ext>
              </a:extLst>
            </p:cNvPr>
            <p:cNvSpPr/>
            <p:nvPr/>
          </p:nvSpPr>
          <p:spPr>
            <a:xfrm>
              <a:off x="9394132" y="3338140"/>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3" name="Rectangle: Single Corner Snipped 32">
            <a:extLst>
              <a:ext uri="{FF2B5EF4-FFF2-40B4-BE49-F238E27FC236}">
                <a16:creationId xmlns:a16="http://schemas.microsoft.com/office/drawing/2014/main" id="{78680A61-3AA9-4348-9C90-17A1A06E84B2}"/>
              </a:ext>
            </a:extLst>
          </p:cNvPr>
          <p:cNvSpPr/>
          <p:nvPr/>
        </p:nvSpPr>
        <p:spPr>
          <a:xfrm>
            <a:off x="5652745" y="319456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4" name="Rectangle: Single Corner Snipped 33">
            <a:extLst>
              <a:ext uri="{FF2B5EF4-FFF2-40B4-BE49-F238E27FC236}">
                <a16:creationId xmlns:a16="http://schemas.microsoft.com/office/drawing/2014/main" id="{4AFC6462-E986-4F90-BBD2-6BC1646E7B97}"/>
              </a:ext>
            </a:extLst>
          </p:cNvPr>
          <p:cNvSpPr/>
          <p:nvPr/>
        </p:nvSpPr>
        <p:spPr>
          <a:xfrm>
            <a:off x="5656633" y="491762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5" name="Rectangle: Single Corner Snipped 34">
            <a:extLst>
              <a:ext uri="{FF2B5EF4-FFF2-40B4-BE49-F238E27FC236}">
                <a16:creationId xmlns:a16="http://schemas.microsoft.com/office/drawing/2014/main" id="{E962FBE4-61BB-4B7F-9FEC-A5FDDEDCF2AA}"/>
              </a:ext>
            </a:extLst>
          </p:cNvPr>
          <p:cNvSpPr/>
          <p:nvPr/>
        </p:nvSpPr>
        <p:spPr>
          <a:xfrm>
            <a:off x="7254483" y="1238095"/>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36" name="Rectangle: Single Corner Snipped 35">
            <a:extLst>
              <a:ext uri="{FF2B5EF4-FFF2-40B4-BE49-F238E27FC236}">
                <a16:creationId xmlns:a16="http://schemas.microsoft.com/office/drawing/2014/main" id="{92FD954E-4A6E-45C9-AC80-DE18335996EB}"/>
              </a:ext>
            </a:extLst>
          </p:cNvPr>
          <p:cNvSpPr/>
          <p:nvPr/>
        </p:nvSpPr>
        <p:spPr>
          <a:xfrm>
            <a:off x="10435574" y="135583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7" name="Rectangle: Single Corner Snipped 36">
            <a:extLst>
              <a:ext uri="{FF2B5EF4-FFF2-40B4-BE49-F238E27FC236}">
                <a16:creationId xmlns:a16="http://schemas.microsoft.com/office/drawing/2014/main" id="{D632A309-1600-47D6-9A4A-872FFB7FA6E2}"/>
              </a:ext>
            </a:extLst>
          </p:cNvPr>
          <p:cNvSpPr/>
          <p:nvPr/>
        </p:nvSpPr>
        <p:spPr>
          <a:xfrm>
            <a:off x="11149277" y="362265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8" name="Rectangle: Single Corner Snipped 37">
            <a:extLst>
              <a:ext uri="{FF2B5EF4-FFF2-40B4-BE49-F238E27FC236}">
                <a16:creationId xmlns:a16="http://schemas.microsoft.com/office/drawing/2014/main" id="{00CA79F6-A508-45D9-842A-1A681FAB9B21}"/>
              </a:ext>
            </a:extLst>
          </p:cNvPr>
          <p:cNvSpPr/>
          <p:nvPr/>
        </p:nvSpPr>
        <p:spPr>
          <a:xfrm>
            <a:off x="10234619"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9" name="Rectangle: Single Corner Snipped 38">
            <a:extLst>
              <a:ext uri="{FF2B5EF4-FFF2-40B4-BE49-F238E27FC236}">
                <a16:creationId xmlns:a16="http://schemas.microsoft.com/office/drawing/2014/main" id="{1ACAE1DE-2F8E-4C38-AA4B-DEC3517CEFE9}"/>
              </a:ext>
            </a:extLst>
          </p:cNvPr>
          <p:cNvSpPr/>
          <p:nvPr/>
        </p:nvSpPr>
        <p:spPr>
          <a:xfrm>
            <a:off x="7961815"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40" name="Oval 39">
            <a:extLst>
              <a:ext uri="{FF2B5EF4-FFF2-40B4-BE49-F238E27FC236}">
                <a16:creationId xmlns:a16="http://schemas.microsoft.com/office/drawing/2014/main" id="{ADCBD962-5247-4009-B6D8-81D90A739320}"/>
              </a:ext>
            </a:extLst>
          </p:cNvPr>
          <p:cNvSpPr/>
          <p:nvPr/>
        </p:nvSpPr>
        <p:spPr>
          <a:xfrm>
            <a:off x="7907626" y="2390051"/>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2" name="Straight Connector 41">
            <a:extLst>
              <a:ext uri="{FF2B5EF4-FFF2-40B4-BE49-F238E27FC236}">
                <a16:creationId xmlns:a16="http://schemas.microsoft.com/office/drawing/2014/main" id="{5CFD5B8F-D9F1-45CC-814D-55BD72E091FF}"/>
              </a:ext>
            </a:extLst>
          </p:cNvPr>
          <p:cNvCxnSpPr>
            <a:endCxn id="7" idx="0"/>
          </p:cNvCxnSpPr>
          <p:nvPr/>
        </p:nvCxnSpPr>
        <p:spPr>
          <a:xfrm>
            <a:off x="8005537" y="2589066"/>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0589A02-7E50-4FCA-B46D-6D3D11BAF969}"/>
              </a:ext>
            </a:extLst>
          </p:cNvPr>
          <p:cNvCxnSpPr>
            <a:stCxn id="35" idx="1"/>
            <a:endCxn id="40" idx="0"/>
          </p:cNvCxnSpPr>
          <p:nvPr/>
        </p:nvCxnSpPr>
        <p:spPr>
          <a:xfrm>
            <a:off x="7581055" y="1782601"/>
            <a:ext cx="419737" cy="60745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551B82E-DFDF-4D78-9A86-E077D6D7400D}"/>
              </a:ext>
            </a:extLst>
          </p:cNvPr>
          <p:cNvCxnSpPr>
            <a:cxnSpLocks/>
            <a:stCxn id="33" idx="0"/>
          </p:cNvCxnSpPr>
          <p:nvPr/>
        </p:nvCxnSpPr>
        <p:spPr>
          <a:xfrm>
            <a:off x="6305888" y="3466821"/>
            <a:ext cx="1371653" cy="67216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19DB284E-C2CB-4707-8631-EB0A6A362FE0}"/>
              </a:ext>
            </a:extLst>
          </p:cNvPr>
          <p:cNvCxnSpPr>
            <a:cxnSpLocks/>
            <a:stCxn id="34" idx="0"/>
            <a:endCxn id="18" idx="1"/>
          </p:cNvCxnSpPr>
          <p:nvPr/>
        </p:nvCxnSpPr>
        <p:spPr>
          <a:xfrm flipV="1">
            <a:off x="6309776" y="4270693"/>
            <a:ext cx="1376827" cy="919185"/>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A1A5B5ED-6BEF-4953-B500-DF773CDFE772}"/>
              </a:ext>
            </a:extLst>
          </p:cNvPr>
          <p:cNvCxnSpPr>
            <a:cxnSpLocks/>
            <a:stCxn id="34" idx="0"/>
          </p:cNvCxnSpPr>
          <p:nvPr/>
        </p:nvCxnSpPr>
        <p:spPr>
          <a:xfrm flipV="1">
            <a:off x="6309776" y="4758864"/>
            <a:ext cx="2262022" cy="431014"/>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3B904F89-A21E-4115-8722-6B2B25F3BB52}"/>
              </a:ext>
            </a:extLst>
          </p:cNvPr>
          <p:cNvCxnSpPr>
            <a:cxnSpLocks/>
            <a:stCxn id="36" idx="1"/>
            <a:endCxn id="19" idx="0"/>
          </p:cNvCxnSpPr>
          <p:nvPr/>
        </p:nvCxnSpPr>
        <p:spPr>
          <a:xfrm flipH="1">
            <a:off x="9322173" y="1900336"/>
            <a:ext cx="1439973" cy="1239568"/>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E4D0EA94-3FA0-4503-809B-FEDEEA2B5545}"/>
              </a:ext>
            </a:extLst>
          </p:cNvPr>
          <p:cNvCxnSpPr>
            <a:cxnSpLocks/>
            <a:stCxn id="37" idx="2"/>
          </p:cNvCxnSpPr>
          <p:nvPr/>
        </p:nvCxnSpPr>
        <p:spPr>
          <a:xfrm flipH="1">
            <a:off x="9927722" y="3894903"/>
            <a:ext cx="1221555" cy="81129"/>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B3FF0006-AE02-4D3F-9AC8-7C9F50F39B35}"/>
              </a:ext>
            </a:extLst>
          </p:cNvPr>
          <p:cNvCxnSpPr>
            <a:cxnSpLocks/>
            <a:stCxn id="38" idx="3"/>
          </p:cNvCxnSpPr>
          <p:nvPr/>
        </p:nvCxnSpPr>
        <p:spPr>
          <a:xfrm flipH="1" flipV="1">
            <a:off x="9696231" y="4167156"/>
            <a:ext cx="864960" cy="1605602"/>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098B155C-A1AD-419C-A8AB-861D2897627D}"/>
              </a:ext>
            </a:extLst>
          </p:cNvPr>
          <p:cNvCxnSpPr>
            <a:cxnSpLocks/>
            <a:stCxn id="39" idx="3"/>
          </p:cNvCxnSpPr>
          <p:nvPr/>
        </p:nvCxnSpPr>
        <p:spPr>
          <a:xfrm flipV="1">
            <a:off x="8288387" y="4844066"/>
            <a:ext cx="514902" cy="928692"/>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Rectangle: Single Corner Snipped 68">
            <a:extLst>
              <a:ext uri="{FF2B5EF4-FFF2-40B4-BE49-F238E27FC236}">
                <a16:creationId xmlns:a16="http://schemas.microsoft.com/office/drawing/2014/main" id="{B32338AE-328F-44A3-AE5F-8074B160BA39}"/>
              </a:ext>
            </a:extLst>
          </p:cNvPr>
          <p:cNvSpPr/>
          <p:nvPr/>
        </p:nvSpPr>
        <p:spPr>
          <a:xfrm>
            <a:off x="8075324" y="123314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71" name="Straight Arrow Connector 70">
            <a:extLst>
              <a:ext uri="{FF2B5EF4-FFF2-40B4-BE49-F238E27FC236}">
                <a16:creationId xmlns:a16="http://schemas.microsoft.com/office/drawing/2014/main" id="{9F4016A1-F09D-4497-8D5A-758D0535DF0A}"/>
              </a:ext>
            </a:extLst>
          </p:cNvPr>
          <p:cNvCxnSpPr>
            <a:cxnSpLocks/>
            <a:stCxn id="69" idx="1"/>
            <a:endCxn id="40" idx="7"/>
          </p:cNvCxnSpPr>
          <p:nvPr/>
        </p:nvCxnSpPr>
        <p:spPr>
          <a:xfrm flipH="1">
            <a:off x="8066669" y="1777648"/>
            <a:ext cx="335227" cy="639691"/>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4" name="Diamond 73">
            <a:extLst>
              <a:ext uri="{FF2B5EF4-FFF2-40B4-BE49-F238E27FC236}">
                <a16:creationId xmlns:a16="http://schemas.microsoft.com/office/drawing/2014/main" id="{BD71C658-46A2-4A23-ABAA-153D00E24D35}"/>
              </a:ext>
            </a:extLst>
          </p:cNvPr>
          <p:cNvSpPr/>
          <p:nvPr/>
        </p:nvSpPr>
        <p:spPr>
          <a:xfrm>
            <a:off x="8153926" y="4178512"/>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Isosceles Triangle 3">
            <a:extLst>
              <a:ext uri="{FF2B5EF4-FFF2-40B4-BE49-F238E27FC236}">
                <a16:creationId xmlns:a16="http://schemas.microsoft.com/office/drawing/2014/main" id="{AE6E7D9B-24F8-4416-AA50-BBCCF09F7E3A}"/>
              </a:ext>
            </a:extLst>
          </p:cNvPr>
          <p:cNvSpPr/>
          <p:nvPr/>
        </p:nvSpPr>
        <p:spPr>
          <a:xfrm>
            <a:off x="8550595" y="4373989"/>
            <a:ext cx="523644" cy="451417"/>
          </a:xfrm>
          <a:prstGeom prst="triangle">
            <a:avLst/>
          </a:prstGeom>
          <a:solidFill>
            <a:srgbClr val="3A3E3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AEDF8E78-0E27-4129-BCF9-B439759A67B4}"/>
              </a:ext>
            </a:extLst>
          </p:cNvPr>
          <p:cNvSpPr/>
          <p:nvPr/>
        </p:nvSpPr>
        <p:spPr>
          <a:xfrm>
            <a:off x="9466289" y="3707795"/>
            <a:ext cx="439438" cy="439438"/>
          </a:xfrm>
          <a:prstGeom prst="ellipse">
            <a:avLst/>
          </a:prstGeom>
          <a:solidFill>
            <a:srgbClr val="3A3E3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TextBox 66">
            <a:extLst>
              <a:ext uri="{FF2B5EF4-FFF2-40B4-BE49-F238E27FC236}">
                <a16:creationId xmlns:a16="http://schemas.microsoft.com/office/drawing/2014/main" id="{0492BEFE-3895-47ED-9F65-BB997078DD25}"/>
              </a:ext>
            </a:extLst>
          </p:cNvPr>
          <p:cNvSpPr txBox="1"/>
          <p:nvPr/>
        </p:nvSpPr>
        <p:spPr>
          <a:xfrm>
            <a:off x="7818326" y="5217654"/>
            <a:ext cx="968563" cy="830997"/>
          </a:xfrm>
          <a:prstGeom prst="rect">
            <a:avLst/>
          </a:prstGeom>
          <a:noFill/>
        </p:spPr>
        <p:txBody>
          <a:bodyPr wrap="square">
            <a:spAutoFit/>
          </a:bodyPr>
          <a:lstStyle/>
          <a:p>
            <a:r>
              <a:rPr lang="fr-FR" sz="4800" dirty="0"/>
              <a:t>😕</a:t>
            </a:r>
            <a:endParaRPr lang="en-GB" sz="4800" dirty="0"/>
          </a:p>
        </p:txBody>
      </p:sp>
      <p:sp>
        <p:nvSpPr>
          <p:cNvPr id="68" name="TextBox 67">
            <a:extLst>
              <a:ext uri="{FF2B5EF4-FFF2-40B4-BE49-F238E27FC236}">
                <a16:creationId xmlns:a16="http://schemas.microsoft.com/office/drawing/2014/main" id="{EFE242CA-1460-4E6A-B2F3-E905252A19C4}"/>
              </a:ext>
            </a:extLst>
          </p:cNvPr>
          <p:cNvSpPr txBox="1"/>
          <p:nvPr/>
        </p:nvSpPr>
        <p:spPr>
          <a:xfrm>
            <a:off x="5973458" y="4922845"/>
            <a:ext cx="968563" cy="830997"/>
          </a:xfrm>
          <a:prstGeom prst="rect">
            <a:avLst/>
          </a:prstGeom>
          <a:noFill/>
        </p:spPr>
        <p:txBody>
          <a:bodyPr wrap="square">
            <a:spAutoFit/>
          </a:bodyPr>
          <a:lstStyle/>
          <a:p>
            <a:r>
              <a:rPr lang="fr-FR" sz="4800" dirty="0"/>
              <a:t>😕</a:t>
            </a:r>
            <a:endParaRPr lang="en-GB" sz="4800" dirty="0"/>
          </a:p>
        </p:txBody>
      </p:sp>
      <p:sp>
        <p:nvSpPr>
          <p:cNvPr id="70" name="TextBox 69">
            <a:extLst>
              <a:ext uri="{FF2B5EF4-FFF2-40B4-BE49-F238E27FC236}">
                <a16:creationId xmlns:a16="http://schemas.microsoft.com/office/drawing/2014/main" id="{3DD60689-F65C-4C91-B6A7-08B2A1BE1660}"/>
              </a:ext>
            </a:extLst>
          </p:cNvPr>
          <p:cNvSpPr txBox="1"/>
          <p:nvPr/>
        </p:nvSpPr>
        <p:spPr>
          <a:xfrm>
            <a:off x="9987909" y="5203412"/>
            <a:ext cx="968563" cy="830997"/>
          </a:xfrm>
          <a:prstGeom prst="rect">
            <a:avLst/>
          </a:prstGeom>
          <a:noFill/>
        </p:spPr>
        <p:txBody>
          <a:bodyPr wrap="square">
            <a:spAutoFit/>
          </a:bodyPr>
          <a:lstStyle/>
          <a:p>
            <a:r>
              <a:rPr lang="fr-FR" sz="4800" dirty="0"/>
              <a:t>😕</a:t>
            </a:r>
            <a:endParaRPr lang="en-GB" sz="4800" dirty="0"/>
          </a:p>
        </p:txBody>
      </p:sp>
      <p:sp>
        <p:nvSpPr>
          <p:cNvPr id="72" name="TextBox 71">
            <a:extLst>
              <a:ext uri="{FF2B5EF4-FFF2-40B4-BE49-F238E27FC236}">
                <a16:creationId xmlns:a16="http://schemas.microsoft.com/office/drawing/2014/main" id="{8AB44DFF-0EF5-4EBB-86F8-BDA9B99328D3}"/>
              </a:ext>
            </a:extLst>
          </p:cNvPr>
          <p:cNvSpPr txBox="1"/>
          <p:nvPr/>
        </p:nvSpPr>
        <p:spPr>
          <a:xfrm>
            <a:off x="10484994" y="3331533"/>
            <a:ext cx="968563" cy="830997"/>
          </a:xfrm>
          <a:prstGeom prst="rect">
            <a:avLst/>
          </a:prstGeom>
          <a:noFill/>
        </p:spPr>
        <p:txBody>
          <a:bodyPr wrap="square">
            <a:spAutoFit/>
          </a:bodyPr>
          <a:lstStyle/>
          <a:p>
            <a:r>
              <a:rPr lang="fr-FR" sz="4800" dirty="0"/>
              <a:t>😕</a:t>
            </a:r>
            <a:endParaRPr lang="en-GB" sz="4800" dirty="0"/>
          </a:p>
        </p:txBody>
      </p:sp>
      <p:sp>
        <p:nvSpPr>
          <p:cNvPr id="73" name="TextBox 72">
            <a:extLst>
              <a:ext uri="{FF2B5EF4-FFF2-40B4-BE49-F238E27FC236}">
                <a16:creationId xmlns:a16="http://schemas.microsoft.com/office/drawing/2014/main" id="{A37D8CD5-23CD-47FD-A827-42BF41062AD6}"/>
              </a:ext>
            </a:extLst>
          </p:cNvPr>
          <p:cNvSpPr txBox="1"/>
          <p:nvPr/>
        </p:nvSpPr>
        <p:spPr>
          <a:xfrm>
            <a:off x="10141418" y="1455869"/>
            <a:ext cx="968563" cy="830997"/>
          </a:xfrm>
          <a:prstGeom prst="rect">
            <a:avLst/>
          </a:prstGeom>
          <a:noFill/>
        </p:spPr>
        <p:txBody>
          <a:bodyPr wrap="square">
            <a:spAutoFit/>
          </a:bodyPr>
          <a:lstStyle/>
          <a:p>
            <a:r>
              <a:rPr lang="fr-FR" sz="4800" dirty="0"/>
              <a:t>😕</a:t>
            </a:r>
            <a:endParaRPr lang="en-GB" sz="4800" dirty="0"/>
          </a:p>
        </p:txBody>
      </p:sp>
      <p:sp>
        <p:nvSpPr>
          <p:cNvPr id="48" name="TextBox 47">
            <a:extLst>
              <a:ext uri="{FF2B5EF4-FFF2-40B4-BE49-F238E27FC236}">
                <a16:creationId xmlns:a16="http://schemas.microsoft.com/office/drawing/2014/main" id="{8FD61833-A074-43E2-90FF-E2767A48C70F}"/>
              </a:ext>
            </a:extLst>
          </p:cNvPr>
          <p:cNvSpPr txBox="1"/>
          <p:nvPr/>
        </p:nvSpPr>
        <p:spPr>
          <a:xfrm>
            <a:off x="7402664" y="3403160"/>
            <a:ext cx="659456" cy="369332"/>
          </a:xfrm>
          <a:prstGeom prst="rect">
            <a:avLst/>
          </a:prstGeom>
          <a:noFill/>
        </p:spPr>
        <p:txBody>
          <a:bodyPr wrap="square" rtlCol="0">
            <a:spAutoFit/>
          </a:bodyPr>
          <a:lstStyle/>
          <a:p>
            <a:r>
              <a:rPr lang="en-GB" dirty="0"/>
              <a:t>uses</a:t>
            </a:r>
          </a:p>
        </p:txBody>
      </p:sp>
      <p:sp>
        <p:nvSpPr>
          <p:cNvPr id="49" name="TextBox 48">
            <a:extLst>
              <a:ext uri="{FF2B5EF4-FFF2-40B4-BE49-F238E27FC236}">
                <a16:creationId xmlns:a16="http://schemas.microsoft.com/office/drawing/2014/main" id="{75C54B74-4D0D-4180-966F-5EC7F878C3C0}"/>
              </a:ext>
            </a:extLst>
          </p:cNvPr>
          <p:cNvSpPr txBox="1"/>
          <p:nvPr/>
        </p:nvSpPr>
        <p:spPr>
          <a:xfrm>
            <a:off x="9988550" y="2508250"/>
            <a:ext cx="596900" cy="369332"/>
          </a:xfrm>
          <a:prstGeom prst="rect">
            <a:avLst/>
          </a:prstGeom>
          <a:noFill/>
        </p:spPr>
        <p:txBody>
          <a:bodyPr wrap="square" rtlCol="0">
            <a:spAutoFit/>
          </a:bodyPr>
          <a:lstStyle/>
          <a:p>
            <a:r>
              <a:rPr lang="en-GB" b="1" dirty="0">
                <a:latin typeface="Alte Haas Grotesk" panose="02000503000000020004" pitchFamily="2" charset="0"/>
              </a:rPr>
              <a:t>API</a:t>
            </a:r>
          </a:p>
        </p:txBody>
      </p:sp>
      <p:sp>
        <p:nvSpPr>
          <p:cNvPr id="53" name="Title 3">
            <a:extLst>
              <a:ext uri="{FF2B5EF4-FFF2-40B4-BE49-F238E27FC236}">
                <a16:creationId xmlns:a16="http://schemas.microsoft.com/office/drawing/2014/main" id="{896E04FE-456A-4297-B111-8B9D77C25A4B}"/>
              </a:ext>
            </a:extLst>
          </p:cNvPr>
          <p:cNvSpPr txBox="1">
            <a:spLocks/>
          </p:cNvSpPr>
          <p:nvPr/>
        </p:nvSpPr>
        <p:spPr>
          <a:xfrm>
            <a:off x="781318" y="4270693"/>
            <a:ext cx="324477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1.</a:t>
            </a:r>
          </a:p>
          <a:p>
            <a:r>
              <a:rPr lang="en-US" sz="2800" dirty="0">
                <a:solidFill>
                  <a:schemeClr val="bg1"/>
                </a:solidFill>
              </a:rPr>
              <a:t>Beware of…</a:t>
            </a:r>
            <a:br>
              <a:rPr lang="en-US" sz="2800" dirty="0">
                <a:solidFill>
                  <a:schemeClr val="bg1"/>
                </a:solidFill>
              </a:rPr>
            </a:br>
            <a:r>
              <a:rPr lang="en-US" sz="2800" dirty="0">
                <a:solidFill>
                  <a:schemeClr val="bg1"/>
                </a:solidFill>
              </a:rPr>
              <a:t>Fragile tests</a:t>
            </a:r>
            <a:endParaRPr lang="en-GB" sz="1800" dirty="0">
              <a:solidFill>
                <a:schemeClr val="bg1"/>
              </a:solidFill>
            </a:endParaRPr>
          </a:p>
        </p:txBody>
      </p:sp>
      <p:sp>
        <p:nvSpPr>
          <p:cNvPr id="52" name="TextBox 51">
            <a:extLst>
              <a:ext uri="{FF2B5EF4-FFF2-40B4-BE49-F238E27FC236}">
                <a16:creationId xmlns:a16="http://schemas.microsoft.com/office/drawing/2014/main" id="{F35873C5-3B22-4772-8AD2-39C7AD51B28C}"/>
              </a:ext>
            </a:extLst>
          </p:cNvPr>
          <p:cNvSpPr txBox="1"/>
          <p:nvPr/>
        </p:nvSpPr>
        <p:spPr>
          <a:xfrm>
            <a:off x="2760676" y="4739216"/>
            <a:ext cx="744491" cy="461665"/>
          </a:xfrm>
          <a:prstGeom prst="rect">
            <a:avLst/>
          </a:prstGeom>
          <a:noFill/>
        </p:spPr>
        <p:txBody>
          <a:bodyPr wrap="square">
            <a:spAutoFit/>
          </a:bodyPr>
          <a:lstStyle/>
          <a:p>
            <a:r>
              <a:rPr lang="fr-FR" sz="2400" dirty="0"/>
              <a:t>😕</a:t>
            </a:r>
            <a:endParaRPr lang="en-GB" sz="2400" dirty="0"/>
          </a:p>
        </p:txBody>
      </p:sp>
    </p:spTree>
    <p:extLst>
      <p:ext uri="{BB962C8B-B14F-4D97-AF65-F5344CB8AC3E}">
        <p14:creationId xmlns:p14="http://schemas.microsoft.com/office/powerpoint/2010/main" val="35333473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grpSp>
        <p:nvGrpSpPr>
          <p:cNvPr id="32" name="Group 31">
            <a:extLst>
              <a:ext uri="{FF2B5EF4-FFF2-40B4-BE49-F238E27FC236}">
                <a16:creationId xmlns:a16="http://schemas.microsoft.com/office/drawing/2014/main" id="{A4642883-E9C9-4769-9BFA-B80150BB6FC6}"/>
              </a:ext>
            </a:extLst>
          </p:cNvPr>
          <p:cNvGrpSpPr/>
          <p:nvPr/>
        </p:nvGrpSpPr>
        <p:grpSpPr>
          <a:xfrm>
            <a:off x="7047561" y="2483217"/>
            <a:ext cx="3578139" cy="2706661"/>
            <a:chOff x="6882718" y="2581188"/>
            <a:chExt cx="3578139" cy="2706661"/>
          </a:xfrm>
        </p:grpSpPr>
        <p:sp>
          <p:nvSpPr>
            <p:cNvPr id="2" name="Rectangle 1">
              <a:extLst>
                <a:ext uri="{FF2B5EF4-FFF2-40B4-BE49-F238E27FC236}">
                  <a16:creationId xmlns:a16="http://schemas.microsoft.com/office/drawing/2014/main" id="{D3C017AD-1CF9-4ED1-8359-CFFFF6AA72F3}"/>
                </a:ext>
              </a:extLst>
            </p:cNvPr>
            <p:cNvSpPr/>
            <p:nvPr/>
          </p:nvSpPr>
          <p:spPr>
            <a:xfrm>
              <a:off x="6882718" y="2581188"/>
              <a:ext cx="3578139" cy="2706661"/>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Rounded Corners 6">
              <a:extLst>
                <a:ext uri="{FF2B5EF4-FFF2-40B4-BE49-F238E27FC236}">
                  <a16:creationId xmlns:a16="http://schemas.microsoft.com/office/drawing/2014/main" id="{3B1E4A0A-2FF6-435D-AE18-F65622DA0396}"/>
                </a:ext>
              </a:extLst>
            </p:cNvPr>
            <p:cNvSpPr/>
            <p:nvPr/>
          </p:nvSpPr>
          <p:spPr>
            <a:xfrm>
              <a:off x="7609203" y="291558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Rounded Corners 17">
              <a:extLst>
                <a:ext uri="{FF2B5EF4-FFF2-40B4-BE49-F238E27FC236}">
                  <a16:creationId xmlns:a16="http://schemas.microsoft.com/office/drawing/2014/main" id="{60B96201-FBAA-432C-A632-591EADD6F9E2}"/>
                </a:ext>
              </a:extLst>
            </p:cNvPr>
            <p:cNvSpPr/>
            <p:nvPr/>
          </p:nvSpPr>
          <p:spPr>
            <a:xfrm>
              <a:off x="7521760" y="4177539"/>
              <a:ext cx="462982" cy="382249"/>
            </a:xfrm>
            <a:prstGeom prst="round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Rounded Corners 18">
              <a:extLst>
                <a:ext uri="{FF2B5EF4-FFF2-40B4-BE49-F238E27FC236}">
                  <a16:creationId xmlns:a16="http://schemas.microsoft.com/office/drawing/2014/main" id="{0995EAB6-6522-4572-B132-D5BB63896DE9}"/>
                </a:ext>
              </a:extLst>
            </p:cNvPr>
            <p:cNvSpPr/>
            <p:nvPr/>
          </p:nvSpPr>
          <p:spPr>
            <a:xfrm>
              <a:off x="8925839" y="3237875"/>
              <a:ext cx="462982" cy="382249"/>
            </a:xfrm>
            <a:prstGeom prst="round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Connector: Elbow 13">
              <a:extLst>
                <a:ext uri="{FF2B5EF4-FFF2-40B4-BE49-F238E27FC236}">
                  <a16:creationId xmlns:a16="http://schemas.microsoft.com/office/drawing/2014/main" id="{020A4D9B-9D33-4D81-B2B1-2748A59761DF}"/>
                </a:ext>
              </a:extLst>
            </p:cNvPr>
            <p:cNvCxnSpPr>
              <a:stCxn id="7" idx="3"/>
              <a:endCxn id="19" idx="1"/>
            </p:cNvCxnSpPr>
            <p:nvPr/>
          </p:nvCxnSpPr>
          <p:spPr>
            <a:xfrm>
              <a:off x="8072185" y="3106712"/>
              <a:ext cx="853654" cy="322288"/>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6AF9A897-0D97-4875-B6D1-5DED2A3AC6C8}"/>
                </a:ext>
              </a:extLst>
            </p:cNvPr>
            <p:cNvCxnSpPr>
              <a:cxnSpLocks/>
              <a:stCxn id="19" idx="3"/>
              <a:endCxn id="6" idx="6"/>
            </p:cNvCxnSpPr>
            <p:nvPr/>
          </p:nvCxnSpPr>
          <p:spPr>
            <a:xfrm>
              <a:off x="9388821" y="3429000"/>
              <a:ext cx="352063" cy="596485"/>
            </a:xfrm>
            <a:prstGeom prst="bentConnector3">
              <a:avLst>
                <a:gd name="adj1" fmla="val 164932"/>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D4132A7A-F9DD-43A2-BFCA-55B739EEE26C}"/>
                </a:ext>
              </a:extLst>
            </p:cNvPr>
            <p:cNvCxnSpPr>
              <a:cxnSpLocks/>
              <a:stCxn id="18" idx="3"/>
              <a:endCxn id="4" idx="1"/>
            </p:cNvCxnSpPr>
            <p:nvPr/>
          </p:nvCxnSpPr>
          <p:spPr>
            <a:xfrm>
              <a:off x="7984742" y="4368664"/>
              <a:ext cx="531921" cy="329005"/>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BC98D2F-F3B7-4C8F-A876-3E4315051910}"/>
                </a:ext>
              </a:extLst>
            </p:cNvPr>
            <p:cNvCxnSpPr>
              <a:stCxn id="7" idx="2"/>
              <a:endCxn id="18" idx="0"/>
            </p:cNvCxnSpPr>
            <p:nvPr/>
          </p:nvCxnSpPr>
          <p:spPr>
            <a:xfrm flipH="1">
              <a:off x="7753251" y="3297836"/>
              <a:ext cx="87443" cy="87970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Diamond 28">
              <a:extLst>
                <a:ext uri="{FF2B5EF4-FFF2-40B4-BE49-F238E27FC236}">
                  <a16:creationId xmlns:a16="http://schemas.microsoft.com/office/drawing/2014/main" id="{C50C0532-995E-4B9E-86B4-73E60647BFAA}"/>
                </a:ext>
              </a:extLst>
            </p:cNvPr>
            <p:cNvSpPr/>
            <p:nvPr/>
          </p:nvSpPr>
          <p:spPr>
            <a:xfrm>
              <a:off x="8072185" y="3020556"/>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Diamond 29">
              <a:extLst>
                <a:ext uri="{FF2B5EF4-FFF2-40B4-BE49-F238E27FC236}">
                  <a16:creationId xmlns:a16="http://schemas.microsoft.com/office/drawing/2014/main" id="{AF748BE4-7139-4220-9D25-454DCA11AD45}"/>
                </a:ext>
              </a:extLst>
            </p:cNvPr>
            <p:cNvSpPr/>
            <p:nvPr/>
          </p:nvSpPr>
          <p:spPr>
            <a:xfrm>
              <a:off x="9394132" y="3338140"/>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3" name="Rectangle: Single Corner Snipped 32">
            <a:extLst>
              <a:ext uri="{FF2B5EF4-FFF2-40B4-BE49-F238E27FC236}">
                <a16:creationId xmlns:a16="http://schemas.microsoft.com/office/drawing/2014/main" id="{78680A61-3AA9-4348-9C90-17A1A06E84B2}"/>
              </a:ext>
            </a:extLst>
          </p:cNvPr>
          <p:cNvSpPr/>
          <p:nvPr/>
        </p:nvSpPr>
        <p:spPr>
          <a:xfrm>
            <a:off x="5652745" y="319456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4" name="Rectangle: Single Corner Snipped 33">
            <a:extLst>
              <a:ext uri="{FF2B5EF4-FFF2-40B4-BE49-F238E27FC236}">
                <a16:creationId xmlns:a16="http://schemas.microsoft.com/office/drawing/2014/main" id="{4AFC6462-E986-4F90-BBD2-6BC1646E7B97}"/>
              </a:ext>
            </a:extLst>
          </p:cNvPr>
          <p:cNvSpPr/>
          <p:nvPr/>
        </p:nvSpPr>
        <p:spPr>
          <a:xfrm>
            <a:off x="5656633" y="491762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5" name="Rectangle: Single Corner Snipped 34">
            <a:extLst>
              <a:ext uri="{FF2B5EF4-FFF2-40B4-BE49-F238E27FC236}">
                <a16:creationId xmlns:a16="http://schemas.microsoft.com/office/drawing/2014/main" id="{E962FBE4-61BB-4B7F-9FEC-A5FDDEDCF2AA}"/>
              </a:ext>
            </a:extLst>
          </p:cNvPr>
          <p:cNvSpPr/>
          <p:nvPr/>
        </p:nvSpPr>
        <p:spPr>
          <a:xfrm>
            <a:off x="7254483" y="1238095"/>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36" name="Rectangle: Single Corner Snipped 35">
            <a:extLst>
              <a:ext uri="{FF2B5EF4-FFF2-40B4-BE49-F238E27FC236}">
                <a16:creationId xmlns:a16="http://schemas.microsoft.com/office/drawing/2014/main" id="{92FD954E-4A6E-45C9-AC80-DE18335996EB}"/>
              </a:ext>
            </a:extLst>
          </p:cNvPr>
          <p:cNvSpPr/>
          <p:nvPr/>
        </p:nvSpPr>
        <p:spPr>
          <a:xfrm>
            <a:off x="10435574" y="135583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7" name="Rectangle: Single Corner Snipped 36">
            <a:extLst>
              <a:ext uri="{FF2B5EF4-FFF2-40B4-BE49-F238E27FC236}">
                <a16:creationId xmlns:a16="http://schemas.microsoft.com/office/drawing/2014/main" id="{D632A309-1600-47D6-9A4A-872FFB7FA6E2}"/>
              </a:ext>
            </a:extLst>
          </p:cNvPr>
          <p:cNvSpPr/>
          <p:nvPr/>
        </p:nvSpPr>
        <p:spPr>
          <a:xfrm>
            <a:off x="11149277" y="362265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8" name="Rectangle: Single Corner Snipped 37">
            <a:extLst>
              <a:ext uri="{FF2B5EF4-FFF2-40B4-BE49-F238E27FC236}">
                <a16:creationId xmlns:a16="http://schemas.microsoft.com/office/drawing/2014/main" id="{00CA79F6-A508-45D9-842A-1A681FAB9B21}"/>
              </a:ext>
            </a:extLst>
          </p:cNvPr>
          <p:cNvSpPr/>
          <p:nvPr/>
        </p:nvSpPr>
        <p:spPr>
          <a:xfrm>
            <a:off x="10234619"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9" name="Rectangle: Single Corner Snipped 38">
            <a:extLst>
              <a:ext uri="{FF2B5EF4-FFF2-40B4-BE49-F238E27FC236}">
                <a16:creationId xmlns:a16="http://schemas.microsoft.com/office/drawing/2014/main" id="{1ACAE1DE-2F8E-4C38-AA4B-DEC3517CEFE9}"/>
              </a:ext>
            </a:extLst>
          </p:cNvPr>
          <p:cNvSpPr/>
          <p:nvPr/>
        </p:nvSpPr>
        <p:spPr>
          <a:xfrm>
            <a:off x="7961815"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40" name="Oval 39">
            <a:extLst>
              <a:ext uri="{FF2B5EF4-FFF2-40B4-BE49-F238E27FC236}">
                <a16:creationId xmlns:a16="http://schemas.microsoft.com/office/drawing/2014/main" id="{ADCBD962-5247-4009-B6D8-81D90A739320}"/>
              </a:ext>
            </a:extLst>
          </p:cNvPr>
          <p:cNvSpPr/>
          <p:nvPr/>
        </p:nvSpPr>
        <p:spPr>
          <a:xfrm>
            <a:off x="7907626" y="2390051"/>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2" name="Straight Connector 41">
            <a:extLst>
              <a:ext uri="{FF2B5EF4-FFF2-40B4-BE49-F238E27FC236}">
                <a16:creationId xmlns:a16="http://schemas.microsoft.com/office/drawing/2014/main" id="{5CFD5B8F-D9F1-45CC-814D-55BD72E091FF}"/>
              </a:ext>
            </a:extLst>
          </p:cNvPr>
          <p:cNvCxnSpPr>
            <a:endCxn id="7" idx="0"/>
          </p:cNvCxnSpPr>
          <p:nvPr/>
        </p:nvCxnSpPr>
        <p:spPr>
          <a:xfrm>
            <a:off x="8005537" y="2589066"/>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0589A02-7E50-4FCA-B46D-6D3D11BAF969}"/>
              </a:ext>
            </a:extLst>
          </p:cNvPr>
          <p:cNvCxnSpPr>
            <a:stCxn id="35" idx="1"/>
            <a:endCxn id="40" idx="0"/>
          </p:cNvCxnSpPr>
          <p:nvPr/>
        </p:nvCxnSpPr>
        <p:spPr>
          <a:xfrm>
            <a:off x="7581055" y="1782601"/>
            <a:ext cx="419737" cy="60745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551B82E-DFDF-4D78-9A86-E077D6D7400D}"/>
              </a:ext>
            </a:extLst>
          </p:cNvPr>
          <p:cNvCxnSpPr>
            <a:cxnSpLocks/>
            <a:stCxn id="33" idx="0"/>
          </p:cNvCxnSpPr>
          <p:nvPr/>
        </p:nvCxnSpPr>
        <p:spPr>
          <a:xfrm>
            <a:off x="6305888" y="3466821"/>
            <a:ext cx="1371653" cy="67216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19DB284E-C2CB-4707-8631-EB0A6A362FE0}"/>
              </a:ext>
            </a:extLst>
          </p:cNvPr>
          <p:cNvCxnSpPr>
            <a:cxnSpLocks/>
            <a:stCxn id="34" idx="0"/>
            <a:endCxn id="18" idx="1"/>
          </p:cNvCxnSpPr>
          <p:nvPr/>
        </p:nvCxnSpPr>
        <p:spPr>
          <a:xfrm flipV="1">
            <a:off x="6309776" y="4270693"/>
            <a:ext cx="1376827" cy="919185"/>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A1A5B5ED-6BEF-4953-B500-DF773CDFE772}"/>
              </a:ext>
            </a:extLst>
          </p:cNvPr>
          <p:cNvCxnSpPr>
            <a:cxnSpLocks/>
            <a:stCxn id="34" idx="0"/>
          </p:cNvCxnSpPr>
          <p:nvPr/>
        </p:nvCxnSpPr>
        <p:spPr>
          <a:xfrm flipV="1">
            <a:off x="6309776" y="4758864"/>
            <a:ext cx="2262022" cy="431014"/>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3B904F89-A21E-4115-8722-6B2B25F3BB52}"/>
              </a:ext>
            </a:extLst>
          </p:cNvPr>
          <p:cNvCxnSpPr>
            <a:cxnSpLocks/>
            <a:stCxn id="36" idx="1"/>
            <a:endCxn id="19" idx="0"/>
          </p:cNvCxnSpPr>
          <p:nvPr/>
        </p:nvCxnSpPr>
        <p:spPr>
          <a:xfrm flipH="1">
            <a:off x="9322173" y="1900336"/>
            <a:ext cx="1439973" cy="1239568"/>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E4D0EA94-3FA0-4503-809B-FEDEEA2B5545}"/>
              </a:ext>
            </a:extLst>
          </p:cNvPr>
          <p:cNvCxnSpPr>
            <a:cxnSpLocks/>
            <a:stCxn id="37" idx="2"/>
          </p:cNvCxnSpPr>
          <p:nvPr/>
        </p:nvCxnSpPr>
        <p:spPr>
          <a:xfrm flipH="1">
            <a:off x="9927722" y="3894903"/>
            <a:ext cx="1221555" cy="81129"/>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B3FF0006-AE02-4D3F-9AC8-7C9F50F39B35}"/>
              </a:ext>
            </a:extLst>
          </p:cNvPr>
          <p:cNvCxnSpPr>
            <a:cxnSpLocks/>
            <a:stCxn id="38" idx="3"/>
          </p:cNvCxnSpPr>
          <p:nvPr/>
        </p:nvCxnSpPr>
        <p:spPr>
          <a:xfrm flipH="1" flipV="1">
            <a:off x="9696231" y="4167156"/>
            <a:ext cx="864960" cy="1605602"/>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098B155C-A1AD-419C-A8AB-861D2897627D}"/>
              </a:ext>
            </a:extLst>
          </p:cNvPr>
          <p:cNvCxnSpPr>
            <a:cxnSpLocks/>
            <a:stCxn id="39" idx="3"/>
          </p:cNvCxnSpPr>
          <p:nvPr/>
        </p:nvCxnSpPr>
        <p:spPr>
          <a:xfrm flipV="1">
            <a:off x="8288387" y="4844066"/>
            <a:ext cx="514902" cy="928692"/>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Rectangle: Single Corner Snipped 68">
            <a:extLst>
              <a:ext uri="{FF2B5EF4-FFF2-40B4-BE49-F238E27FC236}">
                <a16:creationId xmlns:a16="http://schemas.microsoft.com/office/drawing/2014/main" id="{B32338AE-328F-44A3-AE5F-8074B160BA39}"/>
              </a:ext>
            </a:extLst>
          </p:cNvPr>
          <p:cNvSpPr/>
          <p:nvPr/>
        </p:nvSpPr>
        <p:spPr>
          <a:xfrm>
            <a:off x="8075324" y="123314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71" name="Straight Arrow Connector 70">
            <a:extLst>
              <a:ext uri="{FF2B5EF4-FFF2-40B4-BE49-F238E27FC236}">
                <a16:creationId xmlns:a16="http://schemas.microsoft.com/office/drawing/2014/main" id="{9F4016A1-F09D-4497-8D5A-758D0535DF0A}"/>
              </a:ext>
            </a:extLst>
          </p:cNvPr>
          <p:cNvCxnSpPr>
            <a:cxnSpLocks/>
            <a:stCxn id="69" idx="1"/>
            <a:endCxn id="40" idx="7"/>
          </p:cNvCxnSpPr>
          <p:nvPr/>
        </p:nvCxnSpPr>
        <p:spPr>
          <a:xfrm flipH="1">
            <a:off x="8066669" y="1777648"/>
            <a:ext cx="335227" cy="639691"/>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4" name="Diamond 73">
            <a:extLst>
              <a:ext uri="{FF2B5EF4-FFF2-40B4-BE49-F238E27FC236}">
                <a16:creationId xmlns:a16="http://schemas.microsoft.com/office/drawing/2014/main" id="{BD71C658-46A2-4A23-ABAA-153D00E24D35}"/>
              </a:ext>
            </a:extLst>
          </p:cNvPr>
          <p:cNvSpPr/>
          <p:nvPr/>
        </p:nvSpPr>
        <p:spPr>
          <a:xfrm>
            <a:off x="8153926" y="4178512"/>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Isosceles Triangle 3">
            <a:extLst>
              <a:ext uri="{FF2B5EF4-FFF2-40B4-BE49-F238E27FC236}">
                <a16:creationId xmlns:a16="http://schemas.microsoft.com/office/drawing/2014/main" id="{AE6E7D9B-24F8-4416-AA50-BBCCF09F7E3A}"/>
              </a:ext>
            </a:extLst>
          </p:cNvPr>
          <p:cNvSpPr/>
          <p:nvPr/>
        </p:nvSpPr>
        <p:spPr>
          <a:xfrm>
            <a:off x="8550595" y="4373989"/>
            <a:ext cx="523644" cy="451417"/>
          </a:xfrm>
          <a:prstGeom prst="triangle">
            <a:avLst/>
          </a:prstGeom>
          <a:solidFill>
            <a:srgbClr val="3A3E3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AEDF8E78-0E27-4129-BCF9-B439759A67B4}"/>
              </a:ext>
            </a:extLst>
          </p:cNvPr>
          <p:cNvSpPr/>
          <p:nvPr/>
        </p:nvSpPr>
        <p:spPr>
          <a:xfrm>
            <a:off x="9466289" y="3707795"/>
            <a:ext cx="439438" cy="439438"/>
          </a:xfrm>
          <a:prstGeom prst="ellipse">
            <a:avLst/>
          </a:prstGeom>
          <a:solidFill>
            <a:srgbClr val="3A3E3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TextBox 66">
            <a:extLst>
              <a:ext uri="{FF2B5EF4-FFF2-40B4-BE49-F238E27FC236}">
                <a16:creationId xmlns:a16="http://schemas.microsoft.com/office/drawing/2014/main" id="{0492BEFE-3895-47ED-9F65-BB997078DD25}"/>
              </a:ext>
            </a:extLst>
          </p:cNvPr>
          <p:cNvSpPr txBox="1"/>
          <p:nvPr/>
        </p:nvSpPr>
        <p:spPr>
          <a:xfrm>
            <a:off x="7818326" y="5217654"/>
            <a:ext cx="968563" cy="830997"/>
          </a:xfrm>
          <a:prstGeom prst="rect">
            <a:avLst/>
          </a:prstGeom>
          <a:noFill/>
        </p:spPr>
        <p:txBody>
          <a:bodyPr wrap="square">
            <a:spAutoFit/>
          </a:bodyPr>
          <a:lstStyle/>
          <a:p>
            <a:r>
              <a:rPr lang="fr-FR" sz="4800" dirty="0"/>
              <a:t>😕</a:t>
            </a:r>
            <a:endParaRPr lang="en-GB" sz="4800" dirty="0"/>
          </a:p>
        </p:txBody>
      </p:sp>
      <p:sp>
        <p:nvSpPr>
          <p:cNvPr id="68" name="TextBox 67">
            <a:extLst>
              <a:ext uri="{FF2B5EF4-FFF2-40B4-BE49-F238E27FC236}">
                <a16:creationId xmlns:a16="http://schemas.microsoft.com/office/drawing/2014/main" id="{EFE242CA-1460-4E6A-B2F3-E905252A19C4}"/>
              </a:ext>
            </a:extLst>
          </p:cNvPr>
          <p:cNvSpPr txBox="1"/>
          <p:nvPr/>
        </p:nvSpPr>
        <p:spPr>
          <a:xfrm>
            <a:off x="5973458" y="4922845"/>
            <a:ext cx="968563" cy="830997"/>
          </a:xfrm>
          <a:prstGeom prst="rect">
            <a:avLst/>
          </a:prstGeom>
          <a:noFill/>
        </p:spPr>
        <p:txBody>
          <a:bodyPr wrap="square">
            <a:spAutoFit/>
          </a:bodyPr>
          <a:lstStyle/>
          <a:p>
            <a:r>
              <a:rPr lang="fr-FR" sz="4800" dirty="0"/>
              <a:t>😕</a:t>
            </a:r>
            <a:endParaRPr lang="en-GB" sz="4800" dirty="0"/>
          </a:p>
        </p:txBody>
      </p:sp>
      <p:sp>
        <p:nvSpPr>
          <p:cNvPr id="70" name="TextBox 69">
            <a:extLst>
              <a:ext uri="{FF2B5EF4-FFF2-40B4-BE49-F238E27FC236}">
                <a16:creationId xmlns:a16="http://schemas.microsoft.com/office/drawing/2014/main" id="{3DD60689-F65C-4C91-B6A7-08B2A1BE1660}"/>
              </a:ext>
            </a:extLst>
          </p:cNvPr>
          <p:cNvSpPr txBox="1"/>
          <p:nvPr/>
        </p:nvSpPr>
        <p:spPr>
          <a:xfrm>
            <a:off x="9987909" y="5203412"/>
            <a:ext cx="968563" cy="830997"/>
          </a:xfrm>
          <a:prstGeom prst="rect">
            <a:avLst/>
          </a:prstGeom>
          <a:noFill/>
        </p:spPr>
        <p:txBody>
          <a:bodyPr wrap="square">
            <a:spAutoFit/>
          </a:bodyPr>
          <a:lstStyle/>
          <a:p>
            <a:r>
              <a:rPr lang="fr-FR" sz="4800" dirty="0"/>
              <a:t>😕</a:t>
            </a:r>
            <a:endParaRPr lang="en-GB" sz="4800" dirty="0"/>
          </a:p>
        </p:txBody>
      </p:sp>
      <p:sp>
        <p:nvSpPr>
          <p:cNvPr id="72" name="TextBox 71">
            <a:extLst>
              <a:ext uri="{FF2B5EF4-FFF2-40B4-BE49-F238E27FC236}">
                <a16:creationId xmlns:a16="http://schemas.microsoft.com/office/drawing/2014/main" id="{8AB44DFF-0EF5-4EBB-86F8-BDA9B99328D3}"/>
              </a:ext>
            </a:extLst>
          </p:cNvPr>
          <p:cNvSpPr txBox="1"/>
          <p:nvPr/>
        </p:nvSpPr>
        <p:spPr>
          <a:xfrm>
            <a:off x="10484994" y="3331533"/>
            <a:ext cx="968563" cy="830997"/>
          </a:xfrm>
          <a:prstGeom prst="rect">
            <a:avLst/>
          </a:prstGeom>
          <a:noFill/>
        </p:spPr>
        <p:txBody>
          <a:bodyPr wrap="square">
            <a:spAutoFit/>
          </a:bodyPr>
          <a:lstStyle/>
          <a:p>
            <a:r>
              <a:rPr lang="fr-FR" sz="4800" dirty="0"/>
              <a:t>😕</a:t>
            </a:r>
            <a:endParaRPr lang="en-GB" sz="4800" dirty="0"/>
          </a:p>
        </p:txBody>
      </p:sp>
      <p:sp>
        <p:nvSpPr>
          <p:cNvPr id="73" name="TextBox 72">
            <a:extLst>
              <a:ext uri="{FF2B5EF4-FFF2-40B4-BE49-F238E27FC236}">
                <a16:creationId xmlns:a16="http://schemas.microsoft.com/office/drawing/2014/main" id="{A37D8CD5-23CD-47FD-A827-42BF41062AD6}"/>
              </a:ext>
            </a:extLst>
          </p:cNvPr>
          <p:cNvSpPr txBox="1"/>
          <p:nvPr/>
        </p:nvSpPr>
        <p:spPr>
          <a:xfrm>
            <a:off x="10141418" y="1455869"/>
            <a:ext cx="968563" cy="830997"/>
          </a:xfrm>
          <a:prstGeom prst="rect">
            <a:avLst/>
          </a:prstGeom>
          <a:noFill/>
        </p:spPr>
        <p:txBody>
          <a:bodyPr wrap="square">
            <a:spAutoFit/>
          </a:bodyPr>
          <a:lstStyle/>
          <a:p>
            <a:r>
              <a:rPr lang="fr-FR" sz="4800" dirty="0"/>
              <a:t>😕</a:t>
            </a:r>
            <a:endParaRPr lang="en-GB" sz="4800" dirty="0"/>
          </a:p>
        </p:txBody>
      </p:sp>
      <p:sp>
        <p:nvSpPr>
          <p:cNvPr id="48" name="TextBox 47">
            <a:extLst>
              <a:ext uri="{FF2B5EF4-FFF2-40B4-BE49-F238E27FC236}">
                <a16:creationId xmlns:a16="http://schemas.microsoft.com/office/drawing/2014/main" id="{8FD61833-A074-43E2-90FF-E2767A48C70F}"/>
              </a:ext>
            </a:extLst>
          </p:cNvPr>
          <p:cNvSpPr txBox="1"/>
          <p:nvPr/>
        </p:nvSpPr>
        <p:spPr>
          <a:xfrm>
            <a:off x="7402664" y="3403160"/>
            <a:ext cx="659456" cy="369332"/>
          </a:xfrm>
          <a:prstGeom prst="rect">
            <a:avLst/>
          </a:prstGeom>
          <a:noFill/>
        </p:spPr>
        <p:txBody>
          <a:bodyPr wrap="square" rtlCol="0">
            <a:spAutoFit/>
          </a:bodyPr>
          <a:lstStyle/>
          <a:p>
            <a:r>
              <a:rPr lang="en-GB" dirty="0"/>
              <a:t>uses</a:t>
            </a:r>
          </a:p>
        </p:txBody>
      </p:sp>
      <p:sp>
        <p:nvSpPr>
          <p:cNvPr id="49" name="TextBox 48">
            <a:extLst>
              <a:ext uri="{FF2B5EF4-FFF2-40B4-BE49-F238E27FC236}">
                <a16:creationId xmlns:a16="http://schemas.microsoft.com/office/drawing/2014/main" id="{75C54B74-4D0D-4180-966F-5EC7F878C3C0}"/>
              </a:ext>
            </a:extLst>
          </p:cNvPr>
          <p:cNvSpPr txBox="1"/>
          <p:nvPr/>
        </p:nvSpPr>
        <p:spPr>
          <a:xfrm>
            <a:off x="9988550" y="2508250"/>
            <a:ext cx="596900" cy="369332"/>
          </a:xfrm>
          <a:prstGeom prst="rect">
            <a:avLst/>
          </a:prstGeom>
          <a:noFill/>
        </p:spPr>
        <p:txBody>
          <a:bodyPr wrap="square" rtlCol="0">
            <a:spAutoFit/>
          </a:bodyPr>
          <a:lstStyle/>
          <a:p>
            <a:r>
              <a:rPr lang="en-GB" b="1" dirty="0">
                <a:latin typeface="Alte Haas Grotesk" panose="02000503000000020004" pitchFamily="2" charset="0"/>
              </a:rPr>
              <a:t>API</a:t>
            </a:r>
          </a:p>
        </p:txBody>
      </p:sp>
      <p:sp>
        <p:nvSpPr>
          <p:cNvPr id="53" name="Title 3">
            <a:extLst>
              <a:ext uri="{FF2B5EF4-FFF2-40B4-BE49-F238E27FC236}">
                <a16:creationId xmlns:a16="http://schemas.microsoft.com/office/drawing/2014/main" id="{FA02CBF6-DF9B-4E7B-A709-647959E1A56D}"/>
              </a:ext>
            </a:extLst>
          </p:cNvPr>
          <p:cNvSpPr txBox="1">
            <a:spLocks/>
          </p:cNvSpPr>
          <p:nvPr/>
        </p:nvSpPr>
        <p:spPr>
          <a:xfrm>
            <a:off x="781318" y="4270693"/>
            <a:ext cx="324477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Fragile tests</a:t>
            </a:r>
          </a:p>
          <a:p>
            <a:r>
              <a:rPr lang="en-US" sz="2000" dirty="0">
                <a:solidFill>
                  <a:schemeClr val="bg1"/>
                </a:solidFill>
                <a:sym typeface="Wingdings" panose="05000000000000000000" pitchFamily="2" charset="2"/>
              </a:rPr>
              <a:t> Less refactoring</a:t>
            </a:r>
            <a:endParaRPr lang="en-GB" sz="1400" dirty="0">
              <a:solidFill>
                <a:schemeClr val="bg1"/>
              </a:solidFill>
            </a:endParaRPr>
          </a:p>
        </p:txBody>
      </p:sp>
      <p:sp>
        <p:nvSpPr>
          <p:cNvPr id="51" name="TextBox 50">
            <a:extLst>
              <a:ext uri="{FF2B5EF4-FFF2-40B4-BE49-F238E27FC236}">
                <a16:creationId xmlns:a16="http://schemas.microsoft.com/office/drawing/2014/main" id="{1B6CE033-65FB-4711-A080-5CF9B8C9F0A6}"/>
              </a:ext>
            </a:extLst>
          </p:cNvPr>
          <p:cNvSpPr txBox="1"/>
          <p:nvPr/>
        </p:nvSpPr>
        <p:spPr>
          <a:xfrm>
            <a:off x="1741429" y="4969957"/>
            <a:ext cx="744491" cy="461665"/>
          </a:xfrm>
          <a:prstGeom prst="rect">
            <a:avLst/>
          </a:prstGeom>
          <a:noFill/>
        </p:spPr>
        <p:txBody>
          <a:bodyPr wrap="square">
            <a:spAutoFit/>
          </a:bodyPr>
          <a:lstStyle/>
          <a:p>
            <a:r>
              <a:rPr lang="fr-FR" sz="2400" dirty="0"/>
              <a:t>😕</a:t>
            </a:r>
            <a:endParaRPr lang="en-GB" sz="2400" dirty="0"/>
          </a:p>
        </p:txBody>
      </p:sp>
    </p:spTree>
    <p:extLst>
      <p:ext uri="{BB962C8B-B14F-4D97-AF65-F5344CB8AC3E}">
        <p14:creationId xmlns:p14="http://schemas.microsoft.com/office/powerpoint/2010/main" val="37055436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grpSp>
        <p:nvGrpSpPr>
          <p:cNvPr id="32" name="Group 31">
            <a:extLst>
              <a:ext uri="{FF2B5EF4-FFF2-40B4-BE49-F238E27FC236}">
                <a16:creationId xmlns:a16="http://schemas.microsoft.com/office/drawing/2014/main" id="{A4642883-E9C9-4769-9BFA-B80150BB6FC6}"/>
              </a:ext>
            </a:extLst>
          </p:cNvPr>
          <p:cNvGrpSpPr/>
          <p:nvPr/>
        </p:nvGrpSpPr>
        <p:grpSpPr>
          <a:xfrm>
            <a:off x="7047561" y="2483217"/>
            <a:ext cx="3578139" cy="2706661"/>
            <a:chOff x="6882718" y="2581188"/>
            <a:chExt cx="3578139" cy="2706661"/>
          </a:xfrm>
        </p:grpSpPr>
        <p:sp>
          <p:nvSpPr>
            <p:cNvPr id="2" name="Rectangle 1">
              <a:extLst>
                <a:ext uri="{FF2B5EF4-FFF2-40B4-BE49-F238E27FC236}">
                  <a16:creationId xmlns:a16="http://schemas.microsoft.com/office/drawing/2014/main" id="{D3C017AD-1CF9-4ED1-8359-CFFFF6AA72F3}"/>
                </a:ext>
              </a:extLst>
            </p:cNvPr>
            <p:cNvSpPr/>
            <p:nvPr/>
          </p:nvSpPr>
          <p:spPr>
            <a:xfrm>
              <a:off x="6882718" y="2581188"/>
              <a:ext cx="3578139" cy="2706661"/>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Rounded Corners 6">
              <a:extLst>
                <a:ext uri="{FF2B5EF4-FFF2-40B4-BE49-F238E27FC236}">
                  <a16:creationId xmlns:a16="http://schemas.microsoft.com/office/drawing/2014/main" id="{3B1E4A0A-2FF6-435D-AE18-F65622DA0396}"/>
                </a:ext>
              </a:extLst>
            </p:cNvPr>
            <p:cNvSpPr/>
            <p:nvPr/>
          </p:nvSpPr>
          <p:spPr>
            <a:xfrm>
              <a:off x="7609203" y="2915587"/>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Rounded Corners 17">
              <a:extLst>
                <a:ext uri="{FF2B5EF4-FFF2-40B4-BE49-F238E27FC236}">
                  <a16:creationId xmlns:a16="http://schemas.microsoft.com/office/drawing/2014/main" id="{60B96201-FBAA-432C-A632-591EADD6F9E2}"/>
                </a:ext>
              </a:extLst>
            </p:cNvPr>
            <p:cNvSpPr/>
            <p:nvPr/>
          </p:nvSpPr>
          <p:spPr>
            <a:xfrm>
              <a:off x="7521760" y="4177539"/>
              <a:ext cx="462982" cy="382249"/>
            </a:xfrm>
            <a:prstGeom prst="round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Rounded Corners 18">
              <a:extLst>
                <a:ext uri="{FF2B5EF4-FFF2-40B4-BE49-F238E27FC236}">
                  <a16:creationId xmlns:a16="http://schemas.microsoft.com/office/drawing/2014/main" id="{0995EAB6-6522-4572-B132-D5BB63896DE9}"/>
                </a:ext>
              </a:extLst>
            </p:cNvPr>
            <p:cNvSpPr/>
            <p:nvPr/>
          </p:nvSpPr>
          <p:spPr>
            <a:xfrm>
              <a:off x="8925839" y="3237875"/>
              <a:ext cx="462982" cy="382249"/>
            </a:xfrm>
            <a:prstGeom prst="round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Connector: Elbow 13">
              <a:extLst>
                <a:ext uri="{FF2B5EF4-FFF2-40B4-BE49-F238E27FC236}">
                  <a16:creationId xmlns:a16="http://schemas.microsoft.com/office/drawing/2014/main" id="{020A4D9B-9D33-4D81-B2B1-2748A59761DF}"/>
                </a:ext>
              </a:extLst>
            </p:cNvPr>
            <p:cNvCxnSpPr>
              <a:stCxn id="7" idx="3"/>
              <a:endCxn id="19" idx="1"/>
            </p:cNvCxnSpPr>
            <p:nvPr/>
          </p:nvCxnSpPr>
          <p:spPr>
            <a:xfrm>
              <a:off x="8072185" y="3106712"/>
              <a:ext cx="853654" cy="322288"/>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6AF9A897-0D97-4875-B6D1-5DED2A3AC6C8}"/>
                </a:ext>
              </a:extLst>
            </p:cNvPr>
            <p:cNvCxnSpPr>
              <a:cxnSpLocks/>
              <a:stCxn id="19" idx="3"/>
              <a:endCxn id="6" idx="6"/>
            </p:cNvCxnSpPr>
            <p:nvPr/>
          </p:nvCxnSpPr>
          <p:spPr>
            <a:xfrm>
              <a:off x="9388821" y="3429000"/>
              <a:ext cx="352063" cy="596485"/>
            </a:xfrm>
            <a:prstGeom prst="bentConnector3">
              <a:avLst>
                <a:gd name="adj1" fmla="val 164932"/>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D4132A7A-F9DD-43A2-BFCA-55B739EEE26C}"/>
                </a:ext>
              </a:extLst>
            </p:cNvPr>
            <p:cNvCxnSpPr>
              <a:cxnSpLocks/>
              <a:stCxn id="18" idx="3"/>
              <a:endCxn id="4" idx="1"/>
            </p:cNvCxnSpPr>
            <p:nvPr/>
          </p:nvCxnSpPr>
          <p:spPr>
            <a:xfrm>
              <a:off x="7984742" y="4368664"/>
              <a:ext cx="531921" cy="329005"/>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BC98D2F-F3B7-4C8F-A876-3E4315051910}"/>
                </a:ext>
              </a:extLst>
            </p:cNvPr>
            <p:cNvCxnSpPr>
              <a:stCxn id="7" idx="2"/>
              <a:endCxn id="18" idx="0"/>
            </p:cNvCxnSpPr>
            <p:nvPr/>
          </p:nvCxnSpPr>
          <p:spPr>
            <a:xfrm flipH="1">
              <a:off x="7753251" y="3297836"/>
              <a:ext cx="87443" cy="87970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Diamond 28">
              <a:extLst>
                <a:ext uri="{FF2B5EF4-FFF2-40B4-BE49-F238E27FC236}">
                  <a16:creationId xmlns:a16="http://schemas.microsoft.com/office/drawing/2014/main" id="{C50C0532-995E-4B9E-86B4-73E60647BFAA}"/>
                </a:ext>
              </a:extLst>
            </p:cNvPr>
            <p:cNvSpPr/>
            <p:nvPr/>
          </p:nvSpPr>
          <p:spPr>
            <a:xfrm>
              <a:off x="8072185" y="3020556"/>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Diamond 29">
              <a:extLst>
                <a:ext uri="{FF2B5EF4-FFF2-40B4-BE49-F238E27FC236}">
                  <a16:creationId xmlns:a16="http://schemas.microsoft.com/office/drawing/2014/main" id="{AF748BE4-7139-4220-9D25-454DCA11AD45}"/>
                </a:ext>
              </a:extLst>
            </p:cNvPr>
            <p:cNvSpPr/>
            <p:nvPr/>
          </p:nvSpPr>
          <p:spPr>
            <a:xfrm>
              <a:off x="9394132" y="3338140"/>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3" name="Rectangle: Single Corner Snipped 32">
            <a:extLst>
              <a:ext uri="{FF2B5EF4-FFF2-40B4-BE49-F238E27FC236}">
                <a16:creationId xmlns:a16="http://schemas.microsoft.com/office/drawing/2014/main" id="{78680A61-3AA9-4348-9C90-17A1A06E84B2}"/>
              </a:ext>
            </a:extLst>
          </p:cNvPr>
          <p:cNvSpPr/>
          <p:nvPr/>
        </p:nvSpPr>
        <p:spPr>
          <a:xfrm>
            <a:off x="5652745" y="319456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4" name="Rectangle: Single Corner Snipped 33">
            <a:extLst>
              <a:ext uri="{FF2B5EF4-FFF2-40B4-BE49-F238E27FC236}">
                <a16:creationId xmlns:a16="http://schemas.microsoft.com/office/drawing/2014/main" id="{4AFC6462-E986-4F90-BBD2-6BC1646E7B97}"/>
              </a:ext>
            </a:extLst>
          </p:cNvPr>
          <p:cNvSpPr/>
          <p:nvPr/>
        </p:nvSpPr>
        <p:spPr>
          <a:xfrm>
            <a:off x="5656633" y="4917625"/>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5" name="Rectangle: Single Corner Snipped 34">
            <a:extLst>
              <a:ext uri="{FF2B5EF4-FFF2-40B4-BE49-F238E27FC236}">
                <a16:creationId xmlns:a16="http://schemas.microsoft.com/office/drawing/2014/main" id="{E962FBE4-61BB-4B7F-9FEC-A5FDDEDCF2AA}"/>
              </a:ext>
            </a:extLst>
          </p:cNvPr>
          <p:cNvSpPr/>
          <p:nvPr/>
        </p:nvSpPr>
        <p:spPr>
          <a:xfrm>
            <a:off x="7254483" y="1238095"/>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36" name="Rectangle: Single Corner Snipped 35">
            <a:extLst>
              <a:ext uri="{FF2B5EF4-FFF2-40B4-BE49-F238E27FC236}">
                <a16:creationId xmlns:a16="http://schemas.microsoft.com/office/drawing/2014/main" id="{92FD954E-4A6E-45C9-AC80-DE18335996EB}"/>
              </a:ext>
            </a:extLst>
          </p:cNvPr>
          <p:cNvSpPr/>
          <p:nvPr/>
        </p:nvSpPr>
        <p:spPr>
          <a:xfrm>
            <a:off x="10435574" y="135583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7" name="Rectangle: Single Corner Snipped 36">
            <a:extLst>
              <a:ext uri="{FF2B5EF4-FFF2-40B4-BE49-F238E27FC236}">
                <a16:creationId xmlns:a16="http://schemas.microsoft.com/office/drawing/2014/main" id="{D632A309-1600-47D6-9A4A-872FFB7FA6E2}"/>
              </a:ext>
            </a:extLst>
          </p:cNvPr>
          <p:cNvSpPr/>
          <p:nvPr/>
        </p:nvSpPr>
        <p:spPr>
          <a:xfrm>
            <a:off x="11149277" y="3622650"/>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8" name="Rectangle: Single Corner Snipped 37">
            <a:extLst>
              <a:ext uri="{FF2B5EF4-FFF2-40B4-BE49-F238E27FC236}">
                <a16:creationId xmlns:a16="http://schemas.microsoft.com/office/drawing/2014/main" id="{00CA79F6-A508-45D9-842A-1A681FAB9B21}"/>
              </a:ext>
            </a:extLst>
          </p:cNvPr>
          <p:cNvSpPr/>
          <p:nvPr/>
        </p:nvSpPr>
        <p:spPr>
          <a:xfrm>
            <a:off x="10234619"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39" name="Rectangle: Single Corner Snipped 38">
            <a:extLst>
              <a:ext uri="{FF2B5EF4-FFF2-40B4-BE49-F238E27FC236}">
                <a16:creationId xmlns:a16="http://schemas.microsoft.com/office/drawing/2014/main" id="{1ACAE1DE-2F8E-4C38-AA4B-DEC3517CEFE9}"/>
              </a:ext>
            </a:extLst>
          </p:cNvPr>
          <p:cNvSpPr/>
          <p:nvPr/>
        </p:nvSpPr>
        <p:spPr>
          <a:xfrm>
            <a:off x="7961815" y="5772758"/>
            <a:ext cx="653143" cy="544506"/>
          </a:xfrm>
          <a:prstGeom prst="snip1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UT</a:t>
            </a:r>
          </a:p>
        </p:txBody>
      </p:sp>
      <p:sp>
        <p:nvSpPr>
          <p:cNvPr id="40" name="Oval 39">
            <a:extLst>
              <a:ext uri="{FF2B5EF4-FFF2-40B4-BE49-F238E27FC236}">
                <a16:creationId xmlns:a16="http://schemas.microsoft.com/office/drawing/2014/main" id="{ADCBD962-5247-4009-B6D8-81D90A739320}"/>
              </a:ext>
            </a:extLst>
          </p:cNvPr>
          <p:cNvSpPr/>
          <p:nvPr/>
        </p:nvSpPr>
        <p:spPr>
          <a:xfrm>
            <a:off x="7907626" y="2390051"/>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2" name="Straight Connector 41">
            <a:extLst>
              <a:ext uri="{FF2B5EF4-FFF2-40B4-BE49-F238E27FC236}">
                <a16:creationId xmlns:a16="http://schemas.microsoft.com/office/drawing/2014/main" id="{5CFD5B8F-D9F1-45CC-814D-55BD72E091FF}"/>
              </a:ext>
            </a:extLst>
          </p:cNvPr>
          <p:cNvCxnSpPr>
            <a:endCxn id="7" idx="0"/>
          </p:cNvCxnSpPr>
          <p:nvPr/>
        </p:nvCxnSpPr>
        <p:spPr>
          <a:xfrm>
            <a:off x="8005537" y="2589066"/>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0589A02-7E50-4FCA-B46D-6D3D11BAF969}"/>
              </a:ext>
            </a:extLst>
          </p:cNvPr>
          <p:cNvCxnSpPr>
            <a:stCxn id="35" idx="1"/>
            <a:endCxn id="40" idx="0"/>
          </p:cNvCxnSpPr>
          <p:nvPr/>
        </p:nvCxnSpPr>
        <p:spPr>
          <a:xfrm>
            <a:off x="7581055" y="1782601"/>
            <a:ext cx="419737" cy="60745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551B82E-DFDF-4D78-9A86-E077D6D7400D}"/>
              </a:ext>
            </a:extLst>
          </p:cNvPr>
          <p:cNvCxnSpPr>
            <a:cxnSpLocks/>
            <a:stCxn id="33" idx="0"/>
          </p:cNvCxnSpPr>
          <p:nvPr/>
        </p:nvCxnSpPr>
        <p:spPr>
          <a:xfrm>
            <a:off x="6305888" y="3466821"/>
            <a:ext cx="1371653" cy="672167"/>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19DB284E-C2CB-4707-8631-EB0A6A362FE0}"/>
              </a:ext>
            </a:extLst>
          </p:cNvPr>
          <p:cNvCxnSpPr>
            <a:cxnSpLocks/>
            <a:stCxn id="34" idx="0"/>
            <a:endCxn id="18" idx="1"/>
          </p:cNvCxnSpPr>
          <p:nvPr/>
        </p:nvCxnSpPr>
        <p:spPr>
          <a:xfrm flipV="1">
            <a:off x="6309776" y="4270693"/>
            <a:ext cx="1376827" cy="919185"/>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A1A5B5ED-6BEF-4953-B500-DF773CDFE772}"/>
              </a:ext>
            </a:extLst>
          </p:cNvPr>
          <p:cNvCxnSpPr>
            <a:cxnSpLocks/>
            <a:stCxn id="34" idx="0"/>
          </p:cNvCxnSpPr>
          <p:nvPr/>
        </p:nvCxnSpPr>
        <p:spPr>
          <a:xfrm flipV="1">
            <a:off x="6309776" y="4758864"/>
            <a:ext cx="2262022" cy="431014"/>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3B904F89-A21E-4115-8722-6B2B25F3BB52}"/>
              </a:ext>
            </a:extLst>
          </p:cNvPr>
          <p:cNvCxnSpPr>
            <a:cxnSpLocks/>
            <a:stCxn id="36" idx="1"/>
            <a:endCxn id="19" idx="0"/>
          </p:cNvCxnSpPr>
          <p:nvPr/>
        </p:nvCxnSpPr>
        <p:spPr>
          <a:xfrm flipH="1">
            <a:off x="9322173" y="1900336"/>
            <a:ext cx="1439973" cy="1239568"/>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E4D0EA94-3FA0-4503-809B-FEDEEA2B5545}"/>
              </a:ext>
            </a:extLst>
          </p:cNvPr>
          <p:cNvCxnSpPr>
            <a:cxnSpLocks/>
            <a:stCxn id="37" idx="2"/>
          </p:cNvCxnSpPr>
          <p:nvPr/>
        </p:nvCxnSpPr>
        <p:spPr>
          <a:xfrm flipH="1">
            <a:off x="9927722" y="3894903"/>
            <a:ext cx="1221555" cy="81129"/>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B3FF0006-AE02-4D3F-9AC8-7C9F50F39B35}"/>
              </a:ext>
            </a:extLst>
          </p:cNvPr>
          <p:cNvCxnSpPr>
            <a:cxnSpLocks/>
            <a:stCxn id="38" idx="3"/>
          </p:cNvCxnSpPr>
          <p:nvPr/>
        </p:nvCxnSpPr>
        <p:spPr>
          <a:xfrm flipH="1" flipV="1">
            <a:off x="9696231" y="4167156"/>
            <a:ext cx="864960" cy="1605602"/>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098B155C-A1AD-419C-A8AB-861D2897627D}"/>
              </a:ext>
            </a:extLst>
          </p:cNvPr>
          <p:cNvCxnSpPr>
            <a:cxnSpLocks/>
            <a:stCxn id="39" idx="3"/>
          </p:cNvCxnSpPr>
          <p:nvPr/>
        </p:nvCxnSpPr>
        <p:spPr>
          <a:xfrm flipV="1">
            <a:off x="8288387" y="4844066"/>
            <a:ext cx="514902" cy="928692"/>
          </a:xfrm>
          <a:prstGeom prst="straightConnector1">
            <a:avLst/>
          </a:prstGeom>
          <a:ln w="3175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Rectangle: Single Corner Snipped 68">
            <a:extLst>
              <a:ext uri="{FF2B5EF4-FFF2-40B4-BE49-F238E27FC236}">
                <a16:creationId xmlns:a16="http://schemas.microsoft.com/office/drawing/2014/main" id="{B32338AE-328F-44A3-AE5F-8074B160BA39}"/>
              </a:ext>
            </a:extLst>
          </p:cNvPr>
          <p:cNvSpPr/>
          <p:nvPr/>
        </p:nvSpPr>
        <p:spPr>
          <a:xfrm>
            <a:off x="8075324" y="123314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cxnSp>
        <p:nvCxnSpPr>
          <p:cNvPr id="71" name="Straight Arrow Connector 70">
            <a:extLst>
              <a:ext uri="{FF2B5EF4-FFF2-40B4-BE49-F238E27FC236}">
                <a16:creationId xmlns:a16="http://schemas.microsoft.com/office/drawing/2014/main" id="{9F4016A1-F09D-4497-8D5A-758D0535DF0A}"/>
              </a:ext>
            </a:extLst>
          </p:cNvPr>
          <p:cNvCxnSpPr>
            <a:cxnSpLocks/>
            <a:stCxn id="69" idx="1"/>
            <a:endCxn id="40" idx="7"/>
          </p:cNvCxnSpPr>
          <p:nvPr/>
        </p:nvCxnSpPr>
        <p:spPr>
          <a:xfrm flipH="1">
            <a:off x="8066669" y="1777648"/>
            <a:ext cx="335227" cy="639691"/>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4" name="Diamond 73">
            <a:extLst>
              <a:ext uri="{FF2B5EF4-FFF2-40B4-BE49-F238E27FC236}">
                <a16:creationId xmlns:a16="http://schemas.microsoft.com/office/drawing/2014/main" id="{BD71C658-46A2-4A23-ABAA-153D00E24D35}"/>
              </a:ext>
            </a:extLst>
          </p:cNvPr>
          <p:cNvSpPr/>
          <p:nvPr/>
        </p:nvSpPr>
        <p:spPr>
          <a:xfrm>
            <a:off x="8153926" y="4178512"/>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Isosceles Triangle 3">
            <a:extLst>
              <a:ext uri="{FF2B5EF4-FFF2-40B4-BE49-F238E27FC236}">
                <a16:creationId xmlns:a16="http://schemas.microsoft.com/office/drawing/2014/main" id="{AE6E7D9B-24F8-4416-AA50-BBCCF09F7E3A}"/>
              </a:ext>
            </a:extLst>
          </p:cNvPr>
          <p:cNvSpPr/>
          <p:nvPr/>
        </p:nvSpPr>
        <p:spPr>
          <a:xfrm>
            <a:off x="8550595" y="4373989"/>
            <a:ext cx="523644" cy="451417"/>
          </a:xfrm>
          <a:prstGeom prst="triangle">
            <a:avLst/>
          </a:prstGeom>
          <a:solidFill>
            <a:srgbClr val="3A3E3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AEDF8E78-0E27-4129-BCF9-B439759A67B4}"/>
              </a:ext>
            </a:extLst>
          </p:cNvPr>
          <p:cNvSpPr/>
          <p:nvPr/>
        </p:nvSpPr>
        <p:spPr>
          <a:xfrm>
            <a:off x="9466289" y="3707795"/>
            <a:ext cx="439438" cy="439438"/>
          </a:xfrm>
          <a:prstGeom prst="ellipse">
            <a:avLst/>
          </a:prstGeom>
          <a:solidFill>
            <a:srgbClr val="3A3E3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TextBox 66">
            <a:extLst>
              <a:ext uri="{FF2B5EF4-FFF2-40B4-BE49-F238E27FC236}">
                <a16:creationId xmlns:a16="http://schemas.microsoft.com/office/drawing/2014/main" id="{0492BEFE-3895-47ED-9F65-BB997078DD25}"/>
              </a:ext>
            </a:extLst>
          </p:cNvPr>
          <p:cNvSpPr txBox="1"/>
          <p:nvPr/>
        </p:nvSpPr>
        <p:spPr>
          <a:xfrm>
            <a:off x="7818326" y="5217654"/>
            <a:ext cx="968563" cy="830997"/>
          </a:xfrm>
          <a:prstGeom prst="rect">
            <a:avLst/>
          </a:prstGeom>
          <a:noFill/>
        </p:spPr>
        <p:txBody>
          <a:bodyPr wrap="square">
            <a:spAutoFit/>
          </a:bodyPr>
          <a:lstStyle/>
          <a:p>
            <a:r>
              <a:rPr lang="fr-FR" sz="4800" dirty="0"/>
              <a:t>😕</a:t>
            </a:r>
            <a:endParaRPr lang="en-GB" sz="4800" dirty="0"/>
          </a:p>
        </p:txBody>
      </p:sp>
      <p:sp>
        <p:nvSpPr>
          <p:cNvPr id="68" name="TextBox 67">
            <a:extLst>
              <a:ext uri="{FF2B5EF4-FFF2-40B4-BE49-F238E27FC236}">
                <a16:creationId xmlns:a16="http://schemas.microsoft.com/office/drawing/2014/main" id="{EFE242CA-1460-4E6A-B2F3-E905252A19C4}"/>
              </a:ext>
            </a:extLst>
          </p:cNvPr>
          <p:cNvSpPr txBox="1"/>
          <p:nvPr/>
        </p:nvSpPr>
        <p:spPr>
          <a:xfrm>
            <a:off x="5973458" y="4922845"/>
            <a:ext cx="968563" cy="830997"/>
          </a:xfrm>
          <a:prstGeom prst="rect">
            <a:avLst/>
          </a:prstGeom>
          <a:noFill/>
        </p:spPr>
        <p:txBody>
          <a:bodyPr wrap="square">
            <a:spAutoFit/>
          </a:bodyPr>
          <a:lstStyle/>
          <a:p>
            <a:r>
              <a:rPr lang="fr-FR" sz="4800" dirty="0"/>
              <a:t>😕</a:t>
            </a:r>
            <a:endParaRPr lang="en-GB" sz="4800" dirty="0"/>
          </a:p>
        </p:txBody>
      </p:sp>
      <p:sp>
        <p:nvSpPr>
          <p:cNvPr id="70" name="TextBox 69">
            <a:extLst>
              <a:ext uri="{FF2B5EF4-FFF2-40B4-BE49-F238E27FC236}">
                <a16:creationId xmlns:a16="http://schemas.microsoft.com/office/drawing/2014/main" id="{3DD60689-F65C-4C91-B6A7-08B2A1BE1660}"/>
              </a:ext>
            </a:extLst>
          </p:cNvPr>
          <p:cNvSpPr txBox="1"/>
          <p:nvPr/>
        </p:nvSpPr>
        <p:spPr>
          <a:xfrm>
            <a:off x="9987909" y="5203412"/>
            <a:ext cx="968563" cy="830997"/>
          </a:xfrm>
          <a:prstGeom prst="rect">
            <a:avLst/>
          </a:prstGeom>
          <a:noFill/>
        </p:spPr>
        <p:txBody>
          <a:bodyPr wrap="square">
            <a:spAutoFit/>
          </a:bodyPr>
          <a:lstStyle/>
          <a:p>
            <a:r>
              <a:rPr lang="fr-FR" sz="4800" dirty="0"/>
              <a:t>😕</a:t>
            </a:r>
            <a:endParaRPr lang="en-GB" sz="4800" dirty="0"/>
          </a:p>
        </p:txBody>
      </p:sp>
      <p:sp>
        <p:nvSpPr>
          <p:cNvPr id="72" name="TextBox 71">
            <a:extLst>
              <a:ext uri="{FF2B5EF4-FFF2-40B4-BE49-F238E27FC236}">
                <a16:creationId xmlns:a16="http://schemas.microsoft.com/office/drawing/2014/main" id="{8AB44DFF-0EF5-4EBB-86F8-BDA9B99328D3}"/>
              </a:ext>
            </a:extLst>
          </p:cNvPr>
          <p:cNvSpPr txBox="1"/>
          <p:nvPr/>
        </p:nvSpPr>
        <p:spPr>
          <a:xfrm>
            <a:off x="10484994" y="3331533"/>
            <a:ext cx="968563" cy="830997"/>
          </a:xfrm>
          <a:prstGeom prst="rect">
            <a:avLst/>
          </a:prstGeom>
          <a:noFill/>
        </p:spPr>
        <p:txBody>
          <a:bodyPr wrap="square">
            <a:spAutoFit/>
          </a:bodyPr>
          <a:lstStyle/>
          <a:p>
            <a:r>
              <a:rPr lang="fr-FR" sz="4800" dirty="0"/>
              <a:t>😕</a:t>
            </a:r>
            <a:endParaRPr lang="en-GB" sz="4800" dirty="0"/>
          </a:p>
        </p:txBody>
      </p:sp>
      <p:sp>
        <p:nvSpPr>
          <p:cNvPr id="73" name="TextBox 72">
            <a:extLst>
              <a:ext uri="{FF2B5EF4-FFF2-40B4-BE49-F238E27FC236}">
                <a16:creationId xmlns:a16="http://schemas.microsoft.com/office/drawing/2014/main" id="{A37D8CD5-23CD-47FD-A827-42BF41062AD6}"/>
              </a:ext>
            </a:extLst>
          </p:cNvPr>
          <p:cNvSpPr txBox="1"/>
          <p:nvPr/>
        </p:nvSpPr>
        <p:spPr>
          <a:xfrm>
            <a:off x="10141418" y="1455869"/>
            <a:ext cx="968563" cy="830997"/>
          </a:xfrm>
          <a:prstGeom prst="rect">
            <a:avLst/>
          </a:prstGeom>
          <a:noFill/>
        </p:spPr>
        <p:txBody>
          <a:bodyPr wrap="square">
            <a:spAutoFit/>
          </a:bodyPr>
          <a:lstStyle/>
          <a:p>
            <a:r>
              <a:rPr lang="fr-FR" sz="4800" dirty="0"/>
              <a:t>😕</a:t>
            </a:r>
            <a:endParaRPr lang="en-GB" sz="4800" dirty="0"/>
          </a:p>
        </p:txBody>
      </p:sp>
      <p:sp>
        <p:nvSpPr>
          <p:cNvPr id="48" name="TextBox 47">
            <a:extLst>
              <a:ext uri="{FF2B5EF4-FFF2-40B4-BE49-F238E27FC236}">
                <a16:creationId xmlns:a16="http://schemas.microsoft.com/office/drawing/2014/main" id="{8FD61833-A074-43E2-90FF-E2767A48C70F}"/>
              </a:ext>
            </a:extLst>
          </p:cNvPr>
          <p:cNvSpPr txBox="1"/>
          <p:nvPr/>
        </p:nvSpPr>
        <p:spPr>
          <a:xfrm>
            <a:off x="7402664" y="3403160"/>
            <a:ext cx="659456" cy="369332"/>
          </a:xfrm>
          <a:prstGeom prst="rect">
            <a:avLst/>
          </a:prstGeom>
          <a:noFill/>
        </p:spPr>
        <p:txBody>
          <a:bodyPr wrap="square" rtlCol="0">
            <a:spAutoFit/>
          </a:bodyPr>
          <a:lstStyle/>
          <a:p>
            <a:r>
              <a:rPr lang="en-GB" dirty="0"/>
              <a:t>uses</a:t>
            </a:r>
          </a:p>
        </p:txBody>
      </p:sp>
      <p:sp>
        <p:nvSpPr>
          <p:cNvPr id="49" name="TextBox 48">
            <a:extLst>
              <a:ext uri="{FF2B5EF4-FFF2-40B4-BE49-F238E27FC236}">
                <a16:creationId xmlns:a16="http://schemas.microsoft.com/office/drawing/2014/main" id="{75C54B74-4D0D-4180-966F-5EC7F878C3C0}"/>
              </a:ext>
            </a:extLst>
          </p:cNvPr>
          <p:cNvSpPr txBox="1"/>
          <p:nvPr/>
        </p:nvSpPr>
        <p:spPr>
          <a:xfrm>
            <a:off x="9988550" y="2508250"/>
            <a:ext cx="596900" cy="369332"/>
          </a:xfrm>
          <a:prstGeom prst="rect">
            <a:avLst/>
          </a:prstGeom>
          <a:noFill/>
        </p:spPr>
        <p:txBody>
          <a:bodyPr wrap="square" rtlCol="0">
            <a:spAutoFit/>
          </a:bodyPr>
          <a:lstStyle/>
          <a:p>
            <a:r>
              <a:rPr lang="en-GB" b="1" dirty="0">
                <a:latin typeface="Alte Haas Grotesk" panose="02000503000000020004" pitchFamily="2" charset="0"/>
              </a:rPr>
              <a:t>API</a:t>
            </a:r>
          </a:p>
        </p:txBody>
      </p:sp>
      <p:sp>
        <p:nvSpPr>
          <p:cNvPr id="55" name="Rectangle 54">
            <a:extLst>
              <a:ext uri="{FF2B5EF4-FFF2-40B4-BE49-F238E27FC236}">
                <a16:creationId xmlns:a16="http://schemas.microsoft.com/office/drawing/2014/main" id="{FF24D0F7-55BC-407B-98AB-B4F6D5EDA8B6}"/>
              </a:ext>
            </a:extLst>
          </p:cNvPr>
          <p:cNvSpPr/>
          <p:nvPr/>
        </p:nvSpPr>
        <p:spPr>
          <a:xfrm>
            <a:off x="1306644" y="-188885"/>
            <a:ext cx="11782268" cy="7411154"/>
          </a:xfrm>
          <a:prstGeom prst="rect">
            <a:avLst/>
          </a:prstGeom>
          <a:solidFill>
            <a:schemeClr val="bg2">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8" name="Group 7">
            <a:extLst>
              <a:ext uri="{FF2B5EF4-FFF2-40B4-BE49-F238E27FC236}">
                <a16:creationId xmlns:a16="http://schemas.microsoft.com/office/drawing/2014/main" id="{EF0530CD-ED7D-424B-8CA9-DAA697E8655F}"/>
              </a:ext>
            </a:extLst>
          </p:cNvPr>
          <p:cNvGrpSpPr/>
          <p:nvPr/>
        </p:nvGrpSpPr>
        <p:grpSpPr>
          <a:xfrm>
            <a:off x="-1004970" y="-2187981"/>
            <a:ext cx="11455541" cy="11802707"/>
            <a:chOff x="-1004970" y="-2187981"/>
            <a:chExt cx="11455541" cy="11802707"/>
          </a:xfrm>
        </p:grpSpPr>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3" name="Title 3">
              <a:extLst>
                <a:ext uri="{FF2B5EF4-FFF2-40B4-BE49-F238E27FC236}">
                  <a16:creationId xmlns:a16="http://schemas.microsoft.com/office/drawing/2014/main" id="{FA02CBF6-DF9B-4E7B-A709-647959E1A56D}"/>
                </a:ext>
              </a:extLst>
            </p:cNvPr>
            <p:cNvSpPr txBox="1">
              <a:spLocks/>
            </p:cNvSpPr>
            <p:nvPr/>
          </p:nvSpPr>
          <p:spPr>
            <a:xfrm>
              <a:off x="781318" y="4270693"/>
              <a:ext cx="324477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Fragile tests</a:t>
              </a:r>
            </a:p>
          </p:txBody>
        </p:sp>
      </p:grpSp>
      <p:sp>
        <p:nvSpPr>
          <p:cNvPr id="59" name="Title 3">
            <a:extLst>
              <a:ext uri="{FF2B5EF4-FFF2-40B4-BE49-F238E27FC236}">
                <a16:creationId xmlns:a16="http://schemas.microsoft.com/office/drawing/2014/main" id="{2A40C172-85D9-4674-B546-61DDD1AF43A4}"/>
              </a:ext>
            </a:extLst>
          </p:cNvPr>
          <p:cNvSpPr txBox="1">
            <a:spLocks/>
          </p:cNvSpPr>
          <p:nvPr/>
        </p:nvSpPr>
        <p:spPr>
          <a:xfrm>
            <a:off x="6117035" y="1805424"/>
            <a:ext cx="5714727" cy="4747014"/>
          </a:xfrm>
          <a:prstGeom prst="rect">
            <a:avLst/>
          </a:prstGeom>
        </p:spPr>
        <p:txBody>
          <a:bodyPr vert="horz" lIns="91440" tIns="45720" rIns="91440" bIns="45720" rtlCol="0" anchor="t">
            <a:normAutofit fontScale="92500" lnSpcReduction="2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spcAft>
                <a:spcPts val="2400"/>
              </a:spcAft>
            </a:pPr>
            <a:r>
              <a:rPr lang="en-US" sz="3000" cap="all" dirty="0"/>
              <a:t>Mitigations</a:t>
            </a:r>
          </a:p>
          <a:p>
            <a:pPr algn="ctr">
              <a:spcAft>
                <a:spcPts val="2400"/>
              </a:spcAft>
            </a:pPr>
            <a:endParaRPr lang="en-US" sz="2800" dirty="0"/>
          </a:p>
          <a:p>
            <a:pPr marL="457200" indent="-457200">
              <a:spcAft>
                <a:spcPts val="2400"/>
              </a:spcAft>
              <a:buFont typeface="Arial" panose="020B0604020202020204" pitchFamily="34" charset="0"/>
              <a:buChar char="•"/>
            </a:pPr>
            <a:r>
              <a:rPr lang="en-US" sz="2800" dirty="0"/>
              <a:t>Do not test “implementations”</a:t>
            </a:r>
          </a:p>
          <a:p>
            <a:pPr marL="457200" indent="-457200">
              <a:spcAft>
                <a:spcPts val="2400"/>
              </a:spcAft>
              <a:buFont typeface="Arial" panose="020B0604020202020204" pitchFamily="34" charset="0"/>
              <a:buChar char="•"/>
            </a:pPr>
            <a:r>
              <a:rPr lang="en-US" sz="2800" dirty="0"/>
              <a:t>F</a:t>
            </a:r>
            <a:r>
              <a:rPr lang="en-US" sz="2800" dirty="0">
                <a:sym typeface="Wingdings" panose="05000000000000000000" pitchFamily="2" charset="2"/>
              </a:rPr>
              <a:t>ocus on external </a:t>
            </a:r>
            <a:r>
              <a:rPr lang="en-US" sz="2800" dirty="0" err="1">
                <a:sym typeface="Wingdings" panose="05000000000000000000" pitchFamily="2" charset="2"/>
              </a:rPr>
              <a:t>behaviours</a:t>
            </a:r>
            <a:r>
              <a:rPr lang="en-US" sz="2800" dirty="0">
                <a:sym typeface="Wingdings" panose="05000000000000000000" pitchFamily="2" charset="2"/>
              </a:rPr>
              <a:t> instead (with Outside-in TDD)</a:t>
            </a:r>
            <a:br>
              <a:rPr lang="en-US" sz="2800" dirty="0">
                <a:sym typeface="Wingdings" panose="05000000000000000000" pitchFamily="2" charset="2"/>
              </a:rPr>
            </a:br>
            <a:br>
              <a:rPr lang="en-US" sz="2800" dirty="0">
                <a:sym typeface="Wingdings" panose="05000000000000000000" pitchFamily="2" charset="2"/>
              </a:rPr>
            </a:br>
            <a:br>
              <a:rPr lang="en-US" sz="2800" dirty="0">
                <a:sym typeface="Wingdings" panose="05000000000000000000" pitchFamily="2" charset="2"/>
              </a:rPr>
            </a:br>
            <a:br>
              <a:rPr lang="en-US" sz="2800" dirty="0">
                <a:sym typeface="Wingdings" panose="05000000000000000000" pitchFamily="2" charset="2"/>
              </a:rPr>
            </a:br>
            <a:endParaRPr lang="en-US" sz="2800" dirty="0">
              <a:sym typeface="Wingdings" panose="05000000000000000000" pitchFamily="2" charset="2"/>
            </a:endParaRPr>
          </a:p>
          <a:p>
            <a:pPr marL="457200" indent="-457200">
              <a:spcAft>
                <a:spcPts val="2400"/>
              </a:spcAft>
              <a:buFont typeface="Arial" panose="020B0604020202020204" pitchFamily="34" charset="0"/>
              <a:buChar char="•"/>
            </a:pPr>
            <a:r>
              <a:rPr lang="en-US" sz="2800" dirty="0">
                <a:sym typeface="Wingdings" panose="05000000000000000000" pitchFamily="2" charset="2"/>
              </a:rPr>
              <a:t>Favor (coarse-grained unit) Acceptance tests over fine-grained unit tests</a:t>
            </a:r>
            <a:endParaRPr lang="en-US" sz="2800" dirty="0"/>
          </a:p>
        </p:txBody>
      </p:sp>
      <p:grpSp>
        <p:nvGrpSpPr>
          <p:cNvPr id="62" name="Group 61">
            <a:extLst>
              <a:ext uri="{FF2B5EF4-FFF2-40B4-BE49-F238E27FC236}">
                <a16:creationId xmlns:a16="http://schemas.microsoft.com/office/drawing/2014/main" id="{9B0C6950-61E4-4E09-AFBE-0B4E7A65E95B}"/>
              </a:ext>
            </a:extLst>
          </p:cNvPr>
          <p:cNvGrpSpPr/>
          <p:nvPr/>
        </p:nvGrpSpPr>
        <p:grpSpPr>
          <a:xfrm>
            <a:off x="9274673" y="4427446"/>
            <a:ext cx="1208523" cy="646331"/>
            <a:chOff x="5075798" y="3811394"/>
            <a:chExt cx="2721627" cy="1455555"/>
          </a:xfrm>
        </p:grpSpPr>
        <p:grpSp>
          <p:nvGrpSpPr>
            <p:cNvPr id="63" name="Group 62">
              <a:extLst>
                <a:ext uri="{FF2B5EF4-FFF2-40B4-BE49-F238E27FC236}">
                  <a16:creationId xmlns:a16="http://schemas.microsoft.com/office/drawing/2014/main" id="{875C0A6F-B284-49D9-83F6-49B82AF2D874}"/>
                </a:ext>
              </a:extLst>
            </p:cNvPr>
            <p:cNvGrpSpPr/>
            <p:nvPr/>
          </p:nvGrpSpPr>
          <p:grpSpPr>
            <a:xfrm>
              <a:off x="5075798" y="3811394"/>
              <a:ext cx="2721627" cy="1455555"/>
              <a:chOff x="5075798" y="3811394"/>
              <a:chExt cx="2721627" cy="1455555"/>
            </a:xfrm>
          </p:grpSpPr>
          <p:grpSp>
            <p:nvGrpSpPr>
              <p:cNvPr id="75" name="Group 74">
                <a:extLst>
                  <a:ext uri="{FF2B5EF4-FFF2-40B4-BE49-F238E27FC236}">
                    <a16:creationId xmlns:a16="http://schemas.microsoft.com/office/drawing/2014/main" id="{920C5779-216A-4150-B4D1-BA1EF7184D2F}"/>
                  </a:ext>
                </a:extLst>
              </p:cNvPr>
              <p:cNvGrpSpPr/>
              <p:nvPr/>
            </p:nvGrpSpPr>
            <p:grpSpPr>
              <a:xfrm>
                <a:off x="6293330" y="3811394"/>
                <a:ext cx="1504095" cy="1455555"/>
                <a:chOff x="7991785" y="2943421"/>
                <a:chExt cx="3136284" cy="3035069"/>
              </a:xfrm>
            </p:grpSpPr>
            <p:sp>
              <p:nvSpPr>
                <p:cNvPr id="77" name="TextBox 76">
                  <a:extLst>
                    <a:ext uri="{FF2B5EF4-FFF2-40B4-BE49-F238E27FC236}">
                      <a16:creationId xmlns:a16="http://schemas.microsoft.com/office/drawing/2014/main" id="{9F37CFCC-F17D-4C5E-839F-CA15B040EA1F}"/>
                    </a:ext>
                  </a:extLst>
                </p:cNvPr>
                <p:cNvSpPr txBox="1"/>
                <p:nvPr/>
              </p:nvSpPr>
              <p:spPr>
                <a:xfrm>
                  <a:off x="9925355" y="2943421"/>
                  <a:ext cx="587690" cy="3035069"/>
                </a:xfrm>
                <a:prstGeom prst="rect">
                  <a:avLst/>
                </a:prstGeom>
                <a:noFill/>
              </p:spPr>
              <p:txBody>
                <a:bodyPr wrap="square" rtlCol="0">
                  <a:spAutoFit/>
                </a:bodyPr>
                <a:lstStyle/>
                <a:p>
                  <a:pPr algn="r"/>
                  <a:r>
                    <a:rPr lang="en-GB" b="1" dirty="0">
                      <a:latin typeface="Alte Haas Grotesk" panose="02000503000000020004" pitchFamily="2" charset="0"/>
                    </a:rPr>
                    <a:t>AP</a:t>
                  </a:r>
                </a:p>
              </p:txBody>
            </p:sp>
            <p:sp>
              <p:nvSpPr>
                <p:cNvPr id="78" name="Rectangle 77">
                  <a:extLst>
                    <a:ext uri="{FF2B5EF4-FFF2-40B4-BE49-F238E27FC236}">
                      <a16:creationId xmlns:a16="http://schemas.microsoft.com/office/drawing/2014/main" id="{78384103-B238-478D-9194-D198848578C5}"/>
                    </a:ext>
                  </a:extLst>
                </p:cNvPr>
                <p:cNvSpPr/>
                <p:nvPr/>
              </p:nvSpPr>
              <p:spPr>
                <a:xfrm>
                  <a:off x="7991785" y="3299003"/>
                  <a:ext cx="3136284" cy="2520500"/>
                </a:xfrm>
                <a:prstGeom prst="rect">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9" name="Connector: Elbow 78">
                  <a:extLst>
                    <a:ext uri="{FF2B5EF4-FFF2-40B4-BE49-F238E27FC236}">
                      <a16:creationId xmlns:a16="http://schemas.microsoft.com/office/drawing/2014/main" id="{17703C1B-3102-40D5-A96D-82233ADE2E1C}"/>
                    </a:ext>
                  </a:extLst>
                </p:cNvPr>
                <p:cNvCxnSpPr>
                  <a:cxnSpLocks/>
                  <a:stCxn id="81" idx="3"/>
                </p:cNvCxnSpPr>
                <p:nvPr/>
              </p:nvCxnSpPr>
              <p:spPr>
                <a:xfrm>
                  <a:off x="8737213" y="3830139"/>
                  <a:ext cx="847412" cy="145492"/>
                </a:xfrm>
                <a:prstGeom prst="bentConnector3">
                  <a:avLst/>
                </a:prstGeom>
                <a:ln w="9525">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665E33C9-8AB2-4B91-A0BB-AF9964E390CD}"/>
                    </a:ext>
                  </a:extLst>
                </p:cNvPr>
                <p:cNvCxnSpPr>
                  <a:cxnSpLocks/>
                  <a:stCxn id="81" idx="2"/>
                </p:cNvCxnSpPr>
                <p:nvPr/>
              </p:nvCxnSpPr>
              <p:spPr>
                <a:xfrm>
                  <a:off x="8505722" y="4021263"/>
                  <a:ext cx="375227" cy="819883"/>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1" name="Rectangle: Rounded Corners 80">
                  <a:extLst>
                    <a:ext uri="{FF2B5EF4-FFF2-40B4-BE49-F238E27FC236}">
                      <a16:creationId xmlns:a16="http://schemas.microsoft.com/office/drawing/2014/main" id="{F11558D7-FF4B-4429-8791-0AD6B551DD5F}"/>
                    </a:ext>
                  </a:extLst>
                </p:cNvPr>
                <p:cNvSpPr/>
                <p:nvPr/>
              </p:nvSpPr>
              <p:spPr>
                <a:xfrm>
                  <a:off x="8274231" y="3639014"/>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2" name="Diamond 81">
                  <a:extLst>
                    <a:ext uri="{FF2B5EF4-FFF2-40B4-BE49-F238E27FC236}">
                      <a16:creationId xmlns:a16="http://schemas.microsoft.com/office/drawing/2014/main" id="{9FE75374-BD14-4BCF-9AC1-9E69BDBD49F7}"/>
                    </a:ext>
                  </a:extLst>
                </p:cNvPr>
                <p:cNvSpPr/>
                <p:nvPr/>
              </p:nvSpPr>
              <p:spPr>
                <a:xfrm>
                  <a:off x="8745501" y="3735217"/>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Oval 82">
                  <a:extLst>
                    <a:ext uri="{FF2B5EF4-FFF2-40B4-BE49-F238E27FC236}">
                      <a16:creationId xmlns:a16="http://schemas.microsoft.com/office/drawing/2014/main" id="{821CFABF-4897-43F9-B467-DBDBD910EB1E}"/>
                    </a:ext>
                  </a:extLst>
                </p:cNvPr>
                <p:cNvSpPr/>
                <p:nvPr/>
              </p:nvSpPr>
              <p:spPr>
                <a:xfrm>
                  <a:off x="8404131" y="3219439"/>
                  <a:ext cx="186331" cy="186331"/>
                </a:xfrm>
                <a:prstGeom prst="ellipse">
                  <a:avLst/>
                </a:prstGeom>
                <a:solidFill>
                  <a:srgbClr val="9A57CD"/>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4" name="Straight Connector 83">
                  <a:extLst>
                    <a:ext uri="{FF2B5EF4-FFF2-40B4-BE49-F238E27FC236}">
                      <a16:creationId xmlns:a16="http://schemas.microsoft.com/office/drawing/2014/main" id="{39708E62-C086-4D77-ACB1-8D60BAE756EF}"/>
                    </a:ext>
                  </a:extLst>
                </p:cNvPr>
                <p:cNvCxnSpPr>
                  <a:cxnSpLocks/>
                  <a:endCxn id="81" idx="0"/>
                </p:cNvCxnSpPr>
                <p:nvPr/>
              </p:nvCxnSpPr>
              <p:spPr>
                <a:xfrm>
                  <a:off x="8505722" y="3410464"/>
                  <a:ext cx="0" cy="22855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76" name="Connector: Curved 75">
                <a:extLst>
                  <a:ext uri="{FF2B5EF4-FFF2-40B4-BE49-F238E27FC236}">
                    <a16:creationId xmlns:a16="http://schemas.microsoft.com/office/drawing/2014/main" id="{D571EE55-68E8-4E08-8E32-C6C751930338}"/>
                  </a:ext>
                </a:extLst>
              </p:cNvPr>
              <p:cNvCxnSpPr>
                <a:cxnSpLocks/>
              </p:cNvCxnSpPr>
              <p:nvPr/>
            </p:nvCxnSpPr>
            <p:spPr>
              <a:xfrm rot="16200000" flipH="1">
                <a:off x="5801447" y="3173005"/>
                <a:ext cx="7456" cy="1458754"/>
              </a:xfrm>
              <a:prstGeom prst="curvedConnector3">
                <a:avLst>
                  <a:gd name="adj1" fmla="val -7194245"/>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5" name="TextBox 64">
              <a:extLst>
                <a:ext uri="{FF2B5EF4-FFF2-40B4-BE49-F238E27FC236}">
                  <a16:creationId xmlns:a16="http://schemas.microsoft.com/office/drawing/2014/main" id="{D11766CB-23FE-439F-8BF8-9335350002E0}"/>
                </a:ext>
              </a:extLst>
            </p:cNvPr>
            <p:cNvSpPr txBox="1"/>
            <p:nvPr/>
          </p:nvSpPr>
          <p:spPr>
            <a:xfrm>
              <a:off x="7050351" y="4059214"/>
              <a:ext cx="364536" cy="623809"/>
            </a:xfrm>
            <a:prstGeom prst="rect">
              <a:avLst/>
            </a:prstGeom>
            <a:noFill/>
          </p:spPr>
          <p:txBody>
            <a:bodyPr wrap="square" rtlCol="0">
              <a:spAutoFit/>
            </a:bodyPr>
            <a:lstStyle/>
            <a:p>
              <a:r>
                <a:rPr lang="en-GB" sz="1200" dirty="0">
                  <a:solidFill>
                    <a:schemeClr val="bg1"/>
                  </a:solidFill>
                </a:rPr>
                <a:t>…</a:t>
              </a:r>
              <a:endParaRPr lang="en-GB" dirty="0">
                <a:solidFill>
                  <a:schemeClr val="bg1"/>
                </a:solidFill>
              </a:endParaRPr>
            </a:p>
          </p:txBody>
        </p:sp>
        <p:sp>
          <p:nvSpPr>
            <p:cNvPr id="66" name="TextBox 65">
              <a:extLst>
                <a:ext uri="{FF2B5EF4-FFF2-40B4-BE49-F238E27FC236}">
                  <a16:creationId xmlns:a16="http://schemas.microsoft.com/office/drawing/2014/main" id="{9AF38A55-3035-4E1B-9793-A06C0345ED87}"/>
                </a:ext>
              </a:extLst>
            </p:cNvPr>
            <p:cNvSpPr txBox="1"/>
            <p:nvPr/>
          </p:nvSpPr>
          <p:spPr>
            <a:xfrm>
              <a:off x="6600333" y="4574838"/>
              <a:ext cx="364536" cy="589153"/>
            </a:xfrm>
            <a:prstGeom prst="rect">
              <a:avLst/>
            </a:prstGeom>
            <a:noFill/>
          </p:spPr>
          <p:txBody>
            <a:bodyPr wrap="square" rtlCol="0">
              <a:spAutoFit/>
            </a:bodyPr>
            <a:lstStyle/>
            <a:p>
              <a:r>
                <a:rPr lang="en-GB" sz="1100" dirty="0">
                  <a:solidFill>
                    <a:schemeClr val="bg1"/>
                  </a:solidFill>
                </a:rPr>
                <a:t>…</a:t>
              </a:r>
            </a:p>
          </p:txBody>
        </p:sp>
      </p:grpSp>
    </p:spTree>
    <p:extLst>
      <p:ext uri="{BB962C8B-B14F-4D97-AF65-F5344CB8AC3E}">
        <p14:creationId xmlns:p14="http://schemas.microsoft.com/office/powerpoint/2010/main" val="2986693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370265"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1" name="Title 3">
            <a:extLst>
              <a:ext uri="{FF2B5EF4-FFF2-40B4-BE49-F238E27FC236}">
                <a16:creationId xmlns:a16="http://schemas.microsoft.com/office/drawing/2014/main" id="{26680EDF-544B-47A5-94E0-2EE1815FBE04}"/>
              </a:ext>
            </a:extLst>
          </p:cNvPr>
          <p:cNvSpPr txBox="1">
            <a:spLocks/>
          </p:cNvSpPr>
          <p:nvPr/>
        </p:nvSpPr>
        <p:spPr>
          <a:xfrm>
            <a:off x="5897744" y="3242529"/>
            <a:ext cx="5139851" cy="2489110"/>
          </a:xfrm>
          <a:prstGeom prst="rect">
            <a:avLst/>
          </a:prstGeom>
          <a:solidFill>
            <a:schemeClr val="tx1">
              <a:alpha val="31000"/>
            </a:schemeClr>
          </a:solidFill>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Disclaimer</a:t>
            </a:r>
          </a:p>
          <a:p>
            <a:endParaRPr lang="en-US" sz="2800" dirty="0">
              <a:solidFill>
                <a:schemeClr val="bg1"/>
              </a:solidFill>
            </a:endParaRPr>
          </a:p>
          <a:p>
            <a:pPr algn="just"/>
            <a:r>
              <a:rPr lang="en-US" sz="2400" b="0" dirty="0">
                <a:solidFill>
                  <a:schemeClr val="bg1"/>
                </a:solidFill>
              </a:rPr>
              <a:t>Test Coverage will be a visual help to identify blind spots in our code here</a:t>
            </a:r>
          </a:p>
          <a:p>
            <a:pPr algn="just"/>
            <a:endParaRPr lang="en-US" sz="2400" b="0" dirty="0">
              <a:solidFill>
                <a:schemeClr val="bg1"/>
              </a:solidFill>
            </a:endParaRPr>
          </a:p>
          <a:p>
            <a:pPr algn="just"/>
            <a:r>
              <a:rPr lang="en-US" sz="2400" b="0" dirty="0">
                <a:solidFill>
                  <a:schemeClr val="bg1"/>
                </a:solidFill>
              </a:rPr>
              <a:t>It doesn’t mean that test coverage is a must</a:t>
            </a:r>
          </a:p>
        </p:txBody>
      </p:sp>
      <p:sp>
        <p:nvSpPr>
          <p:cNvPr id="12" name="Title 3">
            <a:extLst>
              <a:ext uri="{FF2B5EF4-FFF2-40B4-BE49-F238E27FC236}">
                <a16:creationId xmlns:a16="http://schemas.microsoft.com/office/drawing/2014/main" id="{5592298D-044B-4D11-B43B-79BD2D39C976}"/>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2.</a:t>
            </a:r>
          </a:p>
          <a:p>
            <a:r>
              <a:rPr lang="en-US" sz="2800" dirty="0">
                <a:solidFill>
                  <a:schemeClr val="bg1"/>
                </a:solidFill>
              </a:rPr>
              <a:t>Beware of…</a:t>
            </a:r>
            <a:br>
              <a:rPr lang="en-US" sz="2800" dirty="0">
                <a:solidFill>
                  <a:schemeClr val="bg1"/>
                </a:solidFill>
              </a:rPr>
            </a:br>
            <a:r>
              <a:rPr lang="en-US" sz="2800" dirty="0">
                <a:solidFill>
                  <a:schemeClr val="bg1"/>
                </a:solidFill>
              </a:rPr>
              <a:t>Blind Spots</a:t>
            </a:r>
            <a:endParaRPr lang="en-GB" sz="1800" dirty="0">
              <a:solidFill>
                <a:schemeClr val="bg1"/>
              </a:solidFill>
            </a:endParaRPr>
          </a:p>
        </p:txBody>
      </p:sp>
    </p:spTree>
    <p:extLst>
      <p:ext uri="{BB962C8B-B14F-4D97-AF65-F5344CB8AC3E}">
        <p14:creationId xmlns:p14="http://schemas.microsoft.com/office/powerpoint/2010/main" val="2381001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3417"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4" name="Octagon 73">
            <a:extLst>
              <a:ext uri="{FF2B5EF4-FFF2-40B4-BE49-F238E27FC236}">
                <a16:creationId xmlns:a16="http://schemas.microsoft.com/office/drawing/2014/main" id="{F1E3CABB-62E4-47A6-8896-DEA57C52C792}"/>
              </a:ext>
            </a:extLst>
          </p:cNvPr>
          <p:cNvSpPr/>
          <p:nvPr/>
        </p:nvSpPr>
        <p:spPr>
          <a:xfrm>
            <a:off x="6872053" y="1647538"/>
            <a:ext cx="4073331" cy="3467168"/>
          </a:xfrm>
          <a:prstGeom prst="octagon">
            <a:avLst>
              <a:gd name="adj" fmla="val 30445"/>
            </a:avLst>
          </a:prstGeom>
          <a:solidFill>
            <a:srgbClr val="DFC9EF"/>
          </a:solidFill>
          <a:ln w="889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47" name="Right Brace 46">
            <a:extLst>
              <a:ext uri="{FF2B5EF4-FFF2-40B4-BE49-F238E27FC236}">
                <a16:creationId xmlns:a16="http://schemas.microsoft.com/office/drawing/2014/main" id="{2C1DCAC6-41ED-4AEF-B15E-406A6B8D14BE}"/>
              </a:ext>
            </a:extLst>
          </p:cNvPr>
          <p:cNvSpPr/>
          <p:nvPr/>
        </p:nvSpPr>
        <p:spPr>
          <a:xfrm rot="13371144">
            <a:off x="9861933" y="4179326"/>
            <a:ext cx="542085" cy="322517"/>
          </a:xfrm>
          <a:prstGeom prst="rightBrace">
            <a:avLst>
              <a:gd name="adj1" fmla="val 8333"/>
              <a:gd name="adj2" fmla="val 55289"/>
            </a:avLst>
          </a:prstGeom>
          <a:ln w="349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C1BEB735-FA8C-45E4-B5FF-C9A2C47F8928}"/>
              </a:ext>
            </a:extLst>
          </p:cNvPr>
          <p:cNvCxnSpPr>
            <a:cxnSpLocks/>
            <a:endCxn id="23" idx="1"/>
          </p:cNvCxnSpPr>
          <p:nvPr/>
        </p:nvCxnSpPr>
        <p:spPr>
          <a:xfrm>
            <a:off x="7617741" y="2255127"/>
            <a:ext cx="383071" cy="310904"/>
          </a:xfrm>
          <a:prstGeom prst="straightConnector1">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DE82A024-73C0-47D8-B6B7-0CEDF0105717}"/>
              </a:ext>
            </a:extLst>
          </p:cNvPr>
          <p:cNvSpPr/>
          <p:nvPr/>
        </p:nvSpPr>
        <p:spPr>
          <a:xfrm rot="18900000">
            <a:off x="7330416" y="2087910"/>
            <a:ext cx="591983" cy="347208"/>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pic>
        <p:nvPicPr>
          <p:cNvPr id="64" name="Picture 63">
            <a:extLst>
              <a:ext uri="{FF2B5EF4-FFF2-40B4-BE49-F238E27FC236}">
                <a16:creationId xmlns:a16="http://schemas.microsoft.com/office/drawing/2014/main" id="{85DECDFC-D28A-4E71-9CA2-8AF9CB6286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9353" y="1500997"/>
            <a:ext cx="550916" cy="519238"/>
          </a:xfrm>
          <a:prstGeom prst="rect">
            <a:avLst/>
          </a:prstGeom>
        </p:spPr>
      </p:pic>
      <p:cxnSp>
        <p:nvCxnSpPr>
          <p:cNvPr id="65" name="Straight Arrow Connector 64">
            <a:extLst>
              <a:ext uri="{FF2B5EF4-FFF2-40B4-BE49-F238E27FC236}">
                <a16:creationId xmlns:a16="http://schemas.microsoft.com/office/drawing/2014/main" id="{C6DC7D20-2C09-459A-B475-A292556B29A4}"/>
              </a:ext>
            </a:extLst>
          </p:cNvPr>
          <p:cNvCxnSpPr>
            <a:cxnSpLocks/>
          </p:cNvCxnSpPr>
          <p:nvPr/>
        </p:nvCxnSpPr>
        <p:spPr>
          <a:xfrm>
            <a:off x="7232908" y="1905101"/>
            <a:ext cx="214564" cy="168048"/>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060AE528-A9F2-440C-9BBF-D62CC5FAC4F4}"/>
              </a:ext>
            </a:extLst>
          </p:cNvPr>
          <p:cNvSpPr txBox="1"/>
          <p:nvPr/>
        </p:nvSpPr>
        <p:spPr>
          <a:xfrm>
            <a:off x="7226576" y="1737558"/>
            <a:ext cx="489191" cy="230832"/>
          </a:xfrm>
          <a:prstGeom prst="rect">
            <a:avLst/>
          </a:prstGeom>
          <a:noFill/>
        </p:spPr>
        <p:txBody>
          <a:bodyPr wrap="square" rtlCol="0">
            <a:spAutoFit/>
          </a:bodyPr>
          <a:lstStyle/>
          <a:p>
            <a:r>
              <a:rPr lang="fr-FR" sz="900" b="1" dirty="0">
                <a:solidFill>
                  <a:schemeClr val="bg1"/>
                </a:solidFill>
                <a:latin typeface="Alte Haas Grotesk" panose="02000503000000020004" pitchFamily="2" charset="0"/>
              </a:rPr>
              <a:t>HTTP</a:t>
            </a:r>
            <a:endParaRPr lang="en-GB" sz="900" b="1" dirty="0">
              <a:solidFill>
                <a:schemeClr val="bg1"/>
              </a:solidFill>
              <a:latin typeface="Alte Haas Grotesk" panose="02000503000000020004" pitchFamily="2" charset="0"/>
            </a:endParaRPr>
          </a:p>
        </p:txBody>
      </p:sp>
      <p:cxnSp>
        <p:nvCxnSpPr>
          <p:cNvPr id="69" name="Straight Arrow Connector 68">
            <a:extLst>
              <a:ext uri="{FF2B5EF4-FFF2-40B4-BE49-F238E27FC236}">
                <a16:creationId xmlns:a16="http://schemas.microsoft.com/office/drawing/2014/main" id="{15B0B9A4-8D72-4C45-A420-AB9A593BE15B}"/>
              </a:ext>
            </a:extLst>
          </p:cNvPr>
          <p:cNvCxnSpPr>
            <a:cxnSpLocks/>
          </p:cNvCxnSpPr>
          <p:nvPr/>
        </p:nvCxnSpPr>
        <p:spPr>
          <a:xfrm>
            <a:off x="10355715" y="4487441"/>
            <a:ext cx="615626" cy="477273"/>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80968ACC-2C73-4F22-B477-CFBB1D770031}"/>
              </a:ext>
            </a:extLst>
          </p:cNvPr>
          <p:cNvSpPr txBox="1"/>
          <p:nvPr/>
        </p:nvSpPr>
        <p:spPr>
          <a:xfrm>
            <a:off x="10603625" y="4523537"/>
            <a:ext cx="489191" cy="230832"/>
          </a:xfrm>
          <a:prstGeom prst="rect">
            <a:avLst/>
          </a:prstGeom>
          <a:noFill/>
        </p:spPr>
        <p:txBody>
          <a:bodyPr wrap="square" rtlCol="0">
            <a:spAutoFit/>
          </a:bodyPr>
          <a:lstStyle/>
          <a:p>
            <a:r>
              <a:rPr lang="fr-FR" sz="900" b="1" dirty="0">
                <a:solidFill>
                  <a:schemeClr val="bg1"/>
                </a:solidFill>
                <a:latin typeface="Alte Haas Grotesk" panose="02000503000000020004" pitchFamily="2" charset="0"/>
              </a:rPr>
              <a:t>HTTP</a:t>
            </a:r>
            <a:endParaRPr lang="en-GB" sz="900" b="1" dirty="0">
              <a:solidFill>
                <a:schemeClr val="bg1"/>
              </a:solidFill>
              <a:latin typeface="Alte Haas Grotesk" panose="02000503000000020004" pitchFamily="2" charset="0"/>
            </a:endParaRPr>
          </a:p>
        </p:txBody>
      </p:sp>
      <p:sp>
        <p:nvSpPr>
          <p:cNvPr id="73" name="Octagon 72">
            <a:extLst>
              <a:ext uri="{FF2B5EF4-FFF2-40B4-BE49-F238E27FC236}">
                <a16:creationId xmlns:a16="http://schemas.microsoft.com/office/drawing/2014/main" id="{42E27EA9-09AE-4076-8A4E-9A7FAD56178C}"/>
              </a:ext>
            </a:extLst>
          </p:cNvPr>
          <p:cNvSpPr/>
          <p:nvPr/>
        </p:nvSpPr>
        <p:spPr>
          <a:xfrm>
            <a:off x="10945385" y="4921315"/>
            <a:ext cx="360050" cy="306470"/>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800" b="1" dirty="0">
                <a:solidFill>
                  <a:schemeClr val="tx1"/>
                </a:solidFill>
                <a:latin typeface="Alte Haas Grotesk" panose="02000503000000020004" pitchFamily="2" charset="0"/>
              </a:rPr>
              <a:t>API</a:t>
            </a:r>
            <a:endParaRPr lang="en-GB" sz="800" b="1" dirty="0">
              <a:solidFill>
                <a:schemeClr val="tx1"/>
              </a:solidFill>
              <a:latin typeface="Alte Haas Grotesk" panose="02000503000000020004" pitchFamily="2" charset="0"/>
            </a:endParaRPr>
          </a:p>
        </p:txBody>
      </p:sp>
      <p:sp>
        <p:nvSpPr>
          <p:cNvPr id="41" name="Rectangle 40">
            <a:extLst>
              <a:ext uri="{FF2B5EF4-FFF2-40B4-BE49-F238E27FC236}">
                <a16:creationId xmlns:a16="http://schemas.microsoft.com/office/drawing/2014/main" id="{F70F9C09-1DB0-49C8-A50B-6A3D06FE2BC3}"/>
              </a:ext>
            </a:extLst>
          </p:cNvPr>
          <p:cNvSpPr/>
          <p:nvPr/>
        </p:nvSpPr>
        <p:spPr>
          <a:xfrm rot="18900000">
            <a:off x="9960056" y="4251625"/>
            <a:ext cx="591983" cy="347208"/>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sp>
        <p:nvSpPr>
          <p:cNvPr id="76" name="TextBox 75">
            <a:extLst>
              <a:ext uri="{FF2B5EF4-FFF2-40B4-BE49-F238E27FC236}">
                <a16:creationId xmlns:a16="http://schemas.microsoft.com/office/drawing/2014/main" id="{EA3149A1-D89B-448D-8FF7-E9BED73D05B9}"/>
              </a:ext>
            </a:extLst>
          </p:cNvPr>
          <p:cNvSpPr txBox="1"/>
          <p:nvPr/>
        </p:nvSpPr>
        <p:spPr>
          <a:xfrm>
            <a:off x="8685654" y="1708071"/>
            <a:ext cx="1204271" cy="215444"/>
          </a:xfrm>
          <a:prstGeom prst="rect">
            <a:avLst/>
          </a:prstGeom>
          <a:noFill/>
        </p:spPr>
        <p:txBody>
          <a:bodyPr wrap="square" rtlCol="0">
            <a:spAutoFit/>
          </a:bodyPr>
          <a:lstStyle/>
          <a:p>
            <a:pPr algn="r"/>
            <a:r>
              <a:rPr lang="en-GB" sz="800" b="1" cap="all" dirty="0">
                <a:latin typeface="Alte Haas Grotesk" panose="02000503000000020004" pitchFamily="2" charset="0"/>
              </a:rPr>
              <a:t>Infrastructure</a:t>
            </a:r>
          </a:p>
        </p:txBody>
      </p:sp>
      <p:sp>
        <p:nvSpPr>
          <p:cNvPr id="40" name="TextBox 39">
            <a:extLst>
              <a:ext uri="{FF2B5EF4-FFF2-40B4-BE49-F238E27FC236}">
                <a16:creationId xmlns:a16="http://schemas.microsoft.com/office/drawing/2014/main" id="{4DF82956-BFA2-49C9-AD92-48BB1F5051BF}"/>
              </a:ext>
            </a:extLst>
          </p:cNvPr>
          <p:cNvSpPr txBox="1"/>
          <p:nvPr/>
        </p:nvSpPr>
        <p:spPr>
          <a:xfrm>
            <a:off x="7936662" y="1267097"/>
            <a:ext cx="1877213" cy="338554"/>
          </a:xfrm>
          <a:prstGeom prst="rect">
            <a:avLst/>
          </a:prstGeom>
          <a:noFill/>
        </p:spPr>
        <p:txBody>
          <a:bodyPr wrap="square" rtlCol="0">
            <a:spAutoFit/>
          </a:bodyPr>
          <a:lstStyle/>
          <a:p>
            <a:pPr algn="ctr"/>
            <a:r>
              <a:rPr lang="en-GB" sz="1600" b="1" cap="all" dirty="0">
                <a:solidFill>
                  <a:schemeClr val="bg1"/>
                </a:solidFill>
                <a:latin typeface="Alte Haas Grotesk" panose="02000503000000020004" pitchFamily="2" charset="0"/>
              </a:rPr>
              <a:t>Our </a:t>
            </a:r>
            <a:r>
              <a:rPr lang="en-GB" sz="1600" b="1" cap="all" dirty="0" err="1">
                <a:solidFill>
                  <a:schemeClr val="bg1"/>
                </a:solidFill>
                <a:latin typeface="Alte Haas Grotesk" panose="02000503000000020004" pitchFamily="2" charset="0"/>
              </a:rPr>
              <a:t>WeB</a:t>
            </a:r>
            <a:r>
              <a:rPr lang="en-GB" sz="1600" b="1" cap="all" dirty="0">
                <a:solidFill>
                  <a:schemeClr val="bg1"/>
                </a:solidFill>
                <a:latin typeface="Alte Haas Grotesk" panose="02000503000000020004" pitchFamily="2" charset="0"/>
              </a:rPr>
              <a:t> API</a:t>
            </a:r>
          </a:p>
        </p:txBody>
      </p:sp>
      <p:sp>
        <p:nvSpPr>
          <p:cNvPr id="42" name="Title 3">
            <a:extLst>
              <a:ext uri="{FF2B5EF4-FFF2-40B4-BE49-F238E27FC236}">
                <a16:creationId xmlns:a16="http://schemas.microsoft.com/office/drawing/2014/main" id="{79739C7A-8703-4631-978F-5E8CB042E58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2.</a:t>
            </a:r>
          </a:p>
          <a:p>
            <a:r>
              <a:rPr lang="en-US" sz="2800" dirty="0">
                <a:solidFill>
                  <a:schemeClr val="bg1"/>
                </a:solidFill>
              </a:rPr>
              <a:t>Beware of…</a:t>
            </a:r>
            <a:br>
              <a:rPr lang="en-US" sz="2800" dirty="0">
                <a:solidFill>
                  <a:schemeClr val="bg1"/>
                </a:solidFill>
              </a:rPr>
            </a:br>
            <a:r>
              <a:rPr lang="en-US" sz="2800" dirty="0">
                <a:solidFill>
                  <a:schemeClr val="bg1"/>
                </a:solidFill>
              </a:rPr>
              <a:t>Blind Spots</a:t>
            </a:r>
            <a:endParaRPr lang="en-GB" sz="1800" dirty="0">
              <a:solidFill>
                <a:schemeClr val="bg1"/>
              </a:solidFill>
            </a:endParaRPr>
          </a:p>
        </p:txBody>
      </p:sp>
    </p:spTree>
    <p:extLst>
      <p:ext uri="{BB962C8B-B14F-4D97-AF65-F5344CB8AC3E}">
        <p14:creationId xmlns:p14="http://schemas.microsoft.com/office/powerpoint/2010/main" val="37185048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3417"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Title 3">
            <a:extLst>
              <a:ext uri="{FF2B5EF4-FFF2-40B4-BE49-F238E27FC236}">
                <a16:creationId xmlns:a16="http://schemas.microsoft.com/office/drawing/2014/main" id="{7CDE82B1-99C3-4CF1-98F8-5FDC28DC236E}"/>
              </a:ext>
            </a:extLst>
          </p:cNvPr>
          <p:cNvSpPr txBox="1">
            <a:spLocks/>
          </p:cNvSpPr>
          <p:nvPr/>
        </p:nvSpPr>
        <p:spPr>
          <a:xfrm>
            <a:off x="7893408" y="662276"/>
            <a:ext cx="4177207" cy="900476"/>
          </a:xfrm>
          <a:prstGeom prst="rect">
            <a:avLst/>
          </a:prstGeom>
          <a:solidFill>
            <a:schemeClr val="tx1">
              <a:alpha val="31000"/>
            </a:schemeClr>
          </a:solidFill>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r>
              <a:rPr lang="en-US" sz="2400" dirty="0">
                <a:solidFill>
                  <a:schemeClr val="bg1"/>
                </a:solidFill>
              </a:rPr>
              <a:t>Test the domain code with </a:t>
            </a:r>
            <a:br>
              <a:rPr lang="en-US" sz="2400" dirty="0">
                <a:solidFill>
                  <a:schemeClr val="bg1"/>
                </a:solidFill>
              </a:rPr>
            </a:br>
            <a:r>
              <a:rPr lang="en-US" sz="2400" dirty="0">
                <a:solidFill>
                  <a:srgbClr val="2E8EE4"/>
                </a:solidFill>
              </a:rPr>
              <a:t>{ acceptance | unit tests } </a:t>
            </a:r>
            <a:endParaRPr lang="en-GB" sz="1600" dirty="0">
              <a:solidFill>
                <a:srgbClr val="2E8EE4"/>
              </a:solidFill>
            </a:endParaRPr>
          </a:p>
        </p:txBody>
      </p:sp>
      <p:cxnSp>
        <p:nvCxnSpPr>
          <p:cNvPr id="4" name="Connector: Curved 3">
            <a:extLst>
              <a:ext uri="{FF2B5EF4-FFF2-40B4-BE49-F238E27FC236}">
                <a16:creationId xmlns:a16="http://schemas.microsoft.com/office/drawing/2014/main" id="{7F7BCAFC-0F25-444C-9FC0-E1B5BE21A83B}"/>
              </a:ext>
            </a:extLst>
          </p:cNvPr>
          <p:cNvCxnSpPr>
            <a:cxnSpLocks/>
          </p:cNvCxnSpPr>
          <p:nvPr/>
        </p:nvCxnSpPr>
        <p:spPr>
          <a:xfrm rot="5400000">
            <a:off x="9935564" y="1951900"/>
            <a:ext cx="709233" cy="383072"/>
          </a:xfrm>
          <a:prstGeom prst="curvedConnector2">
            <a:avLst/>
          </a:prstGeom>
          <a:ln w="63500">
            <a:solidFill>
              <a:srgbClr val="2E8EE4"/>
            </a:solidFill>
            <a:tailEnd type="triangle"/>
          </a:ln>
        </p:spPr>
        <p:style>
          <a:lnRef idx="1">
            <a:schemeClr val="accent1"/>
          </a:lnRef>
          <a:fillRef idx="0">
            <a:schemeClr val="accent1"/>
          </a:fillRef>
          <a:effectRef idx="0">
            <a:schemeClr val="accent1"/>
          </a:effectRef>
          <a:fontRef idx="minor">
            <a:schemeClr val="tx1"/>
          </a:fontRef>
        </p:style>
      </p:cxnSp>
      <p:sp>
        <p:nvSpPr>
          <p:cNvPr id="40" name="Octagon 39">
            <a:extLst>
              <a:ext uri="{FF2B5EF4-FFF2-40B4-BE49-F238E27FC236}">
                <a16:creationId xmlns:a16="http://schemas.microsoft.com/office/drawing/2014/main" id="{02114D7E-899D-4DDB-9C8F-6C55AC3421AA}"/>
              </a:ext>
            </a:extLst>
          </p:cNvPr>
          <p:cNvSpPr/>
          <p:nvPr/>
        </p:nvSpPr>
        <p:spPr>
          <a:xfrm>
            <a:off x="7581552" y="2236069"/>
            <a:ext cx="2657819" cy="2262301"/>
          </a:xfrm>
          <a:prstGeom prst="octagon">
            <a:avLst>
              <a:gd name="adj" fmla="val 30445"/>
            </a:avLst>
          </a:prstGeom>
          <a:solidFill>
            <a:srgbClr val="2E8EE4">
              <a:alpha val="78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Title 3">
            <a:extLst>
              <a:ext uri="{FF2B5EF4-FFF2-40B4-BE49-F238E27FC236}">
                <a16:creationId xmlns:a16="http://schemas.microsoft.com/office/drawing/2014/main" id="{E4EF6D25-0554-4242-A540-B9F7AA466E99}"/>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2.</a:t>
            </a:r>
          </a:p>
          <a:p>
            <a:r>
              <a:rPr lang="en-US" sz="2800" dirty="0">
                <a:solidFill>
                  <a:schemeClr val="bg1"/>
                </a:solidFill>
              </a:rPr>
              <a:t>Beware of…</a:t>
            </a:r>
            <a:br>
              <a:rPr lang="en-US" sz="2800" dirty="0">
                <a:solidFill>
                  <a:schemeClr val="bg1"/>
                </a:solidFill>
              </a:rPr>
            </a:br>
            <a:r>
              <a:rPr lang="en-US" sz="2800" dirty="0">
                <a:solidFill>
                  <a:schemeClr val="bg1"/>
                </a:solidFill>
              </a:rPr>
              <a:t>Blind Spots</a:t>
            </a:r>
            <a:endParaRPr lang="en-GB" sz="1800" dirty="0">
              <a:solidFill>
                <a:schemeClr val="bg1"/>
              </a:solidFill>
            </a:endParaRPr>
          </a:p>
        </p:txBody>
      </p:sp>
    </p:spTree>
    <p:extLst>
      <p:ext uri="{BB962C8B-B14F-4D97-AF65-F5344CB8AC3E}">
        <p14:creationId xmlns:p14="http://schemas.microsoft.com/office/powerpoint/2010/main" val="6539913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3417"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DE82A024-73C0-47D8-B6B7-0CEDF0105717}"/>
              </a:ext>
            </a:extLst>
          </p:cNvPr>
          <p:cNvSpPr/>
          <p:nvPr/>
        </p:nvSpPr>
        <p:spPr>
          <a:xfrm rot="18900000">
            <a:off x="7330416" y="2087910"/>
            <a:ext cx="591983" cy="347208"/>
          </a:xfrm>
          <a:prstGeom prst="rect">
            <a:avLst/>
          </a:prstGeom>
          <a:solidFill>
            <a:schemeClr val="accent4">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cxnSp>
        <p:nvCxnSpPr>
          <p:cNvPr id="69" name="Straight Arrow Connector 68">
            <a:extLst>
              <a:ext uri="{FF2B5EF4-FFF2-40B4-BE49-F238E27FC236}">
                <a16:creationId xmlns:a16="http://schemas.microsoft.com/office/drawing/2014/main" id="{15B0B9A4-8D72-4C45-A420-AB9A593BE15B}"/>
              </a:ext>
            </a:extLst>
          </p:cNvPr>
          <p:cNvCxnSpPr>
            <a:cxnSpLocks/>
          </p:cNvCxnSpPr>
          <p:nvPr/>
        </p:nvCxnSpPr>
        <p:spPr>
          <a:xfrm>
            <a:off x="10355715" y="4487441"/>
            <a:ext cx="615626" cy="477273"/>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80968ACC-2C73-4F22-B477-CFBB1D770031}"/>
              </a:ext>
            </a:extLst>
          </p:cNvPr>
          <p:cNvSpPr txBox="1"/>
          <p:nvPr/>
        </p:nvSpPr>
        <p:spPr>
          <a:xfrm>
            <a:off x="10603625" y="4523537"/>
            <a:ext cx="489191" cy="230832"/>
          </a:xfrm>
          <a:prstGeom prst="rect">
            <a:avLst/>
          </a:prstGeom>
          <a:noFill/>
        </p:spPr>
        <p:txBody>
          <a:bodyPr wrap="square" rtlCol="0">
            <a:spAutoFit/>
          </a:bodyPr>
          <a:lstStyle/>
          <a:p>
            <a:r>
              <a:rPr lang="fr-FR" sz="900" b="1" dirty="0">
                <a:solidFill>
                  <a:schemeClr val="bg1"/>
                </a:solidFill>
                <a:latin typeface="Alte Haas Grotesk" panose="02000503000000020004" pitchFamily="2" charset="0"/>
              </a:rPr>
              <a:t>HTTP</a:t>
            </a:r>
            <a:endParaRPr lang="en-GB" sz="900" b="1" dirty="0">
              <a:solidFill>
                <a:schemeClr val="bg1"/>
              </a:solidFill>
              <a:latin typeface="Alte Haas Grotesk" panose="02000503000000020004" pitchFamily="2" charset="0"/>
            </a:endParaRPr>
          </a:p>
        </p:txBody>
      </p:sp>
      <p:sp>
        <p:nvSpPr>
          <p:cNvPr id="73" name="Octagon 72">
            <a:extLst>
              <a:ext uri="{FF2B5EF4-FFF2-40B4-BE49-F238E27FC236}">
                <a16:creationId xmlns:a16="http://schemas.microsoft.com/office/drawing/2014/main" id="{42E27EA9-09AE-4076-8A4E-9A7FAD56178C}"/>
              </a:ext>
            </a:extLst>
          </p:cNvPr>
          <p:cNvSpPr/>
          <p:nvPr/>
        </p:nvSpPr>
        <p:spPr>
          <a:xfrm>
            <a:off x="10945385" y="4921315"/>
            <a:ext cx="360050" cy="306470"/>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800" b="1" dirty="0">
                <a:solidFill>
                  <a:schemeClr val="tx1"/>
                </a:solidFill>
                <a:latin typeface="Alte Haas Grotesk" panose="02000503000000020004" pitchFamily="2" charset="0"/>
              </a:rPr>
              <a:t>API</a:t>
            </a:r>
            <a:endParaRPr lang="en-GB" sz="800" b="1" dirty="0">
              <a:solidFill>
                <a:schemeClr val="tx1"/>
              </a:solidFill>
              <a:latin typeface="Alte Haas Grotesk" panose="02000503000000020004" pitchFamily="2" charset="0"/>
            </a:endParaRPr>
          </a:p>
        </p:txBody>
      </p:sp>
      <p:sp>
        <p:nvSpPr>
          <p:cNvPr id="41" name="Rectangle 40">
            <a:extLst>
              <a:ext uri="{FF2B5EF4-FFF2-40B4-BE49-F238E27FC236}">
                <a16:creationId xmlns:a16="http://schemas.microsoft.com/office/drawing/2014/main" id="{F70F9C09-1DB0-49C8-A50B-6A3D06FE2BC3}"/>
              </a:ext>
            </a:extLst>
          </p:cNvPr>
          <p:cNvSpPr/>
          <p:nvPr/>
        </p:nvSpPr>
        <p:spPr>
          <a:xfrm rot="18900000">
            <a:off x="9960056" y="4251625"/>
            <a:ext cx="591983" cy="347208"/>
          </a:xfrm>
          <a:prstGeom prst="rect">
            <a:avLst/>
          </a:prstGeom>
          <a:solidFill>
            <a:schemeClr val="accent4">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sp>
        <p:nvSpPr>
          <p:cNvPr id="38" name="Title 3">
            <a:extLst>
              <a:ext uri="{FF2B5EF4-FFF2-40B4-BE49-F238E27FC236}">
                <a16:creationId xmlns:a16="http://schemas.microsoft.com/office/drawing/2014/main" id="{7CDE82B1-99C3-4CF1-98F8-5FDC28DC236E}"/>
              </a:ext>
            </a:extLst>
          </p:cNvPr>
          <p:cNvSpPr txBox="1">
            <a:spLocks/>
          </p:cNvSpPr>
          <p:nvPr/>
        </p:nvSpPr>
        <p:spPr>
          <a:xfrm>
            <a:off x="7893408" y="662276"/>
            <a:ext cx="4177207" cy="900476"/>
          </a:xfrm>
          <a:prstGeom prst="rect">
            <a:avLst/>
          </a:prstGeom>
          <a:solidFill>
            <a:schemeClr val="tx1">
              <a:alpha val="31000"/>
            </a:schemeClr>
          </a:solidFill>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r>
              <a:rPr lang="en-US" sz="2400" dirty="0">
                <a:solidFill>
                  <a:schemeClr val="bg1"/>
                </a:solidFill>
              </a:rPr>
              <a:t>Test the domain code with </a:t>
            </a:r>
            <a:br>
              <a:rPr lang="en-US" sz="2400" dirty="0">
                <a:solidFill>
                  <a:schemeClr val="bg1"/>
                </a:solidFill>
              </a:rPr>
            </a:br>
            <a:r>
              <a:rPr lang="en-US" sz="2400" dirty="0">
                <a:solidFill>
                  <a:srgbClr val="2E8EE4"/>
                </a:solidFill>
              </a:rPr>
              <a:t>{ acceptance | unit tests } </a:t>
            </a:r>
            <a:endParaRPr lang="en-GB" sz="1600" dirty="0">
              <a:solidFill>
                <a:srgbClr val="2E8EE4"/>
              </a:solidFill>
            </a:endParaRPr>
          </a:p>
        </p:txBody>
      </p:sp>
      <p:cxnSp>
        <p:nvCxnSpPr>
          <p:cNvPr id="4" name="Connector: Curved 3">
            <a:extLst>
              <a:ext uri="{FF2B5EF4-FFF2-40B4-BE49-F238E27FC236}">
                <a16:creationId xmlns:a16="http://schemas.microsoft.com/office/drawing/2014/main" id="{7F7BCAFC-0F25-444C-9FC0-E1B5BE21A83B}"/>
              </a:ext>
            </a:extLst>
          </p:cNvPr>
          <p:cNvCxnSpPr>
            <a:cxnSpLocks/>
          </p:cNvCxnSpPr>
          <p:nvPr/>
        </p:nvCxnSpPr>
        <p:spPr>
          <a:xfrm rot="5400000">
            <a:off x="9935564" y="1951900"/>
            <a:ext cx="709233" cy="383072"/>
          </a:xfrm>
          <a:prstGeom prst="curvedConnector2">
            <a:avLst/>
          </a:prstGeom>
          <a:ln w="63500">
            <a:solidFill>
              <a:srgbClr val="2E8EE4"/>
            </a:solidFill>
            <a:tailEnd type="triangle"/>
          </a:ln>
        </p:spPr>
        <p:style>
          <a:lnRef idx="1">
            <a:schemeClr val="accent1"/>
          </a:lnRef>
          <a:fillRef idx="0">
            <a:schemeClr val="accent1"/>
          </a:fillRef>
          <a:effectRef idx="0">
            <a:schemeClr val="accent1"/>
          </a:effectRef>
          <a:fontRef idx="minor">
            <a:schemeClr val="tx1"/>
          </a:fontRef>
        </p:style>
      </p:cxnSp>
      <p:sp>
        <p:nvSpPr>
          <p:cNvPr id="45" name="Title 3">
            <a:extLst>
              <a:ext uri="{FF2B5EF4-FFF2-40B4-BE49-F238E27FC236}">
                <a16:creationId xmlns:a16="http://schemas.microsoft.com/office/drawing/2014/main" id="{4700500C-59CC-498F-A9FC-FB6C022FC4D5}"/>
              </a:ext>
            </a:extLst>
          </p:cNvPr>
          <p:cNvSpPr txBox="1">
            <a:spLocks/>
          </p:cNvSpPr>
          <p:nvPr/>
        </p:nvSpPr>
        <p:spPr>
          <a:xfrm>
            <a:off x="3969357" y="4921315"/>
            <a:ext cx="5484646" cy="900476"/>
          </a:xfrm>
          <a:prstGeom prst="rect">
            <a:avLst/>
          </a:prstGeom>
          <a:solidFill>
            <a:schemeClr val="tx1">
              <a:alpha val="31000"/>
            </a:schemeClr>
          </a:solidFill>
          <a:ln>
            <a:noFill/>
          </a:ln>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r>
              <a:rPr lang="en-US" sz="2400" dirty="0">
                <a:solidFill>
                  <a:schemeClr val="bg1"/>
                </a:solidFill>
              </a:rPr>
              <a:t>Test the infra code (i.e. Adapters) with </a:t>
            </a:r>
            <a:br>
              <a:rPr lang="en-US" sz="2400" dirty="0">
                <a:solidFill>
                  <a:schemeClr val="bg1"/>
                </a:solidFill>
              </a:rPr>
            </a:br>
            <a:r>
              <a:rPr lang="en-US" sz="2400" dirty="0">
                <a:solidFill>
                  <a:srgbClr val="C59400"/>
                </a:solidFill>
              </a:rPr>
              <a:t>contract (integration) tests</a:t>
            </a:r>
            <a:endParaRPr lang="en-GB" sz="1600" dirty="0">
              <a:solidFill>
                <a:srgbClr val="C59400"/>
              </a:solidFill>
            </a:endParaRPr>
          </a:p>
        </p:txBody>
      </p:sp>
      <p:cxnSp>
        <p:nvCxnSpPr>
          <p:cNvPr id="46" name="Connector: Curved 45">
            <a:extLst>
              <a:ext uri="{FF2B5EF4-FFF2-40B4-BE49-F238E27FC236}">
                <a16:creationId xmlns:a16="http://schemas.microsoft.com/office/drawing/2014/main" id="{CF3DD1BC-E27A-4856-B04C-E7A654C85B26}"/>
              </a:ext>
            </a:extLst>
          </p:cNvPr>
          <p:cNvCxnSpPr>
            <a:cxnSpLocks/>
          </p:cNvCxnSpPr>
          <p:nvPr/>
        </p:nvCxnSpPr>
        <p:spPr>
          <a:xfrm rot="9720000" flipV="1">
            <a:off x="5251827" y="2908438"/>
            <a:ext cx="2354139" cy="1728000"/>
          </a:xfrm>
          <a:prstGeom prst="curvedConnector2">
            <a:avLst/>
          </a:prstGeom>
          <a:ln w="63500">
            <a:solidFill>
              <a:srgbClr val="C594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539C3DC8-335F-4905-A210-6A2094F8083E}"/>
              </a:ext>
            </a:extLst>
          </p:cNvPr>
          <p:cNvCxnSpPr>
            <a:cxnSpLocks/>
          </p:cNvCxnSpPr>
          <p:nvPr/>
        </p:nvCxnSpPr>
        <p:spPr>
          <a:xfrm rot="7140000">
            <a:off x="9324777" y="4833337"/>
            <a:ext cx="709233" cy="252000"/>
          </a:xfrm>
          <a:prstGeom prst="curvedConnector2">
            <a:avLst/>
          </a:prstGeom>
          <a:ln w="63500">
            <a:solidFill>
              <a:srgbClr val="C5940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2" name="Octagon 41">
            <a:extLst>
              <a:ext uri="{FF2B5EF4-FFF2-40B4-BE49-F238E27FC236}">
                <a16:creationId xmlns:a16="http://schemas.microsoft.com/office/drawing/2014/main" id="{718B2BCA-33B3-44F0-A7E6-62CAC62B5BE6}"/>
              </a:ext>
            </a:extLst>
          </p:cNvPr>
          <p:cNvSpPr/>
          <p:nvPr/>
        </p:nvSpPr>
        <p:spPr>
          <a:xfrm>
            <a:off x="7581552" y="2236069"/>
            <a:ext cx="2657819" cy="2262301"/>
          </a:xfrm>
          <a:prstGeom prst="octagon">
            <a:avLst>
              <a:gd name="adj" fmla="val 30445"/>
            </a:avLst>
          </a:prstGeom>
          <a:solidFill>
            <a:srgbClr val="2E8EE4">
              <a:alpha val="78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9666C39D-C8C2-43DD-8FAB-D7EA1D732347}"/>
              </a:ext>
            </a:extLst>
          </p:cNvPr>
          <p:cNvSpPr/>
          <p:nvPr/>
        </p:nvSpPr>
        <p:spPr>
          <a:xfrm rot="18900000">
            <a:off x="7328554" y="2086802"/>
            <a:ext cx="591983" cy="347208"/>
          </a:xfrm>
          <a:prstGeom prst="rect">
            <a:avLst/>
          </a:prstGeom>
          <a:solidFill>
            <a:schemeClr val="accent4">
              <a:lumMod val="60000"/>
              <a:lumOff val="40000"/>
              <a:alpha val="56000"/>
            </a:schemeClr>
          </a:solidFill>
          <a:ln w="25400">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00" dirty="0">
              <a:solidFill>
                <a:schemeClr val="tx1"/>
              </a:solidFill>
            </a:endParaRPr>
          </a:p>
        </p:txBody>
      </p:sp>
      <p:sp>
        <p:nvSpPr>
          <p:cNvPr id="55" name="Rectangle 54">
            <a:extLst>
              <a:ext uri="{FF2B5EF4-FFF2-40B4-BE49-F238E27FC236}">
                <a16:creationId xmlns:a16="http://schemas.microsoft.com/office/drawing/2014/main" id="{B0F90847-F730-45F1-8670-DB6DDEAF3480}"/>
              </a:ext>
            </a:extLst>
          </p:cNvPr>
          <p:cNvSpPr/>
          <p:nvPr/>
        </p:nvSpPr>
        <p:spPr>
          <a:xfrm rot="18900000">
            <a:off x="9957789" y="4251624"/>
            <a:ext cx="591983" cy="347208"/>
          </a:xfrm>
          <a:prstGeom prst="rect">
            <a:avLst/>
          </a:prstGeom>
          <a:solidFill>
            <a:schemeClr val="accent4">
              <a:lumMod val="60000"/>
              <a:lumOff val="40000"/>
              <a:alpha val="56000"/>
            </a:schemeClr>
          </a:solidFill>
          <a:ln w="25400">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00" dirty="0">
              <a:solidFill>
                <a:schemeClr val="tx1"/>
              </a:solidFill>
            </a:endParaRPr>
          </a:p>
        </p:txBody>
      </p:sp>
      <p:sp>
        <p:nvSpPr>
          <p:cNvPr id="40" name="Title 3">
            <a:extLst>
              <a:ext uri="{FF2B5EF4-FFF2-40B4-BE49-F238E27FC236}">
                <a16:creationId xmlns:a16="http://schemas.microsoft.com/office/drawing/2014/main" id="{9258B1DD-B699-49C3-ABDD-67B66FAC00DC}"/>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2.</a:t>
            </a:r>
          </a:p>
          <a:p>
            <a:r>
              <a:rPr lang="en-US" sz="2800" dirty="0">
                <a:solidFill>
                  <a:schemeClr val="bg1"/>
                </a:solidFill>
              </a:rPr>
              <a:t>Beware of…</a:t>
            </a:r>
            <a:br>
              <a:rPr lang="en-US" sz="2800" dirty="0">
                <a:solidFill>
                  <a:schemeClr val="bg1"/>
                </a:solidFill>
              </a:rPr>
            </a:br>
            <a:r>
              <a:rPr lang="en-US" sz="2800" dirty="0">
                <a:solidFill>
                  <a:schemeClr val="bg1"/>
                </a:solidFill>
              </a:rPr>
              <a:t>Blind Spots</a:t>
            </a:r>
            <a:endParaRPr lang="en-GB" sz="1800" dirty="0">
              <a:solidFill>
                <a:schemeClr val="bg1"/>
              </a:solidFill>
            </a:endParaRPr>
          </a:p>
        </p:txBody>
      </p:sp>
    </p:spTree>
    <p:extLst>
      <p:ext uri="{BB962C8B-B14F-4D97-AF65-F5344CB8AC3E}">
        <p14:creationId xmlns:p14="http://schemas.microsoft.com/office/powerpoint/2010/main" val="17513751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0846"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9" name="TextBox 58">
            <a:extLst>
              <a:ext uri="{FF2B5EF4-FFF2-40B4-BE49-F238E27FC236}">
                <a16:creationId xmlns:a16="http://schemas.microsoft.com/office/drawing/2014/main" id="{33DA1ED4-FA0E-458B-9F32-B46DE81127D1}"/>
              </a:ext>
            </a:extLst>
          </p:cNvPr>
          <p:cNvSpPr txBox="1"/>
          <p:nvPr/>
        </p:nvSpPr>
        <p:spPr>
          <a:xfrm rot="18780000">
            <a:off x="10268714" y="3011081"/>
            <a:ext cx="643001" cy="307777"/>
          </a:xfrm>
          <a:prstGeom prst="rect">
            <a:avLst/>
          </a:prstGeom>
          <a:noFill/>
        </p:spPr>
        <p:txBody>
          <a:bodyPr wrap="square" rtlCol="0">
            <a:spAutoFit/>
          </a:bodyPr>
          <a:lstStyle/>
          <a:p>
            <a:r>
              <a:rPr lang="fr-FR" sz="1400" b="1" cap="all" dirty="0">
                <a:solidFill>
                  <a:schemeClr val="bg1"/>
                </a:solidFill>
              </a:rPr>
              <a:t>Stub</a:t>
            </a:r>
            <a:endParaRPr lang="en-GB" sz="1400" b="1" cap="all" dirty="0">
              <a:solidFill>
                <a:schemeClr val="bg1"/>
              </a:solidFill>
            </a:endParaRPr>
          </a:p>
        </p:txBody>
      </p:sp>
      <p:cxnSp>
        <p:nvCxnSpPr>
          <p:cNvPr id="36" name="Straight Connector 35">
            <a:extLst>
              <a:ext uri="{FF2B5EF4-FFF2-40B4-BE49-F238E27FC236}">
                <a16:creationId xmlns:a16="http://schemas.microsoft.com/office/drawing/2014/main" id="{11C7B56D-56C3-4AF0-B319-3D57AA596F7B}"/>
              </a:ext>
            </a:extLst>
          </p:cNvPr>
          <p:cNvCxnSpPr/>
          <p:nvPr/>
        </p:nvCxnSpPr>
        <p:spPr>
          <a:xfrm>
            <a:off x="4709717" y="3610599"/>
            <a:ext cx="7399347" cy="0"/>
          </a:xfrm>
          <a:prstGeom prst="line">
            <a:avLst/>
          </a:prstGeom>
          <a:ln w="31750">
            <a:solidFill>
              <a:schemeClr val="accent3">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80" name="Title 3">
            <a:extLst>
              <a:ext uri="{FF2B5EF4-FFF2-40B4-BE49-F238E27FC236}">
                <a16:creationId xmlns:a16="http://schemas.microsoft.com/office/drawing/2014/main" id="{E8D97B26-D5E6-4780-A526-CF516BFAA7F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2.</a:t>
            </a:r>
          </a:p>
          <a:p>
            <a:r>
              <a:rPr lang="en-US" sz="2800" dirty="0">
                <a:solidFill>
                  <a:schemeClr val="bg1"/>
                </a:solidFill>
              </a:rPr>
              <a:t>Beware of…</a:t>
            </a:r>
            <a:br>
              <a:rPr lang="en-US" sz="2800" dirty="0">
                <a:solidFill>
                  <a:schemeClr val="bg1"/>
                </a:solidFill>
              </a:rPr>
            </a:br>
            <a:r>
              <a:rPr lang="en-US" sz="2800" dirty="0">
                <a:solidFill>
                  <a:schemeClr val="bg1"/>
                </a:solidFill>
              </a:rPr>
              <a:t>Blind Spots</a:t>
            </a:r>
            <a:endParaRPr lang="en-GB" sz="1800" dirty="0">
              <a:solidFill>
                <a:schemeClr val="bg1"/>
              </a:solidFill>
            </a:endParaRPr>
          </a:p>
        </p:txBody>
      </p:sp>
      <p:grpSp>
        <p:nvGrpSpPr>
          <p:cNvPr id="122" name="Group 121">
            <a:extLst>
              <a:ext uri="{FF2B5EF4-FFF2-40B4-BE49-F238E27FC236}">
                <a16:creationId xmlns:a16="http://schemas.microsoft.com/office/drawing/2014/main" id="{86A0BA11-9019-474C-8571-C5CB91B2B206}"/>
              </a:ext>
            </a:extLst>
          </p:cNvPr>
          <p:cNvGrpSpPr/>
          <p:nvPr/>
        </p:nvGrpSpPr>
        <p:grpSpPr>
          <a:xfrm>
            <a:off x="3406543" y="3928520"/>
            <a:ext cx="4820813" cy="2744259"/>
            <a:chOff x="3406543" y="3928520"/>
            <a:chExt cx="4820813" cy="2744259"/>
          </a:xfrm>
        </p:grpSpPr>
        <p:sp>
          <p:nvSpPr>
            <p:cNvPr id="105" name="Rectangle 104">
              <a:extLst>
                <a:ext uri="{FF2B5EF4-FFF2-40B4-BE49-F238E27FC236}">
                  <a16:creationId xmlns:a16="http://schemas.microsoft.com/office/drawing/2014/main" id="{6CCD406D-5C4A-4033-8238-C58FED01F03A}"/>
                </a:ext>
              </a:extLst>
            </p:cNvPr>
            <p:cNvSpPr/>
            <p:nvPr/>
          </p:nvSpPr>
          <p:spPr>
            <a:xfrm>
              <a:off x="6012446" y="3928520"/>
              <a:ext cx="2214910" cy="1339326"/>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6" name="Straight Arrow Connector 75">
              <a:extLst>
                <a:ext uri="{FF2B5EF4-FFF2-40B4-BE49-F238E27FC236}">
                  <a16:creationId xmlns:a16="http://schemas.microsoft.com/office/drawing/2014/main" id="{ECA11873-9BF6-443F-9370-8AED5B8D4775}"/>
                </a:ext>
              </a:extLst>
            </p:cNvPr>
            <p:cNvCxnSpPr>
              <a:cxnSpLocks/>
            </p:cNvCxnSpPr>
            <p:nvPr/>
          </p:nvCxnSpPr>
          <p:spPr>
            <a:xfrm>
              <a:off x="7109211" y="4185284"/>
              <a:ext cx="602224" cy="0"/>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DFB8451F-9133-44AB-A25E-C74F3522FFD3}"/>
                </a:ext>
              </a:extLst>
            </p:cNvPr>
            <p:cNvCxnSpPr>
              <a:cxnSpLocks/>
            </p:cNvCxnSpPr>
            <p:nvPr/>
          </p:nvCxnSpPr>
          <p:spPr>
            <a:xfrm flipV="1">
              <a:off x="4662435" y="4868426"/>
              <a:ext cx="1517477" cy="495306"/>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2DC9CD39-9F5C-4DEC-951E-1A879A722CEB}"/>
                </a:ext>
              </a:extLst>
            </p:cNvPr>
            <p:cNvGrpSpPr/>
            <p:nvPr/>
          </p:nvGrpSpPr>
          <p:grpSpPr>
            <a:xfrm>
              <a:off x="3958406" y="5168005"/>
              <a:ext cx="646962" cy="586015"/>
              <a:chOff x="5983840" y="4820277"/>
              <a:chExt cx="963300" cy="872553"/>
            </a:xfrm>
          </p:grpSpPr>
          <p:sp>
            <p:nvSpPr>
              <p:cNvPr id="74" name="Rectangle: Single Corner Snipped 73">
                <a:extLst>
                  <a:ext uri="{FF2B5EF4-FFF2-40B4-BE49-F238E27FC236}">
                    <a16:creationId xmlns:a16="http://schemas.microsoft.com/office/drawing/2014/main" id="{2DF02960-4701-421B-9A28-BE2B6AAE00CA}"/>
                  </a:ext>
                </a:extLst>
              </p:cNvPr>
              <p:cNvSpPr/>
              <p:nvPr/>
            </p:nvSpPr>
            <p:spPr>
              <a:xfrm>
                <a:off x="5983840" y="514832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2" name="Rectangle: Single Corner Snipped 81">
                <a:extLst>
                  <a:ext uri="{FF2B5EF4-FFF2-40B4-BE49-F238E27FC236}">
                    <a16:creationId xmlns:a16="http://schemas.microsoft.com/office/drawing/2014/main" id="{EC8F29BC-5595-4327-BCE1-14491516E5BA}"/>
                  </a:ext>
                </a:extLst>
              </p:cNvPr>
              <p:cNvSpPr/>
              <p:nvPr/>
            </p:nvSpPr>
            <p:spPr>
              <a:xfrm>
                <a:off x="6077687" y="5037749"/>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3" name="Rectangle: Single Corner Snipped 82">
                <a:extLst>
                  <a:ext uri="{FF2B5EF4-FFF2-40B4-BE49-F238E27FC236}">
                    <a16:creationId xmlns:a16="http://schemas.microsoft.com/office/drawing/2014/main" id="{27922804-145D-4B68-A114-A3CC6120A64A}"/>
                  </a:ext>
                </a:extLst>
              </p:cNvPr>
              <p:cNvSpPr/>
              <p:nvPr/>
            </p:nvSpPr>
            <p:spPr>
              <a:xfrm>
                <a:off x="6185840" y="493333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4" name="Rectangle: Single Corner Snipped 83">
                <a:extLst>
                  <a:ext uri="{FF2B5EF4-FFF2-40B4-BE49-F238E27FC236}">
                    <a16:creationId xmlns:a16="http://schemas.microsoft.com/office/drawing/2014/main" id="{1CD5A7FF-788C-463B-BD57-B0861A6F2B4A}"/>
                  </a:ext>
                </a:extLst>
              </p:cNvPr>
              <p:cNvSpPr/>
              <p:nvPr/>
            </p:nvSpPr>
            <p:spPr>
              <a:xfrm>
                <a:off x="6293997" y="4820277"/>
                <a:ext cx="653143" cy="544507"/>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grpSp>
        <p:grpSp>
          <p:nvGrpSpPr>
            <p:cNvPr id="85" name="Group 84">
              <a:extLst>
                <a:ext uri="{FF2B5EF4-FFF2-40B4-BE49-F238E27FC236}">
                  <a16:creationId xmlns:a16="http://schemas.microsoft.com/office/drawing/2014/main" id="{CAF2441B-5EB8-4C1C-A0E5-E54C2CDD2A5E}"/>
                </a:ext>
              </a:extLst>
            </p:cNvPr>
            <p:cNvGrpSpPr/>
            <p:nvPr/>
          </p:nvGrpSpPr>
          <p:grpSpPr>
            <a:xfrm>
              <a:off x="6142450" y="4298014"/>
              <a:ext cx="1082241" cy="599157"/>
              <a:chOff x="6793875" y="5862572"/>
              <a:chExt cx="632171" cy="347208"/>
            </a:xfrm>
          </p:grpSpPr>
          <p:sp>
            <p:nvSpPr>
              <p:cNvPr id="86" name="Rectangle 85">
                <a:extLst>
                  <a:ext uri="{FF2B5EF4-FFF2-40B4-BE49-F238E27FC236}">
                    <a16:creationId xmlns:a16="http://schemas.microsoft.com/office/drawing/2014/main" id="{5E2F3EBC-4009-4BC9-A7EF-DCFC04F8D003}"/>
                  </a:ext>
                </a:extLst>
              </p:cNvPr>
              <p:cNvSpPr/>
              <p:nvPr/>
            </p:nvSpPr>
            <p:spPr>
              <a:xfrm rot="18900000">
                <a:off x="6834063" y="5862572"/>
                <a:ext cx="591983" cy="347208"/>
              </a:xfrm>
              <a:prstGeom prst="rect">
                <a:avLst/>
              </a:prstGeom>
              <a:solidFill>
                <a:schemeClr val="accent4">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00" b="1" dirty="0">
                  <a:solidFill>
                    <a:schemeClr val="tx1"/>
                  </a:solidFill>
                </a:endParaRPr>
              </a:p>
              <a:p>
                <a:pPr algn="ctr"/>
                <a:endParaRPr lang="fr-FR" sz="900" b="1" dirty="0">
                  <a:solidFill>
                    <a:schemeClr val="tx1"/>
                  </a:solidFill>
                </a:endParaRPr>
              </a:p>
              <a:p>
                <a:pPr algn="ctr"/>
                <a:endParaRPr lang="fr-FR" sz="900" b="1" dirty="0">
                  <a:solidFill>
                    <a:schemeClr val="tx1"/>
                  </a:solidFill>
                </a:endParaRPr>
              </a:p>
              <a:p>
                <a:r>
                  <a:rPr lang="fr-FR" sz="900" b="1" dirty="0">
                    <a:solidFill>
                      <a:schemeClr val="tx1"/>
                    </a:solidFill>
                  </a:rPr>
                  <a:t>Right Adapter</a:t>
                </a:r>
                <a:endParaRPr lang="en-GB" sz="900" b="1" dirty="0">
                  <a:solidFill>
                    <a:schemeClr val="tx1"/>
                  </a:solidFill>
                </a:endParaRPr>
              </a:p>
            </p:txBody>
          </p:sp>
          <p:sp>
            <p:nvSpPr>
              <p:cNvPr id="87" name="Rectangle 86">
                <a:extLst>
                  <a:ext uri="{FF2B5EF4-FFF2-40B4-BE49-F238E27FC236}">
                    <a16:creationId xmlns:a16="http://schemas.microsoft.com/office/drawing/2014/main" id="{4491F876-C6B3-4758-9683-7309CF4D9E3D}"/>
                  </a:ext>
                </a:extLst>
              </p:cNvPr>
              <p:cNvSpPr/>
              <p:nvPr/>
            </p:nvSpPr>
            <p:spPr>
              <a:xfrm rot="18900000">
                <a:off x="6793875" y="5881050"/>
                <a:ext cx="591983" cy="241965"/>
              </a:xfrm>
              <a:prstGeom prst="rect">
                <a:avLst/>
              </a:prstGeom>
              <a:solidFill>
                <a:srgbClr val="BF9000">
                  <a:alpha val="63000"/>
                </a:srgbClr>
              </a:solidFill>
              <a:ln w="254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bg1"/>
                    </a:solidFill>
                    <a:latin typeface="Alte Haas Grotesk" panose="02000503000000020004" pitchFamily="2" charset="0"/>
                  </a:rPr>
                  <a:t>80%</a:t>
                </a:r>
                <a:endParaRPr lang="en-GB" sz="1400" b="1" dirty="0">
                  <a:solidFill>
                    <a:schemeClr val="bg1"/>
                  </a:solidFill>
                  <a:latin typeface="Alte Haas Grotesk" panose="02000503000000020004" pitchFamily="2" charset="0"/>
                </a:endParaRPr>
              </a:p>
            </p:txBody>
          </p:sp>
        </p:grpSp>
        <p:sp>
          <p:nvSpPr>
            <p:cNvPr id="77" name="TextBox 76">
              <a:extLst>
                <a:ext uri="{FF2B5EF4-FFF2-40B4-BE49-F238E27FC236}">
                  <a16:creationId xmlns:a16="http://schemas.microsoft.com/office/drawing/2014/main" id="{082C0927-C9E4-40C6-AC73-FB3E69E443C1}"/>
                </a:ext>
              </a:extLst>
            </p:cNvPr>
            <p:cNvSpPr txBox="1"/>
            <p:nvPr/>
          </p:nvSpPr>
          <p:spPr>
            <a:xfrm>
              <a:off x="7177846" y="3987291"/>
              <a:ext cx="611867" cy="215444"/>
            </a:xfrm>
            <a:prstGeom prst="rect">
              <a:avLst/>
            </a:prstGeom>
            <a:noFill/>
          </p:spPr>
          <p:txBody>
            <a:bodyPr wrap="square" rtlCol="0">
              <a:spAutoFit/>
            </a:bodyPr>
            <a:lstStyle/>
            <a:p>
              <a:r>
                <a:rPr lang="fr-FR" sz="800" b="1" dirty="0">
                  <a:solidFill>
                    <a:schemeClr val="bg1"/>
                  </a:solidFill>
                  <a:latin typeface="Alte Haas Grotesk" panose="02000503000000020004" pitchFamily="2" charset="0"/>
                </a:rPr>
                <a:t>HTTP</a:t>
              </a:r>
              <a:endParaRPr lang="en-GB" sz="800" b="1" dirty="0">
                <a:solidFill>
                  <a:schemeClr val="bg1"/>
                </a:solidFill>
                <a:latin typeface="Alte Haas Grotesk" panose="02000503000000020004" pitchFamily="2" charset="0"/>
              </a:endParaRPr>
            </a:p>
          </p:txBody>
        </p:sp>
        <p:sp>
          <p:nvSpPr>
            <p:cNvPr id="78" name="Octagon 77">
              <a:extLst>
                <a:ext uri="{FF2B5EF4-FFF2-40B4-BE49-F238E27FC236}">
                  <a16:creationId xmlns:a16="http://schemas.microsoft.com/office/drawing/2014/main" id="{5156B216-CCD2-42DD-A017-5ABEB1C0A730}"/>
                </a:ext>
              </a:extLst>
            </p:cNvPr>
            <p:cNvSpPr/>
            <p:nvPr/>
          </p:nvSpPr>
          <p:spPr>
            <a:xfrm>
              <a:off x="7679448" y="4142956"/>
              <a:ext cx="435669" cy="370836"/>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000" b="1" dirty="0">
                  <a:solidFill>
                    <a:schemeClr val="tx1"/>
                  </a:solidFill>
                  <a:latin typeface="Alte Haas Grotesk" panose="02000503000000020004" pitchFamily="2" charset="0"/>
                </a:rPr>
                <a:t>API</a:t>
              </a:r>
              <a:endParaRPr lang="en-GB" sz="1000" b="1" dirty="0">
                <a:solidFill>
                  <a:schemeClr val="tx1"/>
                </a:solidFill>
                <a:latin typeface="Alte Haas Grotesk" panose="02000503000000020004" pitchFamily="2" charset="0"/>
              </a:endParaRPr>
            </a:p>
          </p:txBody>
        </p:sp>
        <p:grpSp>
          <p:nvGrpSpPr>
            <p:cNvPr id="106" name="Group 105">
              <a:extLst>
                <a:ext uri="{FF2B5EF4-FFF2-40B4-BE49-F238E27FC236}">
                  <a16:creationId xmlns:a16="http://schemas.microsoft.com/office/drawing/2014/main" id="{C7FDEB85-8308-4902-8597-0771BAE179B2}"/>
                </a:ext>
              </a:extLst>
            </p:cNvPr>
            <p:cNvGrpSpPr/>
            <p:nvPr/>
          </p:nvGrpSpPr>
          <p:grpSpPr>
            <a:xfrm>
              <a:off x="6012445" y="5699844"/>
              <a:ext cx="2214910" cy="972935"/>
              <a:chOff x="6096385" y="5426027"/>
              <a:chExt cx="2130970" cy="972935"/>
            </a:xfrm>
          </p:grpSpPr>
          <p:sp>
            <p:nvSpPr>
              <p:cNvPr id="104" name="Rectangle 103">
                <a:extLst>
                  <a:ext uri="{FF2B5EF4-FFF2-40B4-BE49-F238E27FC236}">
                    <a16:creationId xmlns:a16="http://schemas.microsoft.com/office/drawing/2014/main" id="{E5EDA76A-A609-400D-AE0E-527AA364C88C}"/>
                  </a:ext>
                </a:extLst>
              </p:cNvPr>
              <p:cNvSpPr/>
              <p:nvPr/>
            </p:nvSpPr>
            <p:spPr>
              <a:xfrm>
                <a:off x="6096385" y="5426027"/>
                <a:ext cx="2130970" cy="972935"/>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4" name="Group 53">
                <a:extLst>
                  <a:ext uri="{FF2B5EF4-FFF2-40B4-BE49-F238E27FC236}">
                    <a16:creationId xmlns:a16="http://schemas.microsoft.com/office/drawing/2014/main" id="{F471B49C-CEE9-481E-94EE-8462397759CD}"/>
                  </a:ext>
                </a:extLst>
              </p:cNvPr>
              <p:cNvGrpSpPr/>
              <p:nvPr/>
            </p:nvGrpSpPr>
            <p:grpSpPr>
              <a:xfrm>
                <a:off x="6303461" y="5584869"/>
                <a:ext cx="659592" cy="785015"/>
                <a:chOff x="6691182" y="5115414"/>
                <a:chExt cx="659592" cy="785015"/>
              </a:xfrm>
            </p:grpSpPr>
            <p:sp>
              <p:nvSpPr>
                <p:cNvPr id="81" name="Right Brace 80">
                  <a:extLst>
                    <a:ext uri="{FF2B5EF4-FFF2-40B4-BE49-F238E27FC236}">
                      <a16:creationId xmlns:a16="http://schemas.microsoft.com/office/drawing/2014/main" id="{45AC5DFE-22C2-4C69-A051-3AE820E11F5C}"/>
                    </a:ext>
                  </a:extLst>
                </p:cNvPr>
                <p:cNvSpPr/>
                <p:nvPr/>
              </p:nvSpPr>
              <p:spPr>
                <a:xfrm rot="13371144">
                  <a:off x="6691182" y="5115414"/>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99" name="TextBox 98">
                  <a:extLst>
                    <a:ext uri="{FF2B5EF4-FFF2-40B4-BE49-F238E27FC236}">
                      <a16:creationId xmlns:a16="http://schemas.microsoft.com/office/drawing/2014/main" id="{083A5C5D-D035-4BF2-AE40-0888CE8F15D3}"/>
                    </a:ext>
                  </a:extLst>
                </p:cNvPr>
                <p:cNvSpPr txBox="1"/>
                <p:nvPr/>
              </p:nvSpPr>
              <p:spPr>
                <a:xfrm rot="18780000">
                  <a:off x="6859996" y="5409652"/>
                  <a:ext cx="643001" cy="338554"/>
                </a:xfrm>
                <a:prstGeom prst="rect">
                  <a:avLst/>
                </a:prstGeom>
                <a:noFill/>
              </p:spPr>
              <p:txBody>
                <a:bodyPr wrap="square" rtlCol="0">
                  <a:spAutoFit/>
                </a:bodyPr>
                <a:lstStyle/>
                <a:p>
                  <a:r>
                    <a:rPr lang="fr-FR" sz="1600" b="1" cap="all" dirty="0">
                      <a:solidFill>
                        <a:schemeClr val="bg1"/>
                      </a:solidFill>
                    </a:rPr>
                    <a:t>Stub</a:t>
                  </a:r>
                  <a:endParaRPr lang="en-GB" sz="1600" b="1" cap="all" dirty="0">
                    <a:solidFill>
                      <a:schemeClr val="bg1"/>
                    </a:solidFill>
                  </a:endParaRPr>
                </a:p>
              </p:txBody>
            </p:sp>
          </p:grpSp>
        </p:grpSp>
        <p:cxnSp>
          <p:nvCxnSpPr>
            <p:cNvPr id="102" name="Straight Arrow Connector 101">
              <a:extLst>
                <a:ext uri="{FF2B5EF4-FFF2-40B4-BE49-F238E27FC236}">
                  <a16:creationId xmlns:a16="http://schemas.microsoft.com/office/drawing/2014/main" id="{B0109084-3E7C-4D99-B761-DD9F9F0815DF}"/>
                </a:ext>
              </a:extLst>
            </p:cNvPr>
            <p:cNvCxnSpPr>
              <a:cxnSpLocks/>
            </p:cNvCxnSpPr>
            <p:nvPr/>
          </p:nvCxnSpPr>
          <p:spPr>
            <a:xfrm>
              <a:off x="4662435" y="5481376"/>
              <a:ext cx="1604524" cy="643094"/>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03" name="Title 3">
              <a:extLst>
                <a:ext uri="{FF2B5EF4-FFF2-40B4-BE49-F238E27FC236}">
                  <a16:creationId xmlns:a16="http://schemas.microsoft.com/office/drawing/2014/main" id="{1161FCCF-007E-4D83-8AE3-B8100AD832DB}"/>
                </a:ext>
              </a:extLst>
            </p:cNvPr>
            <p:cNvSpPr txBox="1">
              <a:spLocks/>
            </p:cNvSpPr>
            <p:nvPr/>
          </p:nvSpPr>
          <p:spPr>
            <a:xfrm>
              <a:off x="6859340" y="5363732"/>
              <a:ext cx="775634" cy="399779"/>
            </a:xfrm>
            <a:prstGeom prst="rect">
              <a:avLst/>
            </a:prstGeom>
            <a:solidFill>
              <a:schemeClr val="tx1">
                <a:alpha val="31000"/>
              </a:schemeClr>
            </a:solidFill>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3600" dirty="0">
                  <a:solidFill>
                    <a:srgbClr val="C59400"/>
                  </a:solidFill>
                  <a:sym typeface="Wingdings" panose="05000000000000000000" pitchFamily="2" charset="2"/>
                </a:rPr>
                <a:t></a:t>
              </a:r>
              <a:endParaRPr lang="en-GB" sz="2400" dirty="0">
                <a:solidFill>
                  <a:srgbClr val="C59400"/>
                </a:solidFill>
              </a:endParaRPr>
            </a:p>
          </p:txBody>
        </p:sp>
        <p:sp>
          <p:nvSpPr>
            <p:cNvPr id="114" name="TextBox 113">
              <a:extLst>
                <a:ext uri="{FF2B5EF4-FFF2-40B4-BE49-F238E27FC236}">
                  <a16:creationId xmlns:a16="http://schemas.microsoft.com/office/drawing/2014/main" id="{F2E34344-688F-4429-96E9-CB6D853DEDC7}"/>
                </a:ext>
              </a:extLst>
            </p:cNvPr>
            <p:cNvSpPr txBox="1"/>
            <p:nvPr/>
          </p:nvSpPr>
          <p:spPr>
            <a:xfrm>
              <a:off x="3406543" y="5813358"/>
              <a:ext cx="1650423" cy="338554"/>
            </a:xfrm>
            <a:prstGeom prst="rect">
              <a:avLst/>
            </a:prstGeom>
            <a:noFill/>
          </p:spPr>
          <p:txBody>
            <a:bodyPr wrap="square" rtlCol="0">
              <a:spAutoFit/>
            </a:bodyPr>
            <a:lstStyle/>
            <a:p>
              <a:pPr algn="ctr"/>
              <a:r>
                <a:rPr lang="fr-FR" sz="1600" b="1" cap="all" dirty="0" err="1">
                  <a:solidFill>
                    <a:srgbClr val="C59400"/>
                  </a:solidFill>
                </a:rPr>
                <a:t>Contract</a:t>
              </a:r>
              <a:r>
                <a:rPr lang="fr-FR" sz="1600" b="1" cap="all" dirty="0">
                  <a:solidFill>
                    <a:srgbClr val="C59400"/>
                  </a:solidFill>
                </a:rPr>
                <a:t> tests</a:t>
              </a:r>
              <a:endParaRPr lang="en-GB" sz="1600" b="1" cap="all" dirty="0">
                <a:solidFill>
                  <a:srgbClr val="C59400"/>
                </a:solidFill>
              </a:endParaRPr>
            </a:p>
          </p:txBody>
        </p:sp>
      </p:grpSp>
      <p:grpSp>
        <p:nvGrpSpPr>
          <p:cNvPr id="2" name="Group 1">
            <a:extLst>
              <a:ext uri="{FF2B5EF4-FFF2-40B4-BE49-F238E27FC236}">
                <a16:creationId xmlns:a16="http://schemas.microsoft.com/office/drawing/2014/main" id="{1597CEB3-3479-40EB-9C1A-0209C6FB5CBF}"/>
              </a:ext>
            </a:extLst>
          </p:cNvPr>
          <p:cNvGrpSpPr/>
          <p:nvPr/>
        </p:nvGrpSpPr>
        <p:grpSpPr>
          <a:xfrm>
            <a:off x="7397044" y="519314"/>
            <a:ext cx="3227627" cy="2740121"/>
            <a:chOff x="6283565" y="1116235"/>
            <a:chExt cx="4138320" cy="3513261"/>
          </a:xfrm>
        </p:grpSpPr>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7" name="Octagon 36">
              <a:extLst>
                <a:ext uri="{FF2B5EF4-FFF2-40B4-BE49-F238E27FC236}">
                  <a16:creationId xmlns:a16="http://schemas.microsoft.com/office/drawing/2014/main" id="{561D815F-57AC-4FA5-BCA6-EE7C221C2EFF}"/>
                </a:ext>
              </a:extLst>
            </p:cNvPr>
            <p:cNvSpPr/>
            <p:nvPr/>
          </p:nvSpPr>
          <p:spPr>
            <a:xfrm>
              <a:off x="7581552" y="2236069"/>
              <a:ext cx="2657819" cy="2262301"/>
            </a:xfrm>
            <a:prstGeom prst="octagon">
              <a:avLst>
                <a:gd name="adj" fmla="val 30445"/>
              </a:avLst>
            </a:prstGeom>
            <a:solidFill>
              <a:srgbClr val="2E8EE4">
                <a:alpha val="78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ight Brace 46">
              <a:extLst>
                <a:ext uri="{FF2B5EF4-FFF2-40B4-BE49-F238E27FC236}">
                  <a16:creationId xmlns:a16="http://schemas.microsoft.com/office/drawing/2014/main" id="{2C1DCAC6-41ED-4AEF-B15E-406A6B8D14BE}"/>
                </a:ext>
              </a:extLst>
            </p:cNvPr>
            <p:cNvSpPr/>
            <p:nvPr/>
          </p:nvSpPr>
          <p:spPr>
            <a:xfrm rot="13371144">
              <a:off x="9854891" y="4061508"/>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9" name="Straight Arrow Connector 38">
              <a:extLst>
                <a:ext uri="{FF2B5EF4-FFF2-40B4-BE49-F238E27FC236}">
                  <a16:creationId xmlns:a16="http://schemas.microsoft.com/office/drawing/2014/main" id="{5624E842-A3E5-4ABD-B13C-C2DE8B4E6771}"/>
                </a:ext>
              </a:extLst>
            </p:cNvPr>
            <p:cNvCxnSpPr>
              <a:cxnSpLocks/>
              <a:stCxn id="51" idx="1"/>
              <a:endCxn id="23" idx="1"/>
            </p:cNvCxnSpPr>
            <p:nvPr/>
          </p:nvCxnSpPr>
          <p:spPr>
            <a:xfrm>
              <a:off x="7413013" y="2162464"/>
              <a:ext cx="587799" cy="403567"/>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D29E5C25-EAC3-4CCA-83AE-E9F324A61C76}"/>
                </a:ext>
              </a:extLst>
            </p:cNvPr>
            <p:cNvGrpSpPr/>
            <p:nvPr/>
          </p:nvGrpSpPr>
          <p:grpSpPr>
            <a:xfrm>
              <a:off x="6283565" y="1116235"/>
              <a:ext cx="1896683" cy="1948489"/>
              <a:chOff x="6283565" y="1116235"/>
              <a:chExt cx="1896683" cy="1948489"/>
            </a:xfrm>
          </p:grpSpPr>
          <p:grpSp>
            <p:nvGrpSpPr>
              <p:cNvPr id="7" name="Group 6">
                <a:extLst>
                  <a:ext uri="{FF2B5EF4-FFF2-40B4-BE49-F238E27FC236}">
                    <a16:creationId xmlns:a16="http://schemas.microsoft.com/office/drawing/2014/main" id="{4567AEB5-AD86-425E-BD13-C99284BA97F0}"/>
                  </a:ext>
                </a:extLst>
              </p:cNvPr>
              <p:cNvGrpSpPr/>
              <p:nvPr/>
            </p:nvGrpSpPr>
            <p:grpSpPr>
              <a:xfrm>
                <a:off x="6283565" y="2320352"/>
                <a:ext cx="832095" cy="744372"/>
                <a:chOff x="6322835" y="2292302"/>
                <a:chExt cx="832095" cy="744372"/>
              </a:xfrm>
            </p:grpSpPr>
            <p:sp>
              <p:nvSpPr>
                <p:cNvPr id="61" name="Rectangle: Single Corner Snipped 60">
                  <a:extLst>
                    <a:ext uri="{FF2B5EF4-FFF2-40B4-BE49-F238E27FC236}">
                      <a16:creationId xmlns:a16="http://schemas.microsoft.com/office/drawing/2014/main" id="{137664BA-7004-4DF0-BC89-3198ED26A28B}"/>
                    </a:ext>
                  </a:extLst>
                </p:cNvPr>
                <p:cNvSpPr/>
                <p:nvPr/>
              </p:nvSpPr>
              <p:spPr>
                <a:xfrm>
                  <a:off x="6322835" y="249216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2" name="Rectangle: Single Corner Snipped 61">
                  <a:extLst>
                    <a:ext uri="{FF2B5EF4-FFF2-40B4-BE49-F238E27FC236}">
                      <a16:creationId xmlns:a16="http://schemas.microsoft.com/office/drawing/2014/main" id="{4980C380-9E7E-4547-B28B-9FC39C4551DA}"/>
                    </a:ext>
                  </a:extLst>
                </p:cNvPr>
                <p:cNvSpPr/>
                <p:nvPr/>
              </p:nvSpPr>
              <p:spPr>
                <a:xfrm>
                  <a:off x="6399362" y="240398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3" name="Rectangle: Single Corner Snipped 62">
                  <a:extLst>
                    <a:ext uri="{FF2B5EF4-FFF2-40B4-BE49-F238E27FC236}">
                      <a16:creationId xmlns:a16="http://schemas.microsoft.com/office/drawing/2014/main" id="{260ACA40-FE28-448D-A506-E6C6CE21E53F}"/>
                    </a:ext>
                  </a:extLst>
                </p:cNvPr>
                <p:cNvSpPr/>
                <p:nvPr/>
              </p:nvSpPr>
              <p:spPr>
                <a:xfrm>
                  <a:off x="6501787" y="229230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nvGrpSpPr>
              <p:cNvPr id="4" name="Group 3">
                <a:extLst>
                  <a:ext uri="{FF2B5EF4-FFF2-40B4-BE49-F238E27FC236}">
                    <a16:creationId xmlns:a16="http://schemas.microsoft.com/office/drawing/2014/main" id="{7833F6AC-EE76-49EE-B417-ADB4EE396A2B}"/>
                  </a:ext>
                </a:extLst>
              </p:cNvPr>
              <p:cNvGrpSpPr/>
              <p:nvPr/>
            </p:nvGrpSpPr>
            <p:grpSpPr>
              <a:xfrm>
                <a:off x="6560456" y="1116235"/>
                <a:ext cx="1619792" cy="1642363"/>
                <a:chOff x="7056064" y="555523"/>
                <a:chExt cx="1619792" cy="1642363"/>
              </a:xfrm>
            </p:grpSpPr>
            <p:sp>
              <p:nvSpPr>
                <p:cNvPr id="38" name="Rectangle: Single Corner Snipped 37">
                  <a:extLst>
                    <a:ext uri="{FF2B5EF4-FFF2-40B4-BE49-F238E27FC236}">
                      <a16:creationId xmlns:a16="http://schemas.microsoft.com/office/drawing/2014/main" id="{B968CBAC-0015-4B91-9EB6-CBF8E554D146}"/>
                    </a:ext>
                  </a:extLst>
                </p:cNvPr>
                <p:cNvSpPr/>
                <p:nvPr/>
              </p:nvSpPr>
              <p:spPr>
                <a:xfrm>
                  <a:off x="7056064" y="1653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2" name="Rectangle: Single Corner Snipped 41">
                  <a:extLst>
                    <a:ext uri="{FF2B5EF4-FFF2-40B4-BE49-F238E27FC236}">
                      <a16:creationId xmlns:a16="http://schemas.microsoft.com/office/drawing/2014/main" id="{4BAF1697-831C-4BAE-8F0F-02C0E43177A9}"/>
                    </a:ext>
                  </a:extLst>
                </p:cNvPr>
                <p:cNvSpPr/>
                <p:nvPr/>
              </p:nvSpPr>
              <p:spPr>
                <a:xfrm>
                  <a:off x="7132591" y="156520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5" name="Rectangle: Single Corner Snipped 44">
                  <a:extLst>
                    <a:ext uri="{FF2B5EF4-FFF2-40B4-BE49-F238E27FC236}">
                      <a16:creationId xmlns:a16="http://schemas.microsoft.com/office/drawing/2014/main" id="{01602177-FE0E-4B38-BB26-4F3DFB28FBCC}"/>
                    </a:ext>
                  </a:extLst>
                </p:cNvPr>
                <p:cNvSpPr/>
                <p:nvPr/>
              </p:nvSpPr>
              <p:spPr>
                <a:xfrm>
                  <a:off x="7235016" y="145351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6" name="Rectangle: Single Corner Snipped 45">
                  <a:extLst>
                    <a:ext uri="{FF2B5EF4-FFF2-40B4-BE49-F238E27FC236}">
                      <a16:creationId xmlns:a16="http://schemas.microsoft.com/office/drawing/2014/main" id="{9A5EEAC3-569D-4D70-8097-0A109AF0AAE1}"/>
                    </a:ext>
                  </a:extLst>
                </p:cNvPr>
                <p:cNvSpPr/>
                <p:nvPr/>
              </p:nvSpPr>
              <p:spPr>
                <a:xfrm>
                  <a:off x="7317776" y="1351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8" name="Rectangle: Single Corner Snipped 47">
                  <a:extLst>
                    <a:ext uri="{FF2B5EF4-FFF2-40B4-BE49-F238E27FC236}">
                      <a16:creationId xmlns:a16="http://schemas.microsoft.com/office/drawing/2014/main" id="{C50ACC7E-906C-454A-963D-7BE8B59C2EDE}"/>
                    </a:ext>
                  </a:extLst>
                </p:cNvPr>
                <p:cNvSpPr/>
                <p:nvPr/>
              </p:nvSpPr>
              <p:spPr>
                <a:xfrm>
                  <a:off x="7394303" y="126334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9" name="Rectangle: Single Corner Snipped 48">
                  <a:extLst>
                    <a:ext uri="{FF2B5EF4-FFF2-40B4-BE49-F238E27FC236}">
                      <a16:creationId xmlns:a16="http://schemas.microsoft.com/office/drawing/2014/main" id="{11857260-DE14-4C0C-A9C4-A25CE7810800}"/>
                    </a:ext>
                  </a:extLst>
                </p:cNvPr>
                <p:cNvSpPr/>
                <p:nvPr/>
              </p:nvSpPr>
              <p:spPr>
                <a:xfrm>
                  <a:off x="7496728" y="115165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1" name="Rectangle: Single Corner Snipped 50">
                  <a:extLst>
                    <a:ext uri="{FF2B5EF4-FFF2-40B4-BE49-F238E27FC236}">
                      <a16:creationId xmlns:a16="http://schemas.microsoft.com/office/drawing/2014/main" id="{BF6C7652-B605-42C7-AFAF-FB02C70A0482}"/>
                    </a:ext>
                  </a:extLst>
                </p:cNvPr>
                <p:cNvSpPr/>
                <p:nvPr/>
              </p:nvSpPr>
              <p:spPr>
                <a:xfrm>
                  <a:off x="7582049" y="105724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2" name="Rectangle: Single Corner Snipped 51">
                  <a:extLst>
                    <a:ext uri="{FF2B5EF4-FFF2-40B4-BE49-F238E27FC236}">
                      <a16:creationId xmlns:a16="http://schemas.microsoft.com/office/drawing/2014/main" id="{A6F30753-CDE9-4D75-8B73-40C6DD6AE59A}"/>
                    </a:ext>
                  </a:extLst>
                </p:cNvPr>
                <p:cNvSpPr/>
                <p:nvPr/>
              </p:nvSpPr>
              <p:spPr>
                <a:xfrm>
                  <a:off x="7658576" y="96906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3" name="Rectangle: Single Corner Snipped 52">
                  <a:extLst>
                    <a:ext uri="{FF2B5EF4-FFF2-40B4-BE49-F238E27FC236}">
                      <a16:creationId xmlns:a16="http://schemas.microsoft.com/office/drawing/2014/main" id="{D21C775E-CF48-4683-994B-A65E03619F58}"/>
                    </a:ext>
                  </a:extLst>
                </p:cNvPr>
                <p:cNvSpPr/>
                <p:nvPr/>
              </p:nvSpPr>
              <p:spPr>
                <a:xfrm>
                  <a:off x="7761001" y="857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5" name="Rectangle: Single Corner Snipped 54">
                  <a:extLst>
                    <a:ext uri="{FF2B5EF4-FFF2-40B4-BE49-F238E27FC236}">
                      <a16:creationId xmlns:a16="http://schemas.microsoft.com/office/drawing/2014/main" id="{99C3C80A-7C0F-4869-9EF0-6392E8AB1867}"/>
                    </a:ext>
                  </a:extLst>
                </p:cNvPr>
                <p:cNvSpPr/>
                <p:nvPr/>
              </p:nvSpPr>
              <p:spPr>
                <a:xfrm>
                  <a:off x="7843761" y="75538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6" name="Rectangle: Single Corner Snipped 55">
                  <a:extLst>
                    <a:ext uri="{FF2B5EF4-FFF2-40B4-BE49-F238E27FC236}">
                      <a16:creationId xmlns:a16="http://schemas.microsoft.com/office/drawing/2014/main" id="{F9BA9CED-E0A8-4373-8F39-A0EB44349E78}"/>
                    </a:ext>
                  </a:extLst>
                </p:cNvPr>
                <p:cNvSpPr/>
                <p:nvPr/>
              </p:nvSpPr>
              <p:spPr>
                <a:xfrm>
                  <a:off x="7920288" y="66720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8" name="Rectangle: Single Corner Snipped 57">
                  <a:extLst>
                    <a:ext uri="{FF2B5EF4-FFF2-40B4-BE49-F238E27FC236}">
                      <a16:creationId xmlns:a16="http://schemas.microsoft.com/office/drawing/2014/main" id="{5ED9CFD4-6779-417E-BD33-AA0AC99C1428}"/>
                    </a:ext>
                  </a:extLst>
                </p:cNvPr>
                <p:cNvSpPr/>
                <p:nvPr/>
              </p:nvSpPr>
              <p:spPr>
                <a:xfrm>
                  <a:off x="8022713" y="555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sp>
          <p:nvSpPr>
            <p:cNvPr id="60" name="TextBox 59">
              <a:extLst>
                <a:ext uri="{FF2B5EF4-FFF2-40B4-BE49-F238E27FC236}">
                  <a16:creationId xmlns:a16="http://schemas.microsoft.com/office/drawing/2014/main" id="{7ED82698-8854-4A9A-B725-6B66E99AD274}"/>
                </a:ext>
              </a:extLst>
            </p:cNvPr>
            <p:cNvSpPr txBox="1"/>
            <p:nvPr/>
          </p:nvSpPr>
          <p:spPr>
            <a:xfrm>
              <a:off x="7775924" y="2791354"/>
              <a:ext cx="2253291" cy="1180124"/>
            </a:xfrm>
            <a:prstGeom prst="rect">
              <a:avLst/>
            </a:prstGeom>
            <a:noFill/>
          </p:spPr>
          <p:txBody>
            <a:bodyPr wrap="square" tIns="90000" bIns="90000" rtlCol="0" anchor="ctr">
              <a:spAutoFit/>
            </a:bodyPr>
            <a:lstStyle/>
            <a:p>
              <a:pPr algn="ctr"/>
              <a:r>
                <a:rPr lang="en-GB" sz="1600" b="1" dirty="0">
                  <a:solidFill>
                    <a:schemeClr val="bg1"/>
                  </a:solidFill>
                  <a:latin typeface="Alte Haas Grotesk" panose="02000503000000020004" pitchFamily="2" charset="0"/>
                </a:rPr>
                <a:t>100% covered</a:t>
              </a:r>
            </a:p>
            <a:p>
              <a:pPr algn="ctr"/>
              <a:r>
                <a:rPr lang="en-GB" sz="1600" b="1" dirty="0">
                  <a:solidFill>
                    <a:schemeClr val="bg1"/>
                  </a:solidFill>
                  <a:latin typeface="Alte Haas Grotesk" panose="02000503000000020004" pitchFamily="2" charset="0"/>
                </a:rPr>
                <a:t>by Acceptance Tests</a:t>
              </a:r>
            </a:p>
          </p:txBody>
        </p:sp>
      </p:grpSp>
    </p:spTree>
    <p:extLst>
      <p:ext uri="{BB962C8B-B14F-4D97-AF65-F5344CB8AC3E}">
        <p14:creationId xmlns:p14="http://schemas.microsoft.com/office/powerpoint/2010/main" val="589292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0846"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9" name="TextBox 58">
            <a:extLst>
              <a:ext uri="{FF2B5EF4-FFF2-40B4-BE49-F238E27FC236}">
                <a16:creationId xmlns:a16="http://schemas.microsoft.com/office/drawing/2014/main" id="{33DA1ED4-FA0E-458B-9F32-B46DE81127D1}"/>
              </a:ext>
            </a:extLst>
          </p:cNvPr>
          <p:cNvSpPr txBox="1"/>
          <p:nvPr/>
        </p:nvSpPr>
        <p:spPr>
          <a:xfrm rot="18780000">
            <a:off x="10268714" y="3011081"/>
            <a:ext cx="643001" cy="307777"/>
          </a:xfrm>
          <a:prstGeom prst="rect">
            <a:avLst/>
          </a:prstGeom>
          <a:noFill/>
        </p:spPr>
        <p:txBody>
          <a:bodyPr wrap="square" rtlCol="0">
            <a:spAutoFit/>
          </a:bodyPr>
          <a:lstStyle/>
          <a:p>
            <a:r>
              <a:rPr lang="fr-FR" sz="1400" b="1" cap="all" dirty="0">
                <a:solidFill>
                  <a:schemeClr val="bg1"/>
                </a:solidFill>
              </a:rPr>
              <a:t>Stub</a:t>
            </a:r>
            <a:endParaRPr lang="en-GB" sz="1400" b="1" cap="all" dirty="0">
              <a:solidFill>
                <a:schemeClr val="bg1"/>
              </a:solidFill>
            </a:endParaRPr>
          </a:p>
        </p:txBody>
      </p:sp>
      <p:cxnSp>
        <p:nvCxnSpPr>
          <p:cNvPr id="36" name="Straight Connector 35">
            <a:extLst>
              <a:ext uri="{FF2B5EF4-FFF2-40B4-BE49-F238E27FC236}">
                <a16:creationId xmlns:a16="http://schemas.microsoft.com/office/drawing/2014/main" id="{11C7B56D-56C3-4AF0-B319-3D57AA596F7B}"/>
              </a:ext>
            </a:extLst>
          </p:cNvPr>
          <p:cNvCxnSpPr/>
          <p:nvPr/>
        </p:nvCxnSpPr>
        <p:spPr>
          <a:xfrm>
            <a:off x="4709717" y="3610599"/>
            <a:ext cx="7399347" cy="0"/>
          </a:xfrm>
          <a:prstGeom prst="line">
            <a:avLst/>
          </a:prstGeom>
          <a:ln w="31750">
            <a:solidFill>
              <a:schemeClr val="accent3">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80" name="Title 3">
            <a:extLst>
              <a:ext uri="{FF2B5EF4-FFF2-40B4-BE49-F238E27FC236}">
                <a16:creationId xmlns:a16="http://schemas.microsoft.com/office/drawing/2014/main" id="{E8D97B26-D5E6-4780-A526-CF516BFAA7F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2.</a:t>
            </a:r>
          </a:p>
          <a:p>
            <a:r>
              <a:rPr lang="en-US" sz="2800" dirty="0">
                <a:solidFill>
                  <a:schemeClr val="bg1"/>
                </a:solidFill>
              </a:rPr>
              <a:t>Beware of…</a:t>
            </a:r>
            <a:br>
              <a:rPr lang="en-US" sz="2800" dirty="0">
                <a:solidFill>
                  <a:schemeClr val="bg1"/>
                </a:solidFill>
              </a:rPr>
            </a:br>
            <a:r>
              <a:rPr lang="en-US" sz="2800" dirty="0">
                <a:solidFill>
                  <a:schemeClr val="bg1"/>
                </a:solidFill>
              </a:rPr>
              <a:t>Blind Spots</a:t>
            </a:r>
            <a:endParaRPr lang="en-GB" sz="1800" dirty="0">
              <a:solidFill>
                <a:schemeClr val="bg1"/>
              </a:solidFill>
            </a:endParaRPr>
          </a:p>
        </p:txBody>
      </p:sp>
      <p:grpSp>
        <p:nvGrpSpPr>
          <p:cNvPr id="6" name="Group 5">
            <a:extLst>
              <a:ext uri="{FF2B5EF4-FFF2-40B4-BE49-F238E27FC236}">
                <a16:creationId xmlns:a16="http://schemas.microsoft.com/office/drawing/2014/main" id="{E966BAD0-2F16-42F8-959B-A02AF038BC06}"/>
              </a:ext>
            </a:extLst>
          </p:cNvPr>
          <p:cNvGrpSpPr/>
          <p:nvPr/>
        </p:nvGrpSpPr>
        <p:grpSpPr>
          <a:xfrm>
            <a:off x="3406543" y="3928520"/>
            <a:ext cx="4820813" cy="2744259"/>
            <a:chOff x="3406543" y="3928520"/>
            <a:chExt cx="4820813" cy="2744259"/>
          </a:xfrm>
        </p:grpSpPr>
        <p:sp>
          <p:nvSpPr>
            <p:cNvPr id="105" name="Rectangle 104">
              <a:extLst>
                <a:ext uri="{FF2B5EF4-FFF2-40B4-BE49-F238E27FC236}">
                  <a16:creationId xmlns:a16="http://schemas.microsoft.com/office/drawing/2014/main" id="{6CCD406D-5C4A-4033-8238-C58FED01F03A}"/>
                </a:ext>
              </a:extLst>
            </p:cNvPr>
            <p:cNvSpPr/>
            <p:nvPr/>
          </p:nvSpPr>
          <p:spPr>
            <a:xfrm>
              <a:off x="6012446" y="3928520"/>
              <a:ext cx="2214910" cy="1339326"/>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6" name="Straight Arrow Connector 75">
              <a:extLst>
                <a:ext uri="{FF2B5EF4-FFF2-40B4-BE49-F238E27FC236}">
                  <a16:creationId xmlns:a16="http://schemas.microsoft.com/office/drawing/2014/main" id="{ECA11873-9BF6-443F-9370-8AED5B8D4775}"/>
                </a:ext>
              </a:extLst>
            </p:cNvPr>
            <p:cNvCxnSpPr>
              <a:cxnSpLocks/>
            </p:cNvCxnSpPr>
            <p:nvPr/>
          </p:nvCxnSpPr>
          <p:spPr>
            <a:xfrm>
              <a:off x="7109211" y="4185284"/>
              <a:ext cx="602224" cy="0"/>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DFB8451F-9133-44AB-A25E-C74F3522FFD3}"/>
                </a:ext>
              </a:extLst>
            </p:cNvPr>
            <p:cNvCxnSpPr>
              <a:cxnSpLocks/>
            </p:cNvCxnSpPr>
            <p:nvPr/>
          </p:nvCxnSpPr>
          <p:spPr>
            <a:xfrm flipV="1">
              <a:off x="4662435" y="4868426"/>
              <a:ext cx="1517477" cy="495306"/>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2DC9CD39-9F5C-4DEC-951E-1A879A722CEB}"/>
                </a:ext>
              </a:extLst>
            </p:cNvPr>
            <p:cNvGrpSpPr/>
            <p:nvPr/>
          </p:nvGrpSpPr>
          <p:grpSpPr>
            <a:xfrm>
              <a:off x="3958406" y="5168005"/>
              <a:ext cx="646962" cy="586015"/>
              <a:chOff x="5983840" y="4820277"/>
              <a:chExt cx="963300" cy="872553"/>
            </a:xfrm>
          </p:grpSpPr>
          <p:sp>
            <p:nvSpPr>
              <p:cNvPr id="74" name="Rectangle: Single Corner Snipped 73">
                <a:extLst>
                  <a:ext uri="{FF2B5EF4-FFF2-40B4-BE49-F238E27FC236}">
                    <a16:creationId xmlns:a16="http://schemas.microsoft.com/office/drawing/2014/main" id="{2DF02960-4701-421B-9A28-BE2B6AAE00CA}"/>
                  </a:ext>
                </a:extLst>
              </p:cNvPr>
              <p:cNvSpPr/>
              <p:nvPr/>
            </p:nvSpPr>
            <p:spPr>
              <a:xfrm>
                <a:off x="5983840" y="514832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2" name="Rectangle: Single Corner Snipped 81">
                <a:extLst>
                  <a:ext uri="{FF2B5EF4-FFF2-40B4-BE49-F238E27FC236}">
                    <a16:creationId xmlns:a16="http://schemas.microsoft.com/office/drawing/2014/main" id="{EC8F29BC-5595-4327-BCE1-14491516E5BA}"/>
                  </a:ext>
                </a:extLst>
              </p:cNvPr>
              <p:cNvSpPr/>
              <p:nvPr/>
            </p:nvSpPr>
            <p:spPr>
              <a:xfrm>
                <a:off x="6077687" y="5037749"/>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3" name="Rectangle: Single Corner Snipped 82">
                <a:extLst>
                  <a:ext uri="{FF2B5EF4-FFF2-40B4-BE49-F238E27FC236}">
                    <a16:creationId xmlns:a16="http://schemas.microsoft.com/office/drawing/2014/main" id="{27922804-145D-4B68-A114-A3CC6120A64A}"/>
                  </a:ext>
                </a:extLst>
              </p:cNvPr>
              <p:cNvSpPr/>
              <p:nvPr/>
            </p:nvSpPr>
            <p:spPr>
              <a:xfrm>
                <a:off x="6185840" y="493333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4" name="Rectangle: Single Corner Snipped 83">
                <a:extLst>
                  <a:ext uri="{FF2B5EF4-FFF2-40B4-BE49-F238E27FC236}">
                    <a16:creationId xmlns:a16="http://schemas.microsoft.com/office/drawing/2014/main" id="{1CD5A7FF-788C-463B-BD57-B0861A6F2B4A}"/>
                  </a:ext>
                </a:extLst>
              </p:cNvPr>
              <p:cNvSpPr/>
              <p:nvPr/>
            </p:nvSpPr>
            <p:spPr>
              <a:xfrm>
                <a:off x="6293997" y="4820277"/>
                <a:ext cx="653143" cy="544507"/>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grpSp>
        <p:grpSp>
          <p:nvGrpSpPr>
            <p:cNvPr id="85" name="Group 84">
              <a:extLst>
                <a:ext uri="{FF2B5EF4-FFF2-40B4-BE49-F238E27FC236}">
                  <a16:creationId xmlns:a16="http://schemas.microsoft.com/office/drawing/2014/main" id="{CAF2441B-5EB8-4C1C-A0E5-E54C2CDD2A5E}"/>
                </a:ext>
              </a:extLst>
            </p:cNvPr>
            <p:cNvGrpSpPr/>
            <p:nvPr/>
          </p:nvGrpSpPr>
          <p:grpSpPr>
            <a:xfrm>
              <a:off x="6142450" y="4298014"/>
              <a:ext cx="1082241" cy="599157"/>
              <a:chOff x="6793875" y="5862572"/>
              <a:chExt cx="632171" cy="347208"/>
            </a:xfrm>
          </p:grpSpPr>
          <p:sp>
            <p:nvSpPr>
              <p:cNvPr id="86" name="Rectangle 85">
                <a:extLst>
                  <a:ext uri="{FF2B5EF4-FFF2-40B4-BE49-F238E27FC236}">
                    <a16:creationId xmlns:a16="http://schemas.microsoft.com/office/drawing/2014/main" id="{5E2F3EBC-4009-4BC9-A7EF-DCFC04F8D003}"/>
                  </a:ext>
                </a:extLst>
              </p:cNvPr>
              <p:cNvSpPr/>
              <p:nvPr/>
            </p:nvSpPr>
            <p:spPr>
              <a:xfrm rot="18900000">
                <a:off x="6834063" y="5862572"/>
                <a:ext cx="591983" cy="347208"/>
              </a:xfrm>
              <a:prstGeom prst="rect">
                <a:avLst/>
              </a:prstGeom>
              <a:solidFill>
                <a:schemeClr val="accent4">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00" b="1" dirty="0">
                  <a:solidFill>
                    <a:schemeClr val="tx1"/>
                  </a:solidFill>
                </a:endParaRPr>
              </a:p>
              <a:p>
                <a:pPr algn="ctr"/>
                <a:endParaRPr lang="fr-FR" sz="900" b="1" dirty="0">
                  <a:solidFill>
                    <a:schemeClr val="tx1"/>
                  </a:solidFill>
                </a:endParaRPr>
              </a:p>
              <a:p>
                <a:pPr algn="ctr"/>
                <a:endParaRPr lang="fr-FR" sz="900" b="1" dirty="0">
                  <a:solidFill>
                    <a:schemeClr val="tx1"/>
                  </a:solidFill>
                </a:endParaRPr>
              </a:p>
              <a:p>
                <a:r>
                  <a:rPr lang="fr-FR" sz="900" b="1" dirty="0">
                    <a:solidFill>
                      <a:schemeClr val="tx1"/>
                    </a:solidFill>
                  </a:rPr>
                  <a:t>Right Adapter</a:t>
                </a:r>
                <a:endParaRPr lang="en-GB" sz="900" b="1" dirty="0">
                  <a:solidFill>
                    <a:schemeClr val="tx1"/>
                  </a:solidFill>
                </a:endParaRPr>
              </a:p>
            </p:txBody>
          </p:sp>
          <p:sp>
            <p:nvSpPr>
              <p:cNvPr id="87" name="Rectangle 86">
                <a:extLst>
                  <a:ext uri="{FF2B5EF4-FFF2-40B4-BE49-F238E27FC236}">
                    <a16:creationId xmlns:a16="http://schemas.microsoft.com/office/drawing/2014/main" id="{4491F876-C6B3-4758-9683-7309CF4D9E3D}"/>
                  </a:ext>
                </a:extLst>
              </p:cNvPr>
              <p:cNvSpPr/>
              <p:nvPr/>
            </p:nvSpPr>
            <p:spPr>
              <a:xfrm rot="18900000">
                <a:off x="6793875" y="5881050"/>
                <a:ext cx="591983" cy="241965"/>
              </a:xfrm>
              <a:prstGeom prst="rect">
                <a:avLst/>
              </a:prstGeom>
              <a:solidFill>
                <a:srgbClr val="BF9000">
                  <a:alpha val="63000"/>
                </a:srgbClr>
              </a:solidFill>
              <a:ln w="254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bg1"/>
                    </a:solidFill>
                    <a:latin typeface="Alte Haas Grotesk" panose="02000503000000020004" pitchFamily="2" charset="0"/>
                  </a:rPr>
                  <a:t>80%</a:t>
                </a:r>
                <a:endParaRPr lang="en-GB" sz="1400" b="1" dirty="0">
                  <a:solidFill>
                    <a:schemeClr val="bg1"/>
                  </a:solidFill>
                  <a:latin typeface="Alte Haas Grotesk" panose="02000503000000020004" pitchFamily="2" charset="0"/>
                </a:endParaRPr>
              </a:p>
            </p:txBody>
          </p:sp>
        </p:grpSp>
        <p:sp>
          <p:nvSpPr>
            <p:cNvPr id="77" name="TextBox 76">
              <a:extLst>
                <a:ext uri="{FF2B5EF4-FFF2-40B4-BE49-F238E27FC236}">
                  <a16:creationId xmlns:a16="http://schemas.microsoft.com/office/drawing/2014/main" id="{082C0927-C9E4-40C6-AC73-FB3E69E443C1}"/>
                </a:ext>
              </a:extLst>
            </p:cNvPr>
            <p:cNvSpPr txBox="1"/>
            <p:nvPr/>
          </p:nvSpPr>
          <p:spPr>
            <a:xfrm>
              <a:off x="7177846" y="3987291"/>
              <a:ext cx="611867" cy="215444"/>
            </a:xfrm>
            <a:prstGeom prst="rect">
              <a:avLst/>
            </a:prstGeom>
            <a:noFill/>
          </p:spPr>
          <p:txBody>
            <a:bodyPr wrap="square" rtlCol="0">
              <a:spAutoFit/>
            </a:bodyPr>
            <a:lstStyle/>
            <a:p>
              <a:r>
                <a:rPr lang="fr-FR" sz="800" b="1" dirty="0">
                  <a:solidFill>
                    <a:schemeClr val="bg1"/>
                  </a:solidFill>
                  <a:latin typeface="Alte Haas Grotesk" panose="02000503000000020004" pitchFamily="2" charset="0"/>
                </a:rPr>
                <a:t>HTTP</a:t>
              </a:r>
              <a:endParaRPr lang="en-GB" sz="800" b="1" dirty="0">
                <a:solidFill>
                  <a:schemeClr val="bg1"/>
                </a:solidFill>
                <a:latin typeface="Alte Haas Grotesk" panose="02000503000000020004" pitchFamily="2" charset="0"/>
              </a:endParaRPr>
            </a:p>
          </p:txBody>
        </p:sp>
        <p:sp>
          <p:nvSpPr>
            <p:cNvPr id="78" name="Octagon 77">
              <a:extLst>
                <a:ext uri="{FF2B5EF4-FFF2-40B4-BE49-F238E27FC236}">
                  <a16:creationId xmlns:a16="http://schemas.microsoft.com/office/drawing/2014/main" id="{5156B216-CCD2-42DD-A017-5ABEB1C0A730}"/>
                </a:ext>
              </a:extLst>
            </p:cNvPr>
            <p:cNvSpPr/>
            <p:nvPr/>
          </p:nvSpPr>
          <p:spPr>
            <a:xfrm>
              <a:off x="7679448" y="4142956"/>
              <a:ext cx="435669" cy="370836"/>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000" b="1" dirty="0">
                  <a:solidFill>
                    <a:schemeClr val="tx1"/>
                  </a:solidFill>
                  <a:latin typeface="Alte Haas Grotesk" panose="02000503000000020004" pitchFamily="2" charset="0"/>
                </a:rPr>
                <a:t>API</a:t>
              </a:r>
              <a:endParaRPr lang="en-GB" sz="1000" b="1" dirty="0">
                <a:solidFill>
                  <a:schemeClr val="tx1"/>
                </a:solidFill>
                <a:latin typeface="Alte Haas Grotesk" panose="02000503000000020004" pitchFamily="2" charset="0"/>
              </a:endParaRPr>
            </a:p>
          </p:txBody>
        </p:sp>
        <p:grpSp>
          <p:nvGrpSpPr>
            <p:cNvPr id="106" name="Group 105">
              <a:extLst>
                <a:ext uri="{FF2B5EF4-FFF2-40B4-BE49-F238E27FC236}">
                  <a16:creationId xmlns:a16="http://schemas.microsoft.com/office/drawing/2014/main" id="{C7FDEB85-8308-4902-8597-0771BAE179B2}"/>
                </a:ext>
              </a:extLst>
            </p:cNvPr>
            <p:cNvGrpSpPr/>
            <p:nvPr/>
          </p:nvGrpSpPr>
          <p:grpSpPr>
            <a:xfrm>
              <a:off x="6012445" y="5699844"/>
              <a:ext cx="2214910" cy="972935"/>
              <a:chOff x="6096385" y="5426027"/>
              <a:chExt cx="2130970" cy="972935"/>
            </a:xfrm>
          </p:grpSpPr>
          <p:sp>
            <p:nvSpPr>
              <p:cNvPr id="104" name="Rectangle 103">
                <a:extLst>
                  <a:ext uri="{FF2B5EF4-FFF2-40B4-BE49-F238E27FC236}">
                    <a16:creationId xmlns:a16="http://schemas.microsoft.com/office/drawing/2014/main" id="{E5EDA76A-A609-400D-AE0E-527AA364C88C}"/>
                  </a:ext>
                </a:extLst>
              </p:cNvPr>
              <p:cNvSpPr/>
              <p:nvPr/>
            </p:nvSpPr>
            <p:spPr>
              <a:xfrm>
                <a:off x="6096385" y="5426027"/>
                <a:ext cx="2130970" cy="972935"/>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4" name="Group 53">
                <a:extLst>
                  <a:ext uri="{FF2B5EF4-FFF2-40B4-BE49-F238E27FC236}">
                    <a16:creationId xmlns:a16="http://schemas.microsoft.com/office/drawing/2014/main" id="{F471B49C-CEE9-481E-94EE-8462397759CD}"/>
                  </a:ext>
                </a:extLst>
              </p:cNvPr>
              <p:cNvGrpSpPr/>
              <p:nvPr/>
            </p:nvGrpSpPr>
            <p:grpSpPr>
              <a:xfrm>
                <a:off x="6303461" y="5584869"/>
                <a:ext cx="659592" cy="785015"/>
                <a:chOff x="6691182" y="5115414"/>
                <a:chExt cx="659592" cy="785015"/>
              </a:xfrm>
            </p:grpSpPr>
            <p:sp>
              <p:nvSpPr>
                <p:cNvPr id="81" name="Right Brace 80">
                  <a:extLst>
                    <a:ext uri="{FF2B5EF4-FFF2-40B4-BE49-F238E27FC236}">
                      <a16:creationId xmlns:a16="http://schemas.microsoft.com/office/drawing/2014/main" id="{45AC5DFE-22C2-4C69-A051-3AE820E11F5C}"/>
                    </a:ext>
                  </a:extLst>
                </p:cNvPr>
                <p:cNvSpPr/>
                <p:nvPr/>
              </p:nvSpPr>
              <p:spPr>
                <a:xfrm rot="13371144">
                  <a:off x="6691182" y="5115414"/>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99" name="TextBox 98">
                  <a:extLst>
                    <a:ext uri="{FF2B5EF4-FFF2-40B4-BE49-F238E27FC236}">
                      <a16:creationId xmlns:a16="http://schemas.microsoft.com/office/drawing/2014/main" id="{083A5C5D-D035-4BF2-AE40-0888CE8F15D3}"/>
                    </a:ext>
                  </a:extLst>
                </p:cNvPr>
                <p:cNvSpPr txBox="1"/>
                <p:nvPr/>
              </p:nvSpPr>
              <p:spPr>
                <a:xfrm rot="18780000">
                  <a:off x="6859996" y="5409652"/>
                  <a:ext cx="643001" cy="338554"/>
                </a:xfrm>
                <a:prstGeom prst="rect">
                  <a:avLst/>
                </a:prstGeom>
                <a:noFill/>
              </p:spPr>
              <p:txBody>
                <a:bodyPr wrap="square" rtlCol="0">
                  <a:spAutoFit/>
                </a:bodyPr>
                <a:lstStyle/>
                <a:p>
                  <a:r>
                    <a:rPr lang="fr-FR" sz="1600" b="1" cap="all" dirty="0">
                      <a:solidFill>
                        <a:schemeClr val="bg1"/>
                      </a:solidFill>
                    </a:rPr>
                    <a:t>Stub</a:t>
                  </a:r>
                  <a:endParaRPr lang="en-GB" sz="1600" b="1" cap="all" dirty="0">
                    <a:solidFill>
                      <a:schemeClr val="bg1"/>
                    </a:solidFill>
                  </a:endParaRPr>
                </a:p>
              </p:txBody>
            </p:sp>
          </p:grpSp>
        </p:grpSp>
        <p:cxnSp>
          <p:nvCxnSpPr>
            <p:cNvPr id="102" name="Straight Arrow Connector 101">
              <a:extLst>
                <a:ext uri="{FF2B5EF4-FFF2-40B4-BE49-F238E27FC236}">
                  <a16:creationId xmlns:a16="http://schemas.microsoft.com/office/drawing/2014/main" id="{B0109084-3E7C-4D99-B761-DD9F9F0815DF}"/>
                </a:ext>
              </a:extLst>
            </p:cNvPr>
            <p:cNvCxnSpPr>
              <a:cxnSpLocks/>
            </p:cNvCxnSpPr>
            <p:nvPr/>
          </p:nvCxnSpPr>
          <p:spPr>
            <a:xfrm>
              <a:off x="4662435" y="5481376"/>
              <a:ext cx="1604524" cy="643094"/>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03" name="Title 3">
              <a:extLst>
                <a:ext uri="{FF2B5EF4-FFF2-40B4-BE49-F238E27FC236}">
                  <a16:creationId xmlns:a16="http://schemas.microsoft.com/office/drawing/2014/main" id="{1161FCCF-007E-4D83-8AE3-B8100AD832DB}"/>
                </a:ext>
              </a:extLst>
            </p:cNvPr>
            <p:cNvSpPr txBox="1">
              <a:spLocks/>
            </p:cNvSpPr>
            <p:nvPr/>
          </p:nvSpPr>
          <p:spPr>
            <a:xfrm>
              <a:off x="6859340" y="5363732"/>
              <a:ext cx="775634" cy="399779"/>
            </a:xfrm>
            <a:prstGeom prst="rect">
              <a:avLst/>
            </a:prstGeom>
            <a:solidFill>
              <a:schemeClr val="tx1">
                <a:alpha val="31000"/>
              </a:schemeClr>
            </a:solidFill>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3600" dirty="0">
                  <a:solidFill>
                    <a:srgbClr val="C59400"/>
                  </a:solidFill>
                  <a:sym typeface="Wingdings" panose="05000000000000000000" pitchFamily="2" charset="2"/>
                </a:rPr>
                <a:t></a:t>
              </a:r>
              <a:endParaRPr lang="en-GB" sz="2400" dirty="0">
                <a:solidFill>
                  <a:srgbClr val="C59400"/>
                </a:solidFill>
              </a:endParaRPr>
            </a:p>
          </p:txBody>
        </p:sp>
        <p:sp>
          <p:nvSpPr>
            <p:cNvPr id="114" name="TextBox 113">
              <a:extLst>
                <a:ext uri="{FF2B5EF4-FFF2-40B4-BE49-F238E27FC236}">
                  <a16:creationId xmlns:a16="http://schemas.microsoft.com/office/drawing/2014/main" id="{F2E34344-688F-4429-96E9-CB6D853DEDC7}"/>
                </a:ext>
              </a:extLst>
            </p:cNvPr>
            <p:cNvSpPr txBox="1"/>
            <p:nvPr/>
          </p:nvSpPr>
          <p:spPr>
            <a:xfrm>
              <a:off x="3406543" y="5813358"/>
              <a:ext cx="1650423" cy="338554"/>
            </a:xfrm>
            <a:prstGeom prst="rect">
              <a:avLst/>
            </a:prstGeom>
            <a:noFill/>
          </p:spPr>
          <p:txBody>
            <a:bodyPr wrap="square" rtlCol="0">
              <a:spAutoFit/>
            </a:bodyPr>
            <a:lstStyle/>
            <a:p>
              <a:pPr algn="ctr"/>
              <a:r>
                <a:rPr lang="fr-FR" sz="1600" b="1" cap="all" dirty="0" err="1">
                  <a:solidFill>
                    <a:srgbClr val="C59400"/>
                  </a:solidFill>
                </a:rPr>
                <a:t>Contract</a:t>
              </a:r>
              <a:r>
                <a:rPr lang="fr-FR" sz="1600" b="1" cap="all" dirty="0">
                  <a:solidFill>
                    <a:srgbClr val="C59400"/>
                  </a:solidFill>
                </a:rPr>
                <a:t> tests</a:t>
              </a:r>
              <a:endParaRPr lang="en-GB" sz="1600" b="1" cap="all" dirty="0">
                <a:solidFill>
                  <a:srgbClr val="C59400"/>
                </a:solidFill>
              </a:endParaRPr>
            </a:p>
          </p:txBody>
        </p:sp>
      </p:grpSp>
      <p:grpSp>
        <p:nvGrpSpPr>
          <p:cNvPr id="120" name="Group 119">
            <a:extLst>
              <a:ext uri="{FF2B5EF4-FFF2-40B4-BE49-F238E27FC236}">
                <a16:creationId xmlns:a16="http://schemas.microsoft.com/office/drawing/2014/main" id="{D06514C6-6871-43D3-AF57-4C922BF3D53F}"/>
              </a:ext>
            </a:extLst>
          </p:cNvPr>
          <p:cNvGrpSpPr/>
          <p:nvPr/>
        </p:nvGrpSpPr>
        <p:grpSpPr>
          <a:xfrm>
            <a:off x="7397044" y="260089"/>
            <a:ext cx="4345303" cy="2999346"/>
            <a:chOff x="7397044" y="260089"/>
            <a:chExt cx="4345303" cy="2999346"/>
          </a:xfrm>
        </p:grpSpPr>
        <p:grpSp>
          <p:nvGrpSpPr>
            <p:cNvPr id="2" name="Group 1">
              <a:extLst>
                <a:ext uri="{FF2B5EF4-FFF2-40B4-BE49-F238E27FC236}">
                  <a16:creationId xmlns:a16="http://schemas.microsoft.com/office/drawing/2014/main" id="{1597CEB3-3479-40EB-9C1A-0209C6FB5CBF}"/>
                </a:ext>
              </a:extLst>
            </p:cNvPr>
            <p:cNvGrpSpPr/>
            <p:nvPr/>
          </p:nvGrpSpPr>
          <p:grpSpPr>
            <a:xfrm>
              <a:off x="7397044" y="519314"/>
              <a:ext cx="3227627" cy="2740121"/>
              <a:chOff x="6283565" y="1116235"/>
              <a:chExt cx="4138320" cy="3513261"/>
            </a:xfrm>
          </p:grpSpPr>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7" name="Octagon 36">
                <a:extLst>
                  <a:ext uri="{FF2B5EF4-FFF2-40B4-BE49-F238E27FC236}">
                    <a16:creationId xmlns:a16="http://schemas.microsoft.com/office/drawing/2014/main" id="{561D815F-57AC-4FA5-BCA6-EE7C221C2EFF}"/>
                  </a:ext>
                </a:extLst>
              </p:cNvPr>
              <p:cNvSpPr/>
              <p:nvPr/>
            </p:nvSpPr>
            <p:spPr>
              <a:xfrm>
                <a:off x="7581552" y="2236069"/>
                <a:ext cx="2657819" cy="2262301"/>
              </a:xfrm>
              <a:prstGeom prst="octagon">
                <a:avLst>
                  <a:gd name="adj" fmla="val 30445"/>
                </a:avLst>
              </a:prstGeom>
              <a:solidFill>
                <a:srgbClr val="2E8EE4">
                  <a:alpha val="78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ight Brace 46">
                <a:extLst>
                  <a:ext uri="{FF2B5EF4-FFF2-40B4-BE49-F238E27FC236}">
                    <a16:creationId xmlns:a16="http://schemas.microsoft.com/office/drawing/2014/main" id="{2C1DCAC6-41ED-4AEF-B15E-406A6B8D14BE}"/>
                  </a:ext>
                </a:extLst>
              </p:cNvPr>
              <p:cNvSpPr/>
              <p:nvPr/>
            </p:nvSpPr>
            <p:spPr>
              <a:xfrm rot="13371144">
                <a:off x="9854891" y="4061508"/>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9" name="Straight Arrow Connector 38">
                <a:extLst>
                  <a:ext uri="{FF2B5EF4-FFF2-40B4-BE49-F238E27FC236}">
                    <a16:creationId xmlns:a16="http://schemas.microsoft.com/office/drawing/2014/main" id="{5624E842-A3E5-4ABD-B13C-C2DE8B4E6771}"/>
                  </a:ext>
                </a:extLst>
              </p:cNvPr>
              <p:cNvCxnSpPr>
                <a:cxnSpLocks/>
                <a:stCxn id="51" idx="1"/>
                <a:endCxn id="23" idx="1"/>
              </p:cNvCxnSpPr>
              <p:nvPr/>
            </p:nvCxnSpPr>
            <p:spPr>
              <a:xfrm>
                <a:off x="7413013" y="2162464"/>
                <a:ext cx="587799" cy="403567"/>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D29E5C25-EAC3-4CCA-83AE-E9F324A61C76}"/>
                  </a:ext>
                </a:extLst>
              </p:cNvPr>
              <p:cNvGrpSpPr/>
              <p:nvPr/>
            </p:nvGrpSpPr>
            <p:grpSpPr>
              <a:xfrm>
                <a:off x="6283565" y="1116235"/>
                <a:ext cx="1896683" cy="1948489"/>
                <a:chOff x="6283565" y="1116235"/>
                <a:chExt cx="1896683" cy="1948489"/>
              </a:xfrm>
            </p:grpSpPr>
            <p:grpSp>
              <p:nvGrpSpPr>
                <p:cNvPr id="7" name="Group 6">
                  <a:extLst>
                    <a:ext uri="{FF2B5EF4-FFF2-40B4-BE49-F238E27FC236}">
                      <a16:creationId xmlns:a16="http://schemas.microsoft.com/office/drawing/2014/main" id="{4567AEB5-AD86-425E-BD13-C99284BA97F0}"/>
                    </a:ext>
                  </a:extLst>
                </p:cNvPr>
                <p:cNvGrpSpPr/>
                <p:nvPr/>
              </p:nvGrpSpPr>
              <p:grpSpPr>
                <a:xfrm>
                  <a:off x="6283565" y="2320352"/>
                  <a:ext cx="832095" cy="744372"/>
                  <a:chOff x="6322835" y="2292302"/>
                  <a:chExt cx="832095" cy="744372"/>
                </a:xfrm>
              </p:grpSpPr>
              <p:sp>
                <p:nvSpPr>
                  <p:cNvPr id="61" name="Rectangle: Single Corner Snipped 60">
                    <a:extLst>
                      <a:ext uri="{FF2B5EF4-FFF2-40B4-BE49-F238E27FC236}">
                        <a16:creationId xmlns:a16="http://schemas.microsoft.com/office/drawing/2014/main" id="{137664BA-7004-4DF0-BC89-3198ED26A28B}"/>
                      </a:ext>
                    </a:extLst>
                  </p:cNvPr>
                  <p:cNvSpPr/>
                  <p:nvPr/>
                </p:nvSpPr>
                <p:spPr>
                  <a:xfrm>
                    <a:off x="6322835" y="249216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2" name="Rectangle: Single Corner Snipped 61">
                    <a:extLst>
                      <a:ext uri="{FF2B5EF4-FFF2-40B4-BE49-F238E27FC236}">
                        <a16:creationId xmlns:a16="http://schemas.microsoft.com/office/drawing/2014/main" id="{4980C380-9E7E-4547-B28B-9FC39C4551DA}"/>
                      </a:ext>
                    </a:extLst>
                  </p:cNvPr>
                  <p:cNvSpPr/>
                  <p:nvPr/>
                </p:nvSpPr>
                <p:spPr>
                  <a:xfrm>
                    <a:off x="6399362" y="240398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3" name="Rectangle: Single Corner Snipped 62">
                    <a:extLst>
                      <a:ext uri="{FF2B5EF4-FFF2-40B4-BE49-F238E27FC236}">
                        <a16:creationId xmlns:a16="http://schemas.microsoft.com/office/drawing/2014/main" id="{260ACA40-FE28-448D-A506-E6C6CE21E53F}"/>
                      </a:ext>
                    </a:extLst>
                  </p:cNvPr>
                  <p:cNvSpPr/>
                  <p:nvPr/>
                </p:nvSpPr>
                <p:spPr>
                  <a:xfrm>
                    <a:off x="6501787" y="229230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nvGrpSpPr>
                <p:cNvPr id="4" name="Group 3">
                  <a:extLst>
                    <a:ext uri="{FF2B5EF4-FFF2-40B4-BE49-F238E27FC236}">
                      <a16:creationId xmlns:a16="http://schemas.microsoft.com/office/drawing/2014/main" id="{7833F6AC-EE76-49EE-B417-ADB4EE396A2B}"/>
                    </a:ext>
                  </a:extLst>
                </p:cNvPr>
                <p:cNvGrpSpPr/>
                <p:nvPr/>
              </p:nvGrpSpPr>
              <p:grpSpPr>
                <a:xfrm>
                  <a:off x="6560456" y="1116235"/>
                  <a:ext cx="1619792" cy="1642363"/>
                  <a:chOff x="7056064" y="555523"/>
                  <a:chExt cx="1619792" cy="1642363"/>
                </a:xfrm>
              </p:grpSpPr>
              <p:sp>
                <p:nvSpPr>
                  <p:cNvPr id="38" name="Rectangle: Single Corner Snipped 37">
                    <a:extLst>
                      <a:ext uri="{FF2B5EF4-FFF2-40B4-BE49-F238E27FC236}">
                        <a16:creationId xmlns:a16="http://schemas.microsoft.com/office/drawing/2014/main" id="{B968CBAC-0015-4B91-9EB6-CBF8E554D146}"/>
                      </a:ext>
                    </a:extLst>
                  </p:cNvPr>
                  <p:cNvSpPr/>
                  <p:nvPr/>
                </p:nvSpPr>
                <p:spPr>
                  <a:xfrm>
                    <a:off x="7056064" y="1653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2" name="Rectangle: Single Corner Snipped 41">
                    <a:extLst>
                      <a:ext uri="{FF2B5EF4-FFF2-40B4-BE49-F238E27FC236}">
                        <a16:creationId xmlns:a16="http://schemas.microsoft.com/office/drawing/2014/main" id="{4BAF1697-831C-4BAE-8F0F-02C0E43177A9}"/>
                      </a:ext>
                    </a:extLst>
                  </p:cNvPr>
                  <p:cNvSpPr/>
                  <p:nvPr/>
                </p:nvSpPr>
                <p:spPr>
                  <a:xfrm>
                    <a:off x="7132591" y="156520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5" name="Rectangle: Single Corner Snipped 44">
                    <a:extLst>
                      <a:ext uri="{FF2B5EF4-FFF2-40B4-BE49-F238E27FC236}">
                        <a16:creationId xmlns:a16="http://schemas.microsoft.com/office/drawing/2014/main" id="{01602177-FE0E-4B38-BB26-4F3DFB28FBCC}"/>
                      </a:ext>
                    </a:extLst>
                  </p:cNvPr>
                  <p:cNvSpPr/>
                  <p:nvPr/>
                </p:nvSpPr>
                <p:spPr>
                  <a:xfrm>
                    <a:off x="7235016" y="145351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6" name="Rectangle: Single Corner Snipped 45">
                    <a:extLst>
                      <a:ext uri="{FF2B5EF4-FFF2-40B4-BE49-F238E27FC236}">
                        <a16:creationId xmlns:a16="http://schemas.microsoft.com/office/drawing/2014/main" id="{9A5EEAC3-569D-4D70-8097-0A109AF0AAE1}"/>
                      </a:ext>
                    </a:extLst>
                  </p:cNvPr>
                  <p:cNvSpPr/>
                  <p:nvPr/>
                </p:nvSpPr>
                <p:spPr>
                  <a:xfrm>
                    <a:off x="7317776" y="1351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8" name="Rectangle: Single Corner Snipped 47">
                    <a:extLst>
                      <a:ext uri="{FF2B5EF4-FFF2-40B4-BE49-F238E27FC236}">
                        <a16:creationId xmlns:a16="http://schemas.microsoft.com/office/drawing/2014/main" id="{C50ACC7E-906C-454A-963D-7BE8B59C2EDE}"/>
                      </a:ext>
                    </a:extLst>
                  </p:cNvPr>
                  <p:cNvSpPr/>
                  <p:nvPr/>
                </p:nvSpPr>
                <p:spPr>
                  <a:xfrm>
                    <a:off x="7394303" y="126334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9" name="Rectangle: Single Corner Snipped 48">
                    <a:extLst>
                      <a:ext uri="{FF2B5EF4-FFF2-40B4-BE49-F238E27FC236}">
                        <a16:creationId xmlns:a16="http://schemas.microsoft.com/office/drawing/2014/main" id="{11857260-DE14-4C0C-A9C4-A25CE7810800}"/>
                      </a:ext>
                    </a:extLst>
                  </p:cNvPr>
                  <p:cNvSpPr/>
                  <p:nvPr/>
                </p:nvSpPr>
                <p:spPr>
                  <a:xfrm>
                    <a:off x="7496728" y="115165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1" name="Rectangle: Single Corner Snipped 50">
                    <a:extLst>
                      <a:ext uri="{FF2B5EF4-FFF2-40B4-BE49-F238E27FC236}">
                        <a16:creationId xmlns:a16="http://schemas.microsoft.com/office/drawing/2014/main" id="{BF6C7652-B605-42C7-AFAF-FB02C70A0482}"/>
                      </a:ext>
                    </a:extLst>
                  </p:cNvPr>
                  <p:cNvSpPr/>
                  <p:nvPr/>
                </p:nvSpPr>
                <p:spPr>
                  <a:xfrm>
                    <a:off x="7582049" y="105724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2" name="Rectangle: Single Corner Snipped 51">
                    <a:extLst>
                      <a:ext uri="{FF2B5EF4-FFF2-40B4-BE49-F238E27FC236}">
                        <a16:creationId xmlns:a16="http://schemas.microsoft.com/office/drawing/2014/main" id="{A6F30753-CDE9-4D75-8B73-40C6DD6AE59A}"/>
                      </a:ext>
                    </a:extLst>
                  </p:cNvPr>
                  <p:cNvSpPr/>
                  <p:nvPr/>
                </p:nvSpPr>
                <p:spPr>
                  <a:xfrm>
                    <a:off x="7658576" y="96906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3" name="Rectangle: Single Corner Snipped 52">
                    <a:extLst>
                      <a:ext uri="{FF2B5EF4-FFF2-40B4-BE49-F238E27FC236}">
                        <a16:creationId xmlns:a16="http://schemas.microsoft.com/office/drawing/2014/main" id="{D21C775E-CF48-4683-994B-A65E03619F58}"/>
                      </a:ext>
                    </a:extLst>
                  </p:cNvPr>
                  <p:cNvSpPr/>
                  <p:nvPr/>
                </p:nvSpPr>
                <p:spPr>
                  <a:xfrm>
                    <a:off x="7761001" y="857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5" name="Rectangle: Single Corner Snipped 54">
                    <a:extLst>
                      <a:ext uri="{FF2B5EF4-FFF2-40B4-BE49-F238E27FC236}">
                        <a16:creationId xmlns:a16="http://schemas.microsoft.com/office/drawing/2014/main" id="{99C3C80A-7C0F-4869-9EF0-6392E8AB1867}"/>
                      </a:ext>
                    </a:extLst>
                  </p:cNvPr>
                  <p:cNvSpPr/>
                  <p:nvPr/>
                </p:nvSpPr>
                <p:spPr>
                  <a:xfrm>
                    <a:off x="7843761" y="75538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6" name="Rectangle: Single Corner Snipped 55">
                    <a:extLst>
                      <a:ext uri="{FF2B5EF4-FFF2-40B4-BE49-F238E27FC236}">
                        <a16:creationId xmlns:a16="http://schemas.microsoft.com/office/drawing/2014/main" id="{F9BA9CED-E0A8-4373-8F39-A0EB44349E78}"/>
                      </a:ext>
                    </a:extLst>
                  </p:cNvPr>
                  <p:cNvSpPr/>
                  <p:nvPr/>
                </p:nvSpPr>
                <p:spPr>
                  <a:xfrm>
                    <a:off x="7920288" y="66720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8" name="Rectangle: Single Corner Snipped 57">
                    <a:extLst>
                      <a:ext uri="{FF2B5EF4-FFF2-40B4-BE49-F238E27FC236}">
                        <a16:creationId xmlns:a16="http://schemas.microsoft.com/office/drawing/2014/main" id="{5ED9CFD4-6779-417E-BD33-AA0AC99C1428}"/>
                      </a:ext>
                    </a:extLst>
                  </p:cNvPr>
                  <p:cNvSpPr/>
                  <p:nvPr/>
                </p:nvSpPr>
                <p:spPr>
                  <a:xfrm>
                    <a:off x="8022713" y="555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sp>
            <p:nvSpPr>
              <p:cNvPr id="60" name="TextBox 59">
                <a:extLst>
                  <a:ext uri="{FF2B5EF4-FFF2-40B4-BE49-F238E27FC236}">
                    <a16:creationId xmlns:a16="http://schemas.microsoft.com/office/drawing/2014/main" id="{7ED82698-8854-4A9A-B725-6B66E99AD274}"/>
                  </a:ext>
                </a:extLst>
              </p:cNvPr>
              <p:cNvSpPr txBox="1"/>
              <p:nvPr/>
            </p:nvSpPr>
            <p:spPr>
              <a:xfrm>
                <a:off x="7775924" y="2791354"/>
                <a:ext cx="2253291" cy="1180124"/>
              </a:xfrm>
              <a:prstGeom prst="rect">
                <a:avLst/>
              </a:prstGeom>
              <a:noFill/>
            </p:spPr>
            <p:txBody>
              <a:bodyPr wrap="square" tIns="90000" bIns="90000" rtlCol="0" anchor="ctr">
                <a:spAutoFit/>
              </a:bodyPr>
              <a:lstStyle/>
              <a:p>
                <a:pPr algn="ctr"/>
                <a:r>
                  <a:rPr lang="en-GB" sz="1600" b="1" dirty="0">
                    <a:solidFill>
                      <a:schemeClr val="bg1"/>
                    </a:solidFill>
                    <a:latin typeface="Alte Haas Grotesk" panose="02000503000000020004" pitchFamily="2" charset="0"/>
                  </a:rPr>
                  <a:t>100% covered</a:t>
                </a:r>
              </a:p>
              <a:p>
                <a:pPr algn="ctr"/>
                <a:r>
                  <a:rPr lang="en-GB" sz="1600" b="1" dirty="0">
                    <a:solidFill>
                      <a:schemeClr val="bg1"/>
                    </a:solidFill>
                    <a:latin typeface="Alte Haas Grotesk" panose="02000503000000020004" pitchFamily="2" charset="0"/>
                  </a:rPr>
                  <a:t>by Acceptance Tests</a:t>
                </a:r>
              </a:p>
            </p:txBody>
          </p:sp>
        </p:grpSp>
        <p:grpSp>
          <p:nvGrpSpPr>
            <p:cNvPr id="119" name="Group 118">
              <a:extLst>
                <a:ext uri="{FF2B5EF4-FFF2-40B4-BE49-F238E27FC236}">
                  <a16:creationId xmlns:a16="http://schemas.microsoft.com/office/drawing/2014/main" id="{51AAA9CA-35FB-4FF4-8C78-B6A47A3179BE}"/>
                </a:ext>
              </a:extLst>
            </p:cNvPr>
            <p:cNvGrpSpPr/>
            <p:nvPr/>
          </p:nvGrpSpPr>
          <p:grpSpPr>
            <a:xfrm>
              <a:off x="9390589" y="260089"/>
              <a:ext cx="2351758" cy="908265"/>
              <a:chOff x="9390589" y="260089"/>
              <a:chExt cx="2351758" cy="908265"/>
            </a:xfrm>
          </p:grpSpPr>
          <p:sp>
            <p:nvSpPr>
              <p:cNvPr id="116" name="Title 3">
                <a:extLst>
                  <a:ext uri="{FF2B5EF4-FFF2-40B4-BE49-F238E27FC236}">
                    <a16:creationId xmlns:a16="http://schemas.microsoft.com/office/drawing/2014/main" id="{0B5B22C5-B9EC-4452-AAB7-4BCE9A49A09E}"/>
                  </a:ext>
                </a:extLst>
              </p:cNvPr>
              <p:cNvSpPr txBox="1">
                <a:spLocks/>
              </p:cNvSpPr>
              <p:nvPr/>
            </p:nvSpPr>
            <p:spPr>
              <a:xfrm>
                <a:off x="9390589" y="260089"/>
                <a:ext cx="2351758" cy="908265"/>
              </a:xfrm>
              <a:prstGeom prst="rect">
                <a:avLst/>
              </a:prstGeom>
              <a:solidFill>
                <a:schemeClr val="tx1">
                  <a:alpha val="31000"/>
                </a:schemeClr>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000" dirty="0">
                    <a:solidFill>
                      <a:schemeClr val="bg1"/>
                    </a:solidFill>
                  </a:rPr>
                  <a:t>As DEV we </a:t>
                </a:r>
              </a:p>
              <a:p>
                <a:r>
                  <a:rPr lang="en-US" sz="2000" dirty="0">
                    <a:solidFill>
                      <a:schemeClr val="bg1"/>
                    </a:solidFill>
                  </a:rPr>
                  <a:t>to write Domain-Driven tests</a:t>
                </a:r>
                <a:endParaRPr lang="en-GB" sz="1400" dirty="0">
                  <a:solidFill>
                    <a:schemeClr val="bg1"/>
                  </a:solidFill>
                </a:endParaRPr>
              </a:p>
            </p:txBody>
          </p:sp>
          <p:pic>
            <p:nvPicPr>
              <p:cNvPr id="118" name="Picture 117">
                <a:extLst>
                  <a:ext uri="{FF2B5EF4-FFF2-40B4-BE49-F238E27FC236}">
                    <a16:creationId xmlns:a16="http://schemas.microsoft.com/office/drawing/2014/main" id="{E41DC18F-4D29-44A6-A7D2-70E0C2E3EB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84174" y="300267"/>
                <a:ext cx="297527" cy="297527"/>
              </a:xfrm>
              <a:prstGeom prst="rect">
                <a:avLst/>
              </a:prstGeom>
            </p:spPr>
          </p:pic>
        </p:grpSp>
      </p:grpSp>
    </p:spTree>
    <p:extLst>
      <p:ext uri="{BB962C8B-B14F-4D97-AF65-F5344CB8AC3E}">
        <p14:creationId xmlns:p14="http://schemas.microsoft.com/office/powerpoint/2010/main" val="2411910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DAE98896-C143-458A-8F72-E4415529AD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8" name="Oval 7">
            <a:extLst>
              <a:ext uri="{FF2B5EF4-FFF2-40B4-BE49-F238E27FC236}">
                <a16:creationId xmlns:a16="http://schemas.microsoft.com/office/drawing/2014/main" id="{25082D86-9695-45CD-B1F0-A3B548B7E77A}"/>
              </a:ext>
            </a:extLst>
          </p:cNvPr>
          <p:cNvSpPr/>
          <p:nvPr/>
        </p:nvSpPr>
        <p:spPr>
          <a:xfrm>
            <a:off x="7746797" y="601188"/>
            <a:ext cx="2887873" cy="1750831"/>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8" name="Picture 47">
            <a:extLst>
              <a:ext uri="{FF2B5EF4-FFF2-40B4-BE49-F238E27FC236}">
                <a16:creationId xmlns:a16="http://schemas.microsoft.com/office/drawing/2014/main" id="{F0933BC1-55BF-49EC-8921-D6632C0017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84202" y="79452"/>
            <a:ext cx="461073" cy="435164"/>
          </a:xfrm>
          <a:prstGeom prst="rect">
            <a:avLst/>
          </a:prstGeom>
        </p:spPr>
      </p:pic>
      <p:sp>
        <p:nvSpPr>
          <p:cNvPr id="30" name="TextBox 29">
            <a:extLst>
              <a:ext uri="{FF2B5EF4-FFF2-40B4-BE49-F238E27FC236}">
                <a16:creationId xmlns:a16="http://schemas.microsoft.com/office/drawing/2014/main" id="{47C66BA2-2806-416B-A1BD-2168EC0EDB03}"/>
              </a:ext>
            </a:extLst>
          </p:cNvPr>
          <p:cNvSpPr txBox="1"/>
          <p:nvPr/>
        </p:nvSpPr>
        <p:spPr>
          <a:xfrm>
            <a:off x="8639046" y="629693"/>
            <a:ext cx="1313693" cy="338554"/>
          </a:xfrm>
          <a:prstGeom prst="rect">
            <a:avLst/>
          </a:prstGeom>
          <a:noFill/>
        </p:spPr>
        <p:txBody>
          <a:bodyPr wrap="square" rtlCol="0">
            <a:spAutoFit/>
          </a:bodyPr>
          <a:lstStyle/>
          <a:p>
            <a:r>
              <a:rPr lang="fr-FR" sz="1600" b="1" dirty="0">
                <a:solidFill>
                  <a:srgbClr val="DFC9EF"/>
                </a:solidFill>
              </a:rPr>
              <a:t>E-commerce</a:t>
            </a:r>
            <a:endParaRPr lang="en-GB" sz="1600" dirty="0">
              <a:solidFill>
                <a:srgbClr val="DFC9EF"/>
              </a:solidFill>
            </a:endParaRPr>
          </a:p>
        </p:txBody>
      </p:sp>
      <p:sp>
        <p:nvSpPr>
          <p:cNvPr id="72" name="Oval 71">
            <a:extLst>
              <a:ext uri="{FF2B5EF4-FFF2-40B4-BE49-F238E27FC236}">
                <a16:creationId xmlns:a16="http://schemas.microsoft.com/office/drawing/2014/main" id="{749F46B7-622C-4964-A798-EEC41868FF86}"/>
              </a:ext>
            </a:extLst>
          </p:cNvPr>
          <p:cNvSpPr/>
          <p:nvPr/>
        </p:nvSpPr>
        <p:spPr>
          <a:xfrm>
            <a:off x="7065216" y="3359145"/>
            <a:ext cx="2408761" cy="1381471"/>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TextBox 74">
            <a:extLst>
              <a:ext uri="{FF2B5EF4-FFF2-40B4-BE49-F238E27FC236}">
                <a16:creationId xmlns:a16="http://schemas.microsoft.com/office/drawing/2014/main" id="{72B1D1D9-2253-44B4-BD39-6B3197B2F978}"/>
              </a:ext>
            </a:extLst>
          </p:cNvPr>
          <p:cNvSpPr txBox="1"/>
          <p:nvPr/>
        </p:nvSpPr>
        <p:spPr>
          <a:xfrm>
            <a:off x="7604834" y="3374777"/>
            <a:ext cx="1349168" cy="584775"/>
          </a:xfrm>
          <a:prstGeom prst="rect">
            <a:avLst/>
          </a:prstGeom>
          <a:noFill/>
        </p:spPr>
        <p:txBody>
          <a:bodyPr wrap="square" rtlCol="0">
            <a:spAutoFit/>
          </a:bodyPr>
          <a:lstStyle/>
          <a:p>
            <a:pPr algn="ctr"/>
            <a:r>
              <a:rPr lang="fr-FR" sz="1600" b="1" dirty="0">
                <a:solidFill>
                  <a:srgbClr val="DFC9EF"/>
                </a:solidFill>
              </a:rPr>
              <a:t>Central </a:t>
            </a:r>
            <a:r>
              <a:rPr lang="fr-FR" sz="1600" b="1" dirty="0" err="1">
                <a:solidFill>
                  <a:srgbClr val="DFC9EF"/>
                </a:solidFill>
              </a:rPr>
              <a:t>Reservation</a:t>
            </a:r>
            <a:r>
              <a:rPr lang="fr-FR" sz="1600" b="1" dirty="0">
                <a:solidFill>
                  <a:srgbClr val="DFC9EF"/>
                </a:solidFill>
              </a:rPr>
              <a:t> </a:t>
            </a:r>
            <a:endParaRPr lang="en-GB" sz="1600" dirty="0">
              <a:solidFill>
                <a:srgbClr val="DFC9EF"/>
              </a:solidFill>
            </a:endParaRPr>
          </a:p>
        </p:txBody>
      </p:sp>
      <p:cxnSp>
        <p:nvCxnSpPr>
          <p:cNvPr id="33" name="Connector: Curved 32">
            <a:extLst>
              <a:ext uri="{FF2B5EF4-FFF2-40B4-BE49-F238E27FC236}">
                <a16:creationId xmlns:a16="http://schemas.microsoft.com/office/drawing/2014/main" id="{9175A9D6-A0BE-4B31-B20D-10D0553FBA4E}"/>
              </a:ext>
            </a:extLst>
          </p:cNvPr>
          <p:cNvCxnSpPr>
            <a:cxnSpLocks/>
            <a:stCxn id="8" idx="3"/>
            <a:endCxn id="72" idx="0"/>
          </p:cNvCxnSpPr>
          <p:nvPr/>
        </p:nvCxnSpPr>
        <p:spPr>
          <a:xfrm rot="16200000" flipH="1">
            <a:off x="7587892" y="2677439"/>
            <a:ext cx="1263529" cy="99881"/>
          </a:xfrm>
          <a:prstGeom prst="curvedConnector3">
            <a:avLst>
              <a:gd name="adj1" fmla="val 50000"/>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FFD1F243-0C5C-4C27-A2BC-4D14B1982F59}"/>
              </a:ext>
            </a:extLst>
          </p:cNvPr>
          <p:cNvSpPr txBox="1"/>
          <p:nvPr/>
        </p:nvSpPr>
        <p:spPr>
          <a:xfrm>
            <a:off x="8225999" y="3006315"/>
            <a:ext cx="286517" cy="309530"/>
          </a:xfrm>
          <a:prstGeom prst="rect">
            <a:avLst/>
          </a:prstGeom>
          <a:noFill/>
        </p:spPr>
        <p:txBody>
          <a:bodyPr wrap="square" rtlCol="0">
            <a:spAutoFit/>
          </a:bodyPr>
          <a:lstStyle/>
          <a:p>
            <a:r>
              <a:rPr lang="en-GB" b="1" dirty="0">
                <a:solidFill>
                  <a:srgbClr val="DFC9EF"/>
                </a:solidFill>
              </a:rPr>
              <a:t>U</a:t>
            </a:r>
          </a:p>
        </p:txBody>
      </p:sp>
      <p:sp>
        <p:nvSpPr>
          <p:cNvPr id="119" name="TextBox 118">
            <a:extLst>
              <a:ext uri="{FF2B5EF4-FFF2-40B4-BE49-F238E27FC236}">
                <a16:creationId xmlns:a16="http://schemas.microsoft.com/office/drawing/2014/main" id="{866580B5-D9A6-453A-982E-CA4C92AD9068}"/>
              </a:ext>
            </a:extLst>
          </p:cNvPr>
          <p:cNvSpPr txBox="1"/>
          <p:nvPr/>
        </p:nvSpPr>
        <p:spPr>
          <a:xfrm>
            <a:off x="7899067" y="2054708"/>
            <a:ext cx="339338" cy="309530"/>
          </a:xfrm>
          <a:prstGeom prst="rect">
            <a:avLst/>
          </a:prstGeom>
          <a:noFill/>
        </p:spPr>
        <p:txBody>
          <a:bodyPr wrap="square" rtlCol="0">
            <a:spAutoFit/>
          </a:bodyPr>
          <a:lstStyle/>
          <a:p>
            <a:r>
              <a:rPr lang="en-GB" b="1" dirty="0">
                <a:solidFill>
                  <a:srgbClr val="DFC9EF"/>
                </a:solidFill>
              </a:rPr>
              <a:t>d</a:t>
            </a:r>
          </a:p>
        </p:txBody>
      </p:sp>
      <p:sp>
        <p:nvSpPr>
          <p:cNvPr id="77" name="Oval 76">
            <a:extLst>
              <a:ext uri="{FF2B5EF4-FFF2-40B4-BE49-F238E27FC236}">
                <a16:creationId xmlns:a16="http://schemas.microsoft.com/office/drawing/2014/main" id="{57A8ECD5-4045-4202-8A77-33F0FBC4C9C9}"/>
              </a:ext>
            </a:extLst>
          </p:cNvPr>
          <p:cNvSpPr/>
          <p:nvPr/>
        </p:nvSpPr>
        <p:spPr>
          <a:xfrm>
            <a:off x="5244432" y="2611106"/>
            <a:ext cx="1727303" cy="1356081"/>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TextBox 77">
            <a:extLst>
              <a:ext uri="{FF2B5EF4-FFF2-40B4-BE49-F238E27FC236}">
                <a16:creationId xmlns:a16="http://schemas.microsoft.com/office/drawing/2014/main" id="{2A2062FF-A756-4432-B250-9E07BE67CC6B}"/>
              </a:ext>
            </a:extLst>
          </p:cNvPr>
          <p:cNvSpPr txBox="1"/>
          <p:nvPr/>
        </p:nvSpPr>
        <p:spPr>
          <a:xfrm>
            <a:off x="5373325" y="2721538"/>
            <a:ext cx="1522497" cy="338554"/>
          </a:xfrm>
          <a:prstGeom prst="rect">
            <a:avLst/>
          </a:prstGeom>
          <a:noFill/>
        </p:spPr>
        <p:txBody>
          <a:bodyPr wrap="square" rtlCol="0">
            <a:spAutoFit/>
          </a:bodyPr>
          <a:lstStyle/>
          <a:p>
            <a:pPr algn="ctr"/>
            <a:r>
              <a:rPr lang="fr-FR" sz="1600" b="1" dirty="0" err="1">
                <a:solidFill>
                  <a:srgbClr val="DFC9EF"/>
                </a:solidFill>
              </a:rPr>
              <a:t>Payment</a:t>
            </a:r>
            <a:endParaRPr lang="en-GB" sz="1600" dirty="0">
              <a:solidFill>
                <a:srgbClr val="DFC9EF"/>
              </a:solidFill>
            </a:endParaRPr>
          </a:p>
        </p:txBody>
      </p:sp>
      <p:cxnSp>
        <p:nvCxnSpPr>
          <p:cNvPr id="111" name="Connector: Curved 110">
            <a:extLst>
              <a:ext uri="{FF2B5EF4-FFF2-40B4-BE49-F238E27FC236}">
                <a16:creationId xmlns:a16="http://schemas.microsoft.com/office/drawing/2014/main" id="{AE8E80CE-CE1B-49FD-BF0A-425E14960168}"/>
              </a:ext>
            </a:extLst>
          </p:cNvPr>
          <p:cNvCxnSpPr>
            <a:cxnSpLocks/>
            <a:stCxn id="8" idx="2"/>
            <a:endCxn id="77" idx="0"/>
          </p:cNvCxnSpPr>
          <p:nvPr/>
        </p:nvCxnSpPr>
        <p:spPr>
          <a:xfrm rot="10800000" flipV="1">
            <a:off x="6108085" y="1476604"/>
            <a:ext cx="1638713" cy="1134502"/>
          </a:xfrm>
          <a:prstGeom prst="curvedConnector2">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20" name="TextBox 119">
            <a:extLst>
              <a:ext uri="{FF2B5EF4-FFF2-40B4-BE49-F238E27FC236}">
                <a16:creationId xmlns:a16="http://schemas.microsoft.com/office/drawing/2014/main" id="{132B9C16-A72C-4A6D-87F8-91FD1EC2F688}"/>
              </a:ext>
            </a:extLst>
          </p:cNvPr>
          <p:cNvSpPr txBox="1"/>
          <p:nvPr/>
        </p:nvSpPr>
        <p:spPr>
          <a:xfrm>
            <a:off x="6117753" y="2286308"/>
            <a:ext cx="286517" cy="309530"/>
          </a:xfrm>
          <a:prstGeom prst="rect">
            <a:avLst/>
          </a:prstGeom>
          <a:noFill/>
        </p:spPr>
        <p:txBody>
          <a:bodyPr wrap="square" rtlCol="0">
            <a:spAutoFit/>
          </a:bodyPr>
          <a:lstStyle/>
          <a:p>
            <a:r>
              <a:rPr lang="en-GB" b="1" dirty="0">
                <a:solidFill>
                  <a:srgbClr val="DFC9EF"/>
                </a:solidFill>
              </a:rPr>
              <a:t>U</a:t>
            </a:r>
          </a:p>
        </p:txBody>
      </p:sp>
      <p:sp>
        <p:nvSpPr>
          <p:cNvPr id="121" name="TextBox 120">
            <a:extLst>
              <a:ext uri="{FF2B5EF4-FFF2-40B4-BE49-F238E27FC236}">
                <a16:creationId xmlns:a16="http://schemas.microsoft.com/office/drawing/2014/main" id="{B96436F4-87FB-4B4C-AA07-D7CD08C620E3}"/>
              </a:ext>
            </a:extLst>
          </p:cNvPr>
          <p:cNvSpPr txBox="1"/>
          <p:nvPr/>
        </p:nvSpPr>
        <p:spPr>
          <a:xfrm>
            <a:off x="7454931" y="1167677"/>
            <a:ext cx="339338" cy="309530"/>
          </a:xfrm>
          <a:prstGeom prst="rect">
            <a:avLst/>
          </a:prstGeom>
          <a:noFill/>
        </p:spPr>
        <p:txBody>
          <a:bodyPr wrap="square" rtlCol="0">
            <a:spAutoFit/>
          </a:bodyPr>
          <a:lstStyle/>
          <a:p>
            <a:r>
              <a:rPr lang="en-GB" b="1" dirty="0">
                <a:solidFill>
                  <a:srgbClr val="DFC9EF"/>
                </a:solidFill>
              </a:rPr>
              <a:t>d</a:t>
            </a:r>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82" name="Oval 81">
            <a:extLst>
              <a:ext uri="{FF2B5EF4-FFF2-40B4-BE49-F238E27FC236}">
                <a16:creationId xmlns:a16="http://schemas.microsoft.com/office/drawing/2014/main" id="{42919A40-2ECF-42CF-B5BE-1AAF07A2A7BC}"/>
              </a:ext>
            </a:extLst>
          </p:cNvPr>
          <p:cNvSpPr/>
          <p:nvPr/>
        </p:nvSpPr>
        <p:spPr>
          <a:xfrm>
            <a:off x="5684803" y="5327839"/>
            <a:ext cx="3281387" cy="1509735"/>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TextBox 82">
            <a:extLst>
              <a:ext uri="{FF2B5EF4-FFF2-40B4-BE49-F238E27FC236}">
                <a16:creationId xmlns:a16="http://schemas.microsoft.com/office/drawing/2014/main" id="{65893FB5-D00B-4282-BB8C-3E4C4207FD7B}"/>
              </a:ext>
            </a:extLst>
          </p:cNvPr>
          <p:cNvSpPr txBox="1"/>
          <p:nvPr/>
        </p:nvSpPr>
        <p:spPr>
          <a:xfrm>
            <a:off x="6640047" y="5393195"/>
            <a:ext cx="1522497" cy="338554"/>
          </a:xfrm>
          <a:prstGeom prst="rect">
            <a:avLst/>
          </a:prstGeom>
          <a:noFill/>
        </p:spPr>
        <p:txBody>
          <a:bodyPr wrap="square" rtlCol="0">
            <a:spAutoFit/>
          </a:bodyPr>
          <a:lstStyle/>
          <a:p>
            <a:pPr algn="ctr"/>
            <a:r>
              <a:rPr lang="fr-FR" sz="1600" b="1" dirty="0">
                <a:solidFill>
                  <a:srgbClr val="DFC9EF"/>
                </a:solidFill>
              </a:rPr>
              <a:t>Distribution</a:t>
            </a:r>
            <a:endParaRPr lang="en-GB" sz="1600" dirty="0">
              <a:solidFill>
                <a:srgbClr val="DFC9EF"/>
              </a:solidFill>
            </a:endParaRPr>
          </a:p>
        </p:txBody>
      </p:sp>
      <p:cxnSp>
        <p:nvCxnSpPr>
          <p:cNvPr id="141" name="Connector: Curved 140">
            <a:extLst>
              <a:ext uri="{FF2B5EF4-FFF2-40B4-BE49-F238E27FC236}">
                <a16:creationId xmlns:a16="http://schemas.microsoft.com/office/drawing/2014/main" id="{15B8D9DA-8E16-4068-B088-715B52CC789D}"/>
              </a:ext>
            </a:extLst>
          </p:cNvPr>
          <p:cNvCxnSpPr>
            <a:cxnSpLocks/>
            <a:stCxn id="82" idx="0"/>
            <a:endCxn id="72" idx="4"/>
          </p:cNvCxnSpPr>
          <p:nvPr/>
        </p:nvCxnSpPr>
        <p:spPr>
          <a:xfrm rot="5400000" flipH="1" flipV="1">
            <a:off x="7503936" y="4562178"/>
            <a:ext cx="587223" cy="944100"/>
          </a:xfrm>
          <a:prstGeom prst="curvedConnector3">
            <a:avLst>
              <a:gd name="adj1" fmla="val 50000"/>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44" name="TextBox 143">
            <a:extLst>
              <a:ext uri="{FF2B5EF4-FFF2-40B4-BE49-F238E27FC236}">
                <a16:creationId xmlns:a16="http://schemas.microsoft.com/office/drawing/2014/main" id="{94D6B2E1-863B-420C-B31A-66C7DE316A88}"/>
              </a:ext>
            </a:extLst>
          </p:cNvPr>
          <p:cNvSpPr txBox="1"/>
          <p:nvPr/>
        </p:nvSpPr>
        <p:spPr>
          <a:xfrm>
            <a:off x="7038979" y="4983998"/>
            <a:ext cx="286517" cy="309530"/>
          </a:xfrm>
          <a:prstGeom prst="rect">
            <a:avLst/>
          </a:prstGeom>
          <a:noFill/>
        </p:spPr>
        <p:txBody>
          <a:bodyPr wrap="square" rtlCol="0">
            <a:spAutoFit/>
          </a:bodyPr>
          <a:lstStyle/>
          <a:p>
            <a:r>
              <a:rPr lang="en-GB" b="1" dirty="0">
                <a:solidFill>
                  <a:srgbClr val="DFC9EF"/>
                </a:solidFill>
              </a:rPr>
              <a:t>U</a:t>
            </a:r>
          </a:p>
        </p:txBody>
      </p:sp>
      <p:sp>
        <p:nvSpPr>
          <p:cNvPr id="145" name="TextBox 144">
            <a:extLst>
              <a:ext uri="{FF2B5EF4-FFF2-40B4-BE49-F238E27FC236}">
                <a16:creationId xmlns:a16="http://schemas.microsoft.com/office/drawing/2014/main" id="{27729177-CB17-4246-838E-5EFC8CF5D7EA}"/>
              </a:ext>
            </a:extLst>
          </p:cNvPr>
          <p:cNvSpPr txBox="1"/>
          <p:nvPr/>
        </p:nvSpPr>
        <p:spPr>
          <a:xfrm>
            <a:off x="8152669" y="4722187"/>
            <a:ext cx="286517" cy="369332"/>
          </a:xfrm>
          <a:prstGeom prst="rect">
            <a:avLst/>
          </a:prstGeom>
          <a:noFill/>
        </p:spPr>
        <p:txBody>
          <a:bodyPr wrap="square" rtlCol="0">
            <a:spAutoFit/>
          </a:bodyPr>
          <a:lstStyle/>
          <a:p>
            <a:r>
              <a:rPr lang="en-GB" b="1" dirty="0">
                <a:solidFill>
                  <a:srgbClr val="DFC9EF"/>
                </a:solidFill>
              </a:rPr>
              <a:t>d</a:t>
            </a:r>
          </a:p>
        </p:txBody>
      </p:sp>
      <p:sp>
        <p:nvSpPr>
          <p:cNvPr id="149" name="Flowchart: Magnetic Disk 148">
            <a:extLst>
              <a:ext uri="{FF2B5EF4-FFF2-40B4-BE49-F238E27FC236}">
                <a16:creationId xmlns:a16="http://schemas.microsoft.com/office/drawing/2014/main" id="{B6C69706-010C-444A-830B-1AF834D2864D}"/>
              </a:ext>
            </a:extLst>
          </p:cNvPr>
          <p:cNvSpPr/>
          <p:nvPr/>
        </p:nvSpPr>
        <p:spPr>
          <a:xfrm>
            <a:off x="6225872" y="5739959"/>
            <a:ext cx="928694" cy="854373"/>
          </a:xfrm>
          <a:prstGeom prst="flowChartMagneticDisk">
            <a:avLst/>
          </a:prstGeom>
          <a:solidFill>
            <a:srgbClr val="DFC9EF"/>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b="1" dirty="0">
                <a:solidFill>
                  <a:schemeClr val="tx1"/>
                </a:solidFill>
              </a:rPr>
              <a:t>Resorts</a:t>
            </a:r>
          </a:p>
          <a:p>
            <a:pPr algn="ctr"/>
            <a:r>
              <a:rPr lang="en-GB" sz="1200" b="1" dirty="0">
                <a:solidFill>
                  <a:schemeClr val="tx1"/>
                </a:solidFill>
              </a:rPr>
              <a:t>Referential</a:t>
            </a:r>
          </a:p>
        </p:txBody>
      </p:sp>
      <p:sp>
        <p:nvSpPr>
          <p:cNvPr id="80" name="Oval 79">
            <a:extLst>
              <a:ext uri="{FF2B5EF4-FFF2-40B4-BE49-F238E27FC236}">
                <a16:creationId xmlns:a16="http://schemas.microsoft.com/office/drawing/2014/main" id="{73CB4C6A-987F-47B4-8C79-250DD7D5AA53}"/>
              </a:ext>
            </a:extLst>
          </p:cNvPr>
          <p:cNvSpPr/>
          <p:nvPr/>
        </p:nvSpPr>
        <p:spPr>
          <a:xfrm>
            <a:off x="2849631" y="4599438"/>
            <a:ext cx="2632404" cy="1509735"/>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TextBox 80">
            <a:extLst>
              <a:ext uri="{FF2B5EF4-FFF2-40B4-BE49-F238E27FC236}">
                <a16:creationId xmlns:a16="http://schemas.microsoft.com/office/drawing/2014/main" id="{8C619209-8486-466B-ADDF-E3BE3CB2EF3C}"/>
              </a:ext>
            </a:extLst>
          </p:cNvPr>
          <p:cNvSpPr txBox="1"/>
          <p:nvPr/>
        </p:nvSpPr>
        <p:spPr>
          <a:xfrm>
            <a:off x="3612181" y="4653831"/>
            <a:ext cx="1118316" cy="338554"/>
          </a:xfrm>
          <a:prstGeom prst="rect">
            <a:avLst/>
          </a:prstGeom>
          <a:noFill/>
        </p:spPr>
        <p:txBody>
          <a:bodyPr wrap="square" rtlCol="0">
            <a:spAutoFit/>
          </a:bodyPr>
          <a:lstStyle/>
          <a:p>
            <a:pPr algn="ctr"/>
            <a:r>
              <a:rPr lang="fr-FR" sz="1600" b="1" dirty="0" err="1">
                <a:solidFill>
                  <a:srgbClr val="DFC9EF"/>
                </a:solidFill>
              </a:rPr>
              <a:t>Stay</a:t>
            </a:r>
            <a:endParaRPr lang="en-GB" sz="1600" dirty="0">
              <a:solidFill>
                <a:srgbClr val="DFC9EF"/>
              </a:solidFill>
            </a:endParaRPr>
          </a:p>
        </p:txBody>
      </p:sp>
      <p:cxnSp>
        <p:nvCxnSpPr>
          <p:cNvPr id="97" name="Connector: Curved 96">
            <a:extLst>
              <a:ext uri="{FF2B5EF4-FFF2-40B4-BE49-F238E27FC236}">
                <a16:creationId xmlns:a16="http://schemas.microsoft.com/office/drawing/2014/main" id="{45EB05DC-AD30-4F52-827A-7EAE5A8439E2}"/>
              </a:ext>
            </a:extLst>
          </p:cNvPr>
          <p:cNvCxnSpPr>
            <a:cxnSpLocks/>
            <a:stCxn id="72" idx="2"/>
            <a:endCxn id="80" idx="6"/>
          </p:cNvCxnSpPr>
          <p:nvPr/>
        </p:nvCxnSpPr>
        <p:spPr>
          <a:xfrm rot="10800000" flipV="1">
            <a:off x="5482036" y="4049880"/>
            <a:ext cx="1583181" cy="1304425"/>
          </a:xfrm>
          <a:prstGeom prst="curvedConnector3">
            <a:avLst>
              <a:gd name="adj1" fmla="val 50000"/>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cxnSp>
        <p:nvCxnSpPr>
          <p:cNvPr id="101" name="Connector: Curved 100">
            <a:extLst>
              <a:ext uri="{FF2B5EF4-FFF2-40B4-BE49-F238E27FC236}">
                <a16:creationId xmlns:a16="http://schemas.microsoft.com/office/drawing/2014/main" id="{BD3EC09D-1329-4712-9B08-EF8697C6A655}"/>
              </a:ext>
            </a:extLst>
          </p:cNvPr>
          <p:cNvCxnSpPr>
            <a:cxnSpLocks/>
            <a:stCxn id="82" idx="2"/>
            <a:endCxn id="80" idx="4"/>
          </p:cNvCxnSpPr>
          <p:nvPr/>
        </p:nvCxnSpPr>
        <p:spPr>
          <a:xfrm rot="10800000" flipV="1">
            <a:off x="4244803" y="6099451"/>
            <a:ext cx="1440000" cy="9720"/>
          </a:xfrm>
          <a:prstGeom prst="curvedConnector4">
            <a:avLst>
              <a:gd name="adj1" fmla="val -2201"/>
              <a:gd name="adj2" fmla="val 3715964"/>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0623F0E5-48CB-42D8-BD81-2EB48754DCBE}"/>
              </a:ext>
            </a:extLst>
          </p:cNvPr>
          <p:cNvSpPr txBox="1"/>
          <p:nvPr/>
        </p:nvSpPr>
        <p:spPr>
          <a:xfrm>
            <a:off x="6763471" y="4041928"/>
            <a:ext cx="286517" cy="309530"/>
          </a:xfrm>
          <a:prstGeom prst="rect">
            <a:avLst/>
          </a:prstGeom>
          <a:noFill/>
        </p:spPr>
        <p:txBody>
          <a:bodyPr wrap="square" rtlCol="0">
            <a:spAutoFit/>
          </a:bodyPr>
          <a:lstStyle/>
          <a:p>
            <a:r>
              <a:rPr lang="en-GB" b="1" dirty="0">
                <a:solidFill>
                  <a:srgbClr val="DFC9EF"/>
                </a:solidFill>
              </a:rPr>
              <a:t>U</a:t>
            </a:r>
          </a:p>
        </p:txBody>
      </p:sp>
      <p:sp>
        <p:nvSpPr>
          <p:cNvPr id="133" name="TextBox 132">
            <a:extLst>
              <a:ext uri="{FF2B5EF4-FFF2-40B4-BE49-F238E27FC236}">
                <a16:creationId xmlns:a16="http://schemas.microsoft.com/office/drawing/2014/main" id="{BF989B3F-D37A-4DB8-A2D9-0B9C4139494B}"/>
              </a:ext>
            </a:extLst>
          </p:cNvPr>
          <p:cNvSpPr txBox="1"/>
          <p:nvPr/>
        </p:nvSpPr>
        <p:spPr>
          <a:xfrm>
            <a:off x="5487449" y="4959947"/>
            <a:ext cx="339338" cy="309530"/>
          </a:xfrm>
          <a:prstGeom prst="rect">
            <a:avLst/>
          </a:prstGeom>
          <a:noFill/>
        </p:spPr>
        <p:txBody>
          <a:bodyPr wrap="square" rtlCol="0">
            <a:spAutoFit/>
          </a:bodyPr>
          <a:lstStyle/>
          <a:p>
            <a:r>
              <a:rPr lang="en-GB" b="1" dirty="0">
                <a:solidFill>
                  <a:srgbClr val="DFC9EF"/>
                </a:solidFill>
              </a:rPr>
              <a:t>d</a:t>
            </a:r>
          </a:p>
        </p:txBody>
      </p:sp>
      <p:sp>
        <p:nvSpPr>
          <p:cNvPr id="56" name="TextBox 55">
            <a:extLst>
              <a:ext uri="{FF2B5EF4-FFF2-40B4-BE49-F238E27FC236}">
                <a16:creationId xmlns:a16="http://schemas.microsoft.com/office/drawing/2014/main" id="{AC999156-410E-4A51-8348-B004561CE967}"/>
              </a:ext>
            </a:extLst>
          </p:cNvPr>
          <p:cNvSpPr txBox="1"/>
          <p:nvPr/>
        </p:nvSpPr>
        <p:spPr>
          <a:xfrm>
            <a:off x="5501420" y="6338916"/>
            <a:ext cx="286517" cy="309530"/>
          </a:xfrm>
          <a:prstGeom prst="rect">
            <a:avLst/>
          </a:prstGeom>
          <a:noFill/>
        </p:spPr>
        <p:txBody>
          <a:bodyPr wrap="square" rtlCol="0">
            <a:spAutoFit/>
          </a:bodyPr>
          <a:lstStyle/>
          <a:p>
            <a:r>
              <a:rPr lang="en-GB" b="1" dirty="0">
                <a:solidFill>
                  <a:srgbClr val="DFC9EF"/>
                </a:solidFill>
              </a:rPr>
              <a:t>U</a:t>
            </a:r>
          </a:p>
        </p:txBody>
      </p:sp>
      <p:sp>
        <p:nvSpPr>
          <p:cNvPr id="60" name="TextBox 59">
            <a:extLst>
              <a:ext uri="{FF2B5EF4-FFF2-40B4-BE49-F238E27FC236}">
                <a16:creationId xmlns:a16="http://schemas.microsoft.com/office/drawing/2014/main" id="{0A8ED0F6-1223-4455-9766-BDD9AC788DEE}"/>
              </a:ext>
            </a:extLst>
          </p:cNvPr>
          <p:cNvSpPr txBox="1"/>
          <p:nvPr/>
        </p:nvSpPr>
        <p:spPr>
          <a:xfrm>
            <a:off x="4012221" y="6075294"/>
            <a:ext cx="339338" cy="309530"/>
          </a:xfrm>
          <a:prstGeom prst="rect">
            <a:avLst/>
          </a:prstGeom>
          <a:noFill/>
        </p:spPr>
        <p:txBody>
          <a:bodyPr wrap="square" rtlCol="0">
            <a:spAutoFit/>
          </a:bodyPr>
          <a:lstStyle/>
          <a:p>
            <a:r>
              <a:rPr lang="en-GB" b="1" dirty="0">
                <a:solidFill>
                  <a:srgbClr val="DFC9EF"/>
                </a:solidFill>
              </a:rPr>
              <a:t>d</a:t>
            </a:r>
          </a:p>
        </p:txBody>
      </p:sp>
      <p:sp>
        <p:nvSpPr>
          <p:cNvPr id="67" name="Oval 66">
            <a:extLst>
              <a:ext uri="{FF2B5EF4-FFF2-40B4-BE49-F238E27FC236}">
                <a16:creationId xmlns:a16="http://schemas.microsoft.com/office/drawing/2014/main" id="{6095169B-425F-4ED7-9890-E8831E29DC77}"/>
              </a:ext>
            </a:extLst>
          </p:cNvPr>
          <p:cNvSpPr/>
          <p:nvPr/>
        </p:nvSpPr>
        <p:spPr>
          <a:xfrm>
            <a:off x="9557924" y="4586405"/>
            <a:ext cx="2544037" cy="1415699"/>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TextBox 70">
            <a:extLst>
              <a:ext uri="{FF2B5EF4-FFF2-40B4-BE49-F238E27FC236}">
                <a16:creationId xmlns:a16="http://schemas.microsoft.com/office/drawing/2014/main" id="{44679243-8322-4588-B14D-D2E9098AEA3B}"/>
              </a:ext>
            </a:extLst>
          </p:cNvPr>
          <p:cNvSpPr txBox="1"/>
          <p:nvPr/>
        </p:nvSpPr>
        <p:spPr>
          <a:xfrm>
            <a:off x="10084386" y="4738642"/>
            <a:ext cx="1522497" cy="338554"/>
          </a:xfrm>
          <a:prstGeom prst="rect">
            <a:avLst/>
          </a:prstGeom>
          <a:noFill/>
        </p:spPr>
        <p:txBody>
          <a:bodyPr wrap="square" rtlCol="0">
            <a:spAutoFit/>
          </a:bodyPr>
          <a:lstStyle/>
          <a:p>
            <a:pPr algn="ctr"/>
            <a:r>
              <a:rPr lang="fr-FR" sz="1600" b="1" dirty="0">
                <a:solidFill>
                  <a:srgbClr val="DFC9EF"/>
                </a:solidFill>
              </a:rPr>
              <a:t>Revenue </a:t>
            </a:r>
            <a:r>
              <a:rPr lang="fr-FR" sz="1600" b="1" dirty="0" err="1">
                <a:solidFill>
                  <a:srgbClr val="DFC9EF"/>
                </a:solidFill>
              </a:rPr>
              <a:t>Mgmt</a:t>
            </a:r>
            <a:endParaRPr lang="en-GB" sz="1600" dirty="0">
              <a:solidFill>
                <a:srgbClr val="DFC9EF"/>
              </a:solidFill>
            </a:endParaRPr>
          </a:p>
        </p:txBody>
      </p:sp>
      <p:cxnSp>
        <p:nvCxnSpPr>
          <p:cNvPr id="87" name="Connector: Curved 86">
            <a:extLst>
              <a:ext uri="{FF2B5EF4-FFF2-40B4-BE49-F238E27FC236}">
                <a16:creationId xmlns:a16="http://schemas.microsoft.com/office/drawing/2014/main" id="{673AF8DB-A9F1-48C6-ABE6-3B58C6F16CF8}"/>
              </a:ext>
            </a:extLst>
          </p:cNvPr>
          <p:cNvCxnSpPr>
            <a:cxnSpLocks/>
            <a:stCxn id="8" idx="4"/>
            <a:endCxn id="67" idx="1"/>
          </p:cNvCxnSpPr>
          <p:nvPr/>
        </p:nvCxnSpPr>
        <p:spPr>
          <a:xfrm rot="16200000" flipH="1">
            <a:off x="8339757" y="3202996"/>
            <a:ext cx="2441710" cy="739756"/>
          </a:xfrm>
          <a:prstGeom prst="curvedConnector3">
            <a:avLst>
              <a:gd name="adj1" fmla="val 50000"/>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cxnSp>
        <p:nvCxnSpPr>
          <p:cNvPr id="94" name="Connector: Curved 93">
            <a:extLst>
              <a:ext uri="{FF2B5EF4-FFF2-40B4-BE49-F238E27FC236}">
                <a16:creationId xmlns:a16="http://schemas.microsoft.com/office/drawing/2014/main" id="{34E6C10F-3B10-4069-AC20-AAF22C9F9969}"/>
              </a:ext>
            </a:extLst>
          </p:cNvPr>
          <p:cNvCxnSpPr>
            <a:cxnSpLocks/>
            <a:stCxn id="72" idx="5"/>
            <a:endCxn id="67" idx="2"/>
          </p:cNvCxnSpPr>
          <p:nvPr/>
        </p:nvCxnSpPr>
        <p:spPr>
          <a:xfrm rot="16200000" flipH="1">
            <a:off x="8961598" y="4697928"/>
            <a:ext cx="755951" cy="436702"/>
          </a:xfrm>
          <a:prstGeom prst="curvedConnector2">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A3C2D1B3-357B-422E-9926-6A8CFB0AEEE4}"/>
              </a:ext>
            </a:extLst>
          </p:cNvPr>
          <p:cNvSpPr txBox="1"/>
          <p:nvPr/>
        </p:nvSpPr>
        <p:spPr>
          <a:xfrm>
            <a:off x="9900985" y="4335248"/>
            <a:ext cx="286517" cy="369332"/>
          </a:xfrm>
          <a:prstGeom prst="rect">
            <a:avLst/>
          </a:prstGeom>
          <a:noFill/>
        </p:spPr>
        <p:txBody>
          <a:bodyPr wrap="square" rtlCol="0">
            <a:spAutoFit/>
          </a:bodyPr>
          <a:lstStyle/>
          <a:p>
            <a:r>
              <a:rPr lang="en-GB" b="1" dirty="0">
                <a:solidFill>
                  <a:srgbClr val="DFC9EF"/>
                </a:solidFill>
              </a:rPr>
              <a:t>U</a:t>
            </a:r>
          </a:p>
        </p:txBody>
      </p:sp>
      <p:sp>
        <p:nvSpPr>
          <p:cNvPr id="117" name="TextBox 116">
            <a:extLst>
              <a:ext uri="{FF2B5EF4-FFF2-40B4-BE49-F238E27FC236}">
                <a16:creationId xmlns:a16="http://schemas.microsoft.com/office/drawing/2014/main" id="{616FB737-604C-4059-AD3E-EA466DFE75EF}"/>
              </a:ext>
            </a:extLst>
          </p:cNvPr>
          <p:cNvSpPr txBox="1"/>
          <p:nvPr/>
        </p:nvSpPr>
        <p:spPr>
          <a:xfrm>
            <a:off x="9356759" y="2309518"/>
            <a:ext cx="339338" cy="340483"/>
          </a:xfrm>
          <a:prstGeom prst="rect">
            <a:avLst/>
          </a:prstGeom>
          <a:noFill/>
        </p:spPr>
        <p:txBody>
          <a:bodyPr wrap="square" rtlCol="0">
            <a:spAutoFit/>
          </a:bodyPr>
          <a:lstStyle/>
          <a:p>
            <a:r>
              <a:rPr lang="en-GB" b="1" dirty="0">
                <a:solidFill>
                  <a:srgbClr val="DFC9EF"/>
                </a:solidFill>
              </a:rPr>
              <a:t>d</a:t>
            </a:r>
          </a:p>
        </p:txBody>
      </p:sp>
      <p:sp>
        <p:nvSpPr>
          <p:cNvPr id="64" name="TextBox 63">
            <a:extLst>
              <a:ext uri="{FF2B5EF4-FFF2-40B4-BE49-F238E27FC236}">
                <a16:creationId xmlns:a16="http://schemas.microsoft.com/office/drawing/2014/main" id="{14521028-42B8-465E-8A19-4A5C8C32B09E}"/>
              </a:ext>
            </a:extLst>
          </p:cNvPr>
          <p:cNvSpPr txBox="1"/>
          <p:nvPr/>
        </p:nvSpPr>
        <p:spPr>
          <a:xfrm>
            <a:off x="9235673" y="5234260"/>
            <a:ext cx="286517" cy="369332"/>
          </a:xfrm>
          <a:prstGeom prst="rect">
            <a:avLst/>
          </a:prstGeom>
          <a:noFill/>
        </p:spPr>
        <p:txBody>
          <a:bodyPr wrap="square" rtlCol="0">
            <a:spAutoFit/>
          </a:bodyPr>
          <a:lstStyle/>
          <a:p>
            <a:r>
              <a:rPr lang="en-GB" b="1" dirty="0">
                <a:solidFill>
                  <a:srgbClr val="DFC9EF"/>
                </a:solidFill>
              </a:rPr>
              <a:t>U</a:t>
            </a:r>
          </a:p>
        </p:txBody>
      </p:sp>
      <p:sp>
        <p:nvSpPr>
          <p:cNvPr id="65" name="TextBox 64">
            <a:extLst>
              <a:ext uri="{FF2B5EF4-FFF2-40B4-BE49-F238E27FC236}">
                <a16:creationId xmlns:a16="http://schemas.microsoft.com/office/drawing/2014/main" id="{878F12D2-8BCB-40F1-BC50-EB34B070C172}"/>
              </a:ext>
            </a:extLst>
          </p:cNvPr>
          <p:cNvSpPr txBox="1"/>
          <p:nvPr/>
        </p:nvSpPr>
        <p:spPr>
          <a:xfrm>
            <a:off x="8853711" y="4564244"/>
            <a:ext cx="286517" cy="369332"/>
          </a:xfrm>
          <a:prstGeom prst="rect">
            <a:avLst/>
          </a:prstGeom>
          <a:noFill/>
        </p:spPr>
        <p:txBody>
          <a:bodyPr wrap="square" rtlCol="0">
            <a:spAutoFit/>
          </a:bodyPr>
          <a:lstStyle/>
          <a:p>
            <a:r>
              <a:rPr lang="en-GB" b="1" dirty="0">
                <a:solidFill>
                  <a:srgbClr val="DFC9EF"/>
                </a:solidFill>
              </a:rPr>
              <a:t>d</a:t>
            </a:r>
          </a:p>
        </p:txBody>
      </p:sp>
      <p:sp>
        <p:nvSpPr>
          <p:cNvPr id="63" name="Oval 62">
            <a:extLst>
              <a:ext uri="{FF2B5EF4-FFF2-40B4-BE49-F238E27FC236}">
                <a16:creationId xmlns:a16="http://schemas.microsoft.com/office/drawing/2014/main" id="{8E9FD456-C1BF-487B-8D10-AFB97305CD46}"/>
              </a:ext>
            </a:extLst>
          </p:cNvPr>
          <p:cNvSpPr/>
          <p:nvPr/>
        </p:nvSpPr>
        <p:spPr>
          <a:xfrm>
            <a:off x="10034604" y="2611458"/>
            <a:ext cx="2879840" cy="1533637"/>
          </a:xfrm>
          <a:prstGeom prst="ellipse">
            <a:avLst/>
          </a:prstGeom>
          <a:solidFill>
            <a:schemeClr val="tx1">
              <a:alpha val="59000"/>
            </a:schemeClr>
          </a:solidFill>
          <a:ln w="63500">
            <a:solidFill>
              <a:srgbClr val="DFC9E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84" name="Connector: Curved 83">
            <a:extLst>
              <a:ext uri="{FF2B5EF4-FFF2-40B4-BE49-F238E27FC236}">
                <a16:creationId xmlns:a16="http://schemas.microsoft.com/office/drawing/2014/main" id="{18CC4888-22D4-4E89-AB2D-54505F6D6C70}"/>
              </a:ext>
            </a:extLst>
          </p:cNvPr>
          <p:cNvCxnSpPr>
            <a:cxnSpLocks/>
            <a:stCxn id="8" idx="6"/>
            <a:endCxn id="63" idx="0"/>
          </p:cNvCxnSpPr>
          <p:nvPr/>
        </p:nvCxnSpPr>
        <p:spPr>
          <a:xfrm>
            <a:off x="10634670" y="1476604"/>
            <a:ext cx="839854" cy="1134854"/>
          </a:xfrm>
          <a:prstGeom prst="curvedConnector2">
            <a:avLst/>
          </a:prstGeom>
          <a:ln w="25400">
            <a:solidFill>
              <a:srgbClr val="DFC9EF"/>
            </a:solidFill>
            <a:tailEnd type="none"/>
          </a:ln>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CAAA7E05-9E87-4238-84EC-FD7C54081CBB}"/>
              </a:ext>
            </a:extLst>
          </p:cNvPr>
          <p:cNvSpPr txBox="1"/>
          <p:nvPr/>
        </p:nvSpPr>
        <p:spPr>
          <a:xfrm>
            <a:off x="11435789" y="2279583"/>
            <a:ext cx="286517" cy="309530"/>
          </a:xfrm>
          <a:prstGeom prst="rect">
            <a:avLst/>
          </a:prstGeom>
          <a:noFill/>
        </p:spPr>
        <p:txBody>
          <a:bodyPr wrap="square" rtlCol="0">
            <a:spAutoFit/>
          </a:bodyPr>
          <a:lstStyle/>
          <a:p>
            <a:r>
              <a:rPr lang="en-GB" b="1" dirty="0">
                <a:solidFill>
                  <a:srgbClr val="DFC9EF"/>
                </a:solidFill>
              </a:rPr>
              <a:t>U</a:t>
            </a:r>
          </a:p>
        </p:txBody>
      </p:sp>
      <p:sp>
        <p:nvSpPr>
          <p:cNvPr id="139" name="TextBox 138">
            <a:extLst>
              <a:ext uri="{FF2B5EF4-FFF2-40B4-BE49-F238E27FC236}">
                <a16:creationId xmlns:a16="http://schemas.microsoft.com/office/drawing/2014/main" id="{90AD0FE8-7CD1-4839-A509-F35EC62C59C5}"/>
              </a:ext>
            </a:extLst>
          </p:cNvPr>
          <p:cNvSpPr txBox="1"/>
          <p:nvPr/>
        </p:nvSpPr>
        <p:spPr>
          <a:xfrm>
            <a:off x="10629194" y="1150504"/>
            <a:ext cx="339338" cy="309530"/>
          </a:xfrm>
          <a:prstGeom prst="rect">
            <a:avLst/>
          </a:prstGeom>
          <a:noFill/>
        </p:spPr>
        <p:txBody>
          <a:bodyPr wrap="square" rtlCol="0">
            <a:spAutoFit/>
          </a:bodyPr>
          <a:lstStyle/>
          <a:p>
            <a:r>
              <a:rPr lang="en-GB" b="1" dirty="0">
                <a:solidFill>
                  <a:srgbClr val="DFC9EF"/>
                </a:solidFill>
              </a:rPr>
              <a:t>d</a:t>
            </a:r>
          </a:p>
        </p:txBody>
      </p:sp>
      <p:sp>
        <p:nvSpPr>
          <p:cNvPr id="43" name="Rectangle 42">
            <a:extLst>
              <a:ext uri="{FF2B5EF4-FFF2-40B4-BE49-F238E27FC236}">
                <a16:creationId xmlns:a16="http://schemas.microsoft.com/office/drawing/2014/main" id="{B06DF77F-F685-46CC-AEA0-A2F93299DF0E}"/>
              </a:ext>
            </a:extLst>
          </p:cNvPr>
          <p:cNvSpPr/>
          <p:nvPr/>
        </p:nvSpPr>
        <p:spPr>
          <a:xfrm>
            <a:off x="1383417" y="-609565"/>
            <a:ext cx="11370265" cy="7795555"/>
          </a:xfrm>
          <a:prstGeom prst="rect">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6" name="TextBox 65">
            <a:extLst>
              <a:ext uri="{FF2B5EF4-FFF2-40B4-BE49-F238E27FC236}">
                <a16:creationId xmlns:a16="http://schemas.microsoft.com/office/drawing/2014/main" id="{05CAB2B2-28BC-4AD3-8FE5-79A16D4055E5}"/>
              </a:ext>
            </a:extLst>
          </p:cNvPr>
          <p:cNvSpPr txBox="1"/>
          <p:nvPr/>
        </p:nvSpPr>
        <p:spPr>
          <a:xfrm>
            <a:off x="10833210" y="2654952"/>
            <a:ext cx="1313693" cy="338554"/>
          </a:xfrm>
          <a:prstGeom prst="rect">
            <a:avLst/>
          </a:prstGeom>
          <a:noFill/>
        </p:spPr>
        <p:txBody>
          <a:bodyPr wrap="square" rtlCol="0">
            <a:spAutoFit/>
          </a:bodyPr>
          <a:lstStyle/>
          <a:p>
            <a:pPr algn="ctr"/>
            <a:r>
              <a:rPr lang="fr-FR" sz="1600" b="1" dirty="0">
                <a:solidFill>
                  <a:srgbClr val="DFC9EF"/>
                </a:solidFill>
              </a:rPr>
              <a:t>Marketing</a:t>
            </a:r>
            <a:endParaRPr lang="en-GB" sz="1600" dirty="0">
              <a:solidFill>
                <a:srgbClr val="DFC9EF"/>
              </a:solidFill>
            </a:endParaRPr>
          </a:p>
        </p:txBody>
      </p:sp>
      <p:sp>
        <p:nvSpPr>
          <p:cNvPr id="61" name="Octagon 60">
            <a:extLst>
              <a:ext uri="{FF2B5EF4-FFF2-40B4-BE49-F238E27FC236}">
                <a16:creationId xmlns:a16="http://schemas.microsoft.com/office/drawing/2014/main" id="{CCFE71D3-B579-48A5-8BDC-B8FA7AFDE7EC}"/>
              </a:ext>
            </a:extLst>
          </p:cNvPr>
          <p:cNvSpPr/>
          <p:nvPr/>
        </p:nvSpPr>
        <p:spPr>
          <a:xfrm>
            <a:off x="10292478" y="2962117"/>
            <a:ext cx="906760" cy="635642"/>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Accounts</a:t>
            </a:r>
            <a:r>
              <a:rPr lang="fr-FR" sz="1100" b="1" dirty="0">
                <a:solidFill>
                  <a:schemeClr val="tx1"/>
                </a:solidFill>
                <a:latin typeface="Alte Haas Grotesk" panose="02000503000000020004" pitchFamily="2" charset="0"/>
              </a:rPr>
              <a:t>  API</a:t>
            </a:r>
            <a:endParaRPr lang="en-GB" sz="1100" b="1" dirty="0">
              <a:solidFill>
                <a:schemeClr val="tx1"/>
              </a:solidFill>
              <a:latin typeface="Alte Haas Grotesk" panose="02000503000000020004" pitchFamily="2" charset="0"/>
            </a:endParaRPr>
          </a:p>
        </p:txBody>
      </p:sp>
      <p:sp>
        <p:nvSpPr>
          <p:cNvPr id="62" name="Octagon 61">
            <a:extLst>
              <a:ext uri="{FF2B5EF4-FFF2-40B4-BE49-F238E27FC236}">
                <a16:creationId xmlns:a16="http://schemas.microsoft.com/office/drawing/2014/main" id="{0F48D0F1-8E73-4623-A619-15A329BACDA7}"/>
              </a:ext>
            </a:extLst>
          </p:cNvPr>
          <p:cNvSpPr/>
          <p:nvPr/>
        </p:nvSpPr>
        <p:spPr>
          <a:xfrm>
            <a:off x="11234813" y="3385281"/>
            <a:ext cx="810320" cy="600565"/>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Loyalty</a:t>
            </a:r>
            <a:r>
              <a:rPr lang="fr-FR" sz="1100" b="1" dirty="0">
                <a:solidFill>
                  <a:schemeClr val="tx1"/>
                </a:solidFill>
                <a:latin typeface="Alte Haas Grotesk" panose="02000503000000020004" pitchFamily="2" charset="0"/>
              </a:rPr>
              <a:t> API</a:t>
            </a:r>
            <a:endParaRPr lang="en-GB" sz="1100" b="1" dirty="0">
              <a:solidFill>
                <a:schemeClr val="tx1"/>
              </a:solidFill>
              <a:latin typeface="Alte Haas Grotesk" panose="02000503000000020004" pitchFamily="2" charset="0"/>
            </a:endParaRPr>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DDD loves…</a:t>
            </a:r>
            <a:endParaRPr lang="en-GB" sz="7200" dirty="0">
              <a:solidFill>
                <a:schemeClr val="bg1"/>
              </a:solidFill>
            </a:endParaRPr>
          </a:p>
        </p:txBody>
      </p:sp>
      <p:sp>
        <p:nvSpPr>
          <p:cNvPr id="42" name="Title 3">
            <a:extLst>
              <a:ext uri="{FF2B5EF4-FFF2-40B4-BE49-F238E27FC236}">
                <a16:creationId xmlns:a16="http://schemas.microsoft.com/office/drawing/2014/main" id="{79739C7A-8703-4631-978F-5E8CB042E58F}"/>
              </a:ext>
            </a:extLst>
          </p:cNvPr>
          <p:cNvSpPr txBox="1">
            <a:spLocks/>
          </p:cNvSpPr>
          <p:nvPr/>
        </p:nvSpPr>
        <p:spPr>
          <a:xfrm>
            <a:off x="781318" y="4270693"/>
            <a:ext cx="2953684"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000" dirty="0">
                <a:solidFill>
                  <a:schemeClr val="bg1"/>
                </a:solidFill>
              </a:rPr>
              <a:t>(Contextualized)</a:t>
            </a:r>
          </a:p>
          <a:p>
            <a:r>
              <a:rPr lang="en-US" sz="2800" dirty="0">
                <a:solidFill>
                  <a:schemeClr val="bg1"/>
                </a:solidFill>
              </a:rPr>
              <a:t>Services </a:t>
            </a:r>
          </a:p>
        </p:txBody>
      </p:sp>
      <p:sp>
        <p:nvSpPr>
          <p:cNvPr id="46" name="Octagon 45">
            <a:extLst>
              <a:ext uri="{FF2B5EF4-FFF2-40B4-BE49-F238E27FC236}">
                <a16:creationId xmlns:a16="http://schemas.microsoft.com/office/drawing/2014/main" id="{111BBDAF-2F6D-4A1C-B1A7-452AAAAD9BC2}"/>
              </a:ext>
            </a:extLst>
          </p:cNvPr>
          <p:cNvSpPr/>
          <p:nvPr/>
        </p:nvSpPr>
        <p:spPr>
          <a:xfrm>
            <a:off x="8754972" y="937403"/>
            <a:ext cx="867885" cy="690097"/>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200" b="1" dirty="0">
                <a:solidFill>
                  <a:schemeClr val="tx1"/>
                </a:solidFill>
                <a:latin typeface="Alte Haas Grotesk" panose="02000503000000020004" pitchFamily="2" charset="0"/>
              </a:rPr>
              <a:t>BFF API</a:t>
            </a:r>
            <a:endParaRPr lang="en-GB" sz="1200" b="1" dirty="0">
              <a:solidFill>
                <a:schemeClr val="tx1"/>
              </a:solidFill>
              <a:latin typeface="Alte Haas Grotesk" panose="02000503000000020004" pitchFamily="2" charset="0"/>
            </a:endParaRPr>
          </a:p>
        </p:txBody>
      </p:sp>
      <p:sp>
        <p:nvSpPr>
          <p:cNvPr id="52" name="Octagon 51">
            <a:extLst>
              <a:ext uri="{FF2B5EF4-FFF2-40B4-BE49-F238E27FC236}">
                <a16:creationId xmlns:a16="http://schemas.microsoft.com/office/drawing/2014/main" id="{9106BC21-75A9-4C60-AEED-34F3838F981E}"/>
              </a:ext>
            </a:extLst>
          </p:cNvPr>
          <p:cNvSpPr/>
          <p:nvPr/>
        </p:nvSpPr>
        <p:spPr>
          <a:xfrm>
            <a:off x="7986156" y="1376373"/>
            <a:ext cx="893951" cy="647141"/>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Booking</a:t>
            </a:r>
            <a:r>
              <a:rPr lang="fr-FR" sz="1100" b="1" dirty="0">
                <a:solidFill>
                  <a:schemeClr val="tx1"/>
                </a:solidFill>
                <a:latin typeface="Alte Haas Grotesk" panose="02000503000000020004" pitchFamily="2" charset="0"/>
              </a:rPr>
              <a:t> API</a:t>
            </a:r>
            <a:endParaRPr lang="en-GB" sz="1100" b="1" dirty="0">
              <a:solidFill>
                <a:schemeClr val="tx1"/>
              </a:solidFill>
              <a:latin typeface="Alte Haas Grotesk" panose="02000503000000020004" pitchFamily="2" charset="0"/>
            </a:endParaRPr>
          </a:p>
        </p:txBody>
      </p:sp>
      <p:sp>
        <p:nvSpPr>
          <p:cNvPr id="54" name="Octagon 53">
            <a:extLst>
              <a:ext uri="{FF2B5EF4-FFF2-40B4-BE49-F238E27FC236}">
                <a16:creationId xmlns:a16="http://schemas.microsoft.com/office/drawing/2014/main" id="{99D63549-1E6B-4EED-84AE-1A309871A414}"/>
              </a:ext>
            </a:extLst>
          </p:cNvPr>
          <p:cNvSpPr/>
          <p:nvPr/>
        </p:nvSpPr>
        <p:spPr>
          <a:xfrm>
            <a:off x="9597232" y="1361117"/>
            <a:ext cx="810532" cy="586753"/>
          </a:xfrm>
          <a:prstGeom prst="octagon">
            <a:avLst>
              <a:gd name="adj" fmla="val 30445"/>
            </a:avLst>
          </a:prstGeom>
          <a:solidFill>
            <a:schemeClr val="bg1"/>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a:solidFill>
                  <a:schemeClr val="tx1"/>
                </a:solidFill>
                <a:latin typeface="Alte Haas Grotesk" panose="02000503000000020004" pitchFamily="2" charset="0"/>
              </a:rPr>
              <a:t>CMS API</a:t>
            </a:r>
            <a:endParaRPr lang="en-GB" sz="1100" b="1" dirty="0">
              <a:solidFill>
                <a:schemeClr val="tx1"/>
              </a:solidFill>
              <a:latin typeface="Alte Haas Grotesk" panose="02000503000000020004" pitchFamily="2" charset="0"/>
            </a:endParaRPr>
          </a:p>
        </p:txBody>
      </p:sp>
      <p:sp>
        <p:nvSpPr>
          <p:cNvPr id="53" name="Octagon 52">
            <a:extLst>
              <a:ext uri="{FF2B5EF4-FFF2-40B4-BE49-F238E27FC236}">
                <a16:creationId xmlns:a16="http://schemas.microsoft.com/office/drawing/2014/main" id="{5D1B7EF9-575D-4872-8824-E1DE980EE439}"/>
              </a:ext>
            </a:extLst>
          </p:cNvPr>
          <p:cNvSpPr/>
          <p:nvPr/>
        </p:nvSpPr>
        <p:spPr>
          <a:xfrm>
            <a:off x="5708382" y="3109537"/>
            <a:ext cx="759226" cy="647141"/>
          </a:xfrm>
          <a:prstGeom prst="octagon">
            <a:avLst>
              <a:gd name="adj" fmla="val 30445"/>
            </a:avLst>
          </a:prstGeom>
          <a:solidFill>
            <a:schemeClr val="bg1">
              <a:lumMod val="75000"/>
            </a:schemeClr>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200" b="1" dirty="0">
                <a:solidFill>
                  <a:schemeClr val="tx1"/>
                </a:solidFill>
                <a:latin typeface="Alte Haas Grotesk" panose="02000503000000020004" pitchFamily="2" charset="0"/>
              </a:rPr>
              <a:t>PSP API</a:t>
            </a:r>
            <a:endParaRPr lang="en-GB" sz="1200" b="1" dirty="0">
              <a:solidFill>
                <a:schemeClr val="tx1"/>
              </a:solidFill>
              <a:latin typeface="Alte Haas Grotesk" panose="02000503000000020004" pitchFamily="2" charset="0"/>
            </a:endParaRPr>
          </a:p>
        </p:txBody>
      </p:sp>
      <p:sp>
        <p:nvSpPr>
          <p:cNvPr id="57" name="Octagon 56">
            <a:extLst>
              <a:ext uri="{FF2B5EF4-FFF2-40B4-BE49-F238E27FC236}">
                <a16:creationId xmlns:a16="http://schemas.microsoft.com/office/drawing/2014/main" id="{BE38B1CF-D464-4C95-A058-34090836511C}"/>
              </a:ext>
            </a:extLst>
          </p:cNvPr>
          <p:cNvSpPr/>
          <p:nvPr/>
        </p:nvSpPr>
        <p:spPr>
          <a:xfrm>
            <a:off x="7827022" y="3999438"/>
            <a:ext cx="885587" cy="488093"/>
          </a:xfrm>
          <a:prstGeom prst="octagon">
            <a:avLst>
              <a:gd name="adj" fmla="val 30445"/>
            </a:avLst>
          </a:prstGeom>
          <a:solidFill>
            <a:schemeClr val="bg1"/>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a:solidFill>
                  <a:schemeClr val="tx1"/>
                </a:solidFill>
                <a:latin typeface="Alte Haas Grotesk" panose="02000503000000020004" pitchFamily="2" charset="0"/>
              </a:rPr>
              <a:t>CRS API</a:t>
            </a:r>
            <a:endParaRPr lang="en-GB" sz="1100" b="1" dirty="0">
              <a:solidFill>
                <a:schemeClr val="tx1"/>
              </a:solidFill>
              <a:latin typeface="Alte Haas Grotesk" panose="02000503000000020004" pitchFamily="2" charset="0"/>
            </a:endParaRPr>
          </a:p>
        </p:txBody>
      </p:sp>
      <p:sp>
        <p:nvSpPr>
          <p:cNvPr id="55" name="Octagon 54">
            <a:extLst>
              <a:ext uri="{FF2B5EF4-FFF2-40B4-BE49-F238E27FC236}">
                <a16:creationId xmlns:a16="http://schemas.microsoft.com/office/drawing/2014/main" id="{590E9D39-F44E-48A5-9A0C-EEA21FE7ABDE}"/>
              </a:ext>
            </a:extLst>
          </p:cNvPr>
          <p:cNvSpPr/>
          <p:nvPr/>
        </p:nvSpPr>
        <p:spPr>
          <a:xfrm>
            <a:off x="10034604" y="5133782"/>
            <a:ext cx="1537436" cy="647141"/>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100" b="1" dirty="0">
                <a:solidFill>
                  <a:schemeClr val="tx1"/>
                </a:solidFill>
                <a:latin typeface="Alte Haas Grotesk" panose="02000503000000020004" pitchFamily="2" charset="0"/>
              </a:rPr>
              <a:t>Rates &amp; Cancellation rules API</a:t>
            </a:r>
          </a:p>
        </p:txBody>
      </p:sp>
      <p:sp>
        <p:nvSpPr>
          <p:cNvPr id="59" name="Octagon 58">
            <a:extLst>
              <a:ext uri="{FF2B5EF4-FFF2-40B4-BE49-F238E27FC236}">
                <a16:creationId xmlns:a16="http://schemas.microsoft.com/office/drawing/2014/main" id="{722559A6-456C-43FA-91CD-BCB2A4EE36CF}"/>
              </a:ext>
            </a:extLst>
          </p:cNvPr>
          <p:cNvSpPr/>
          <p:nvPr/>
        </p:nvSpPr>
        <p:spPr>
          <a:xfrm>
            <a:off x="7375260" y="5825849"/>
            <a:ext cx="1179477" cy="647141"/>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Metasearch</a:t>
            </a:r>
            <a:r>
              <a:rPr lang="fr-FR" sz="1100" b="1" dirty="0">
                <a:solidFill>
                  <a:schemeClr val="tx1"/>
                </a:solidFill>
                <a:latin typeface="Alte Haas Grotesk" panose="02000503000000020004" pitchFamily="2" charset="0"/>
              </a:rPr>
              <a:t> API</a:t>
            </a:r>
            <a:endParaRPr lang="en-GB" sz="1100" b="1" dirty="0">
              <a:solidFill>
                <a:schemeClr val="tx1"/>
              </a:solidFill>
              <a:latin typeface="Alte Haas Grotesk" panose="02000503000000020004" pitchFamily="2" charset="0"/>
            </a:endParaRPr>
          </a:p>
        </p:txBody>
      </p:sp>
      <p:sp>
        <p:nvSpPr>
          <p:cNvPr id="58" name="Octagon 57">
            <a:extLst>
              <a:ext uri="{FF2B5EF4-FFF2-40B4-BE49-F238E27FC236}">
                <a16:creationId xmlns:a16="http://schemas.microsoft.com/office/drawing/2014/main" id="{90F469C3-F419-4487-AC63-F22702D43D30}"/>
              </a:ext>
            </a:extLst>
          </p:cNvPr>
          <p:cNvSpPr/>
          <p:nvPr/>
        </p:nvSpPr>
        <p:spPr>
          <a:xfrm>
            <a:off x="3463197" y="5194640"/>
            <a:ext cx="1410686" cy="647141"/>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100" b="1" dirty="0" err="1">
                <a:solidFill>
                  <a:schemeClr val="tx1"/>
                </a:solidFill>
                <a:latin typeface="Alte Haas Grotesk" panose="02000503000000020004" pitchFamily="2" charset="0"/>
              </a:rPr>
              <a:t>Property</a:t>
            </a:r>
            <a:r>
              <a:rPr lang="fr-FR" sz="1100" b="1" dirty="0">
                <a:solidFill>
                  <a:schemeClr val="tx1"/>
                </a:solidFill>
                <a:latin typeface="Alte Haas Grotesk" panose="02000503000000020004" pitchFamily="2" charset="0"/>
              </a:rPr>
              <a:t> Management System (PMS)</a:t>
            </a:r>
            <a:endParaRPr lang="en-GB" sz="1100" b="1" dirty="0">
              <a:solidFill>
                <a:schemeClr val="tx1"/>
              </a:solidFill>
              <a:latin typeface="Alte Haas Grotesk" panose="02000503000000020004" pitchFamily="2" charset="0"/>
            </a:endParaRPr>
          </a:p>
        </p:txBody>
      </p:sp>
      <p:sp>
        <p:nvSpPr>
          <p:cNvPr id="68" name="Title 3">
            <a:extLst>
              <a:ext uri="{FF2B5EF4-FFF2-40B4-BE49-F238E27FC236}">
                <a16:creationId xmlns:a16="http://schemas.microsoft.com/office/drawing/2014/main" id="{C36BEFCD-27B5-49DF-A797-66F7B4CCFD7B}"/>
              </a:ext>
            </a:extLst>
          </p:cNvPr>
          <p:cNvSpPr txBox="1">
            <a:spLocks/>
          </p:cNvSpPr>
          <p:nvPr/>
        </p:nvSpPr>
        <p:spPr>
          <a:xfrm>
            <a:off x="9564219" y="6264663"/>
            <a:ext cx="2304464" cy="480131"/>
          </a:xfrm>
          <a:prstGeom prst="rect">
            <a:avLst/>
          </a:prstGeom>
          <a:solidFill>
            <a:schemeClr val="tx1">
              <a:alpha val="41000"/>
            </a:schemeClr>
          </a:solidFill>
        </p:spPr>
        <p:txBody>
          <a:bodyPr vert="horz"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r>
              <a:rPr lang="en-US" sz="2800" dirty="0">
                <a:solidFill>
                  <a:schemeClr val="bg1"/>
                </a:solidFill>
              </a:rPr>
              <a:t>Hospitality</a:t>
            </a:r>
          </a:p>
        </p:txBody>
      </p:sp>
    </p:spTree>
    <p:extLst>
      <p:ext uri="{BB962C8B-B14F-4D97-AF65-F5344CB8AC3E}">
        <p14:creationId xmlns:p14="http://schemas.microsoft.com/office/powerpoint/2010/main" val="37139694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0846"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9" name="TextBox 58">
            <a:extLst>
              <a:ext uri="{FF2B5EF4-FFF2-40B4-BE49-F238E27FC236}">
                <a16:creationId xmlns:a16="http://schemas.microsoft.com/office/drawing/2014/main" id="{33DA1ED4-FA0E-458B-9F32-B46DE81127D1}"/>
              </a:ext>
            </a:extLst>
          </p:cNvPr>
          <p:cNvSpPr txBox="1"/>
          <p:nvPr/>
        </p:nvSpPr>
        <p:spPr>
          <a:xfrm rot="18780000">
            <a:off x="10268714" y="3011081"/>
            <a:ext cx="643001" cy="307777"/>
          </a:xfrm>
          <a:prstGeom prst="rect">
            <a:avLst/>
          </a:prstGeom>
          <a:noFill/>
        </p:spPr>
        <p:txBody>
          <a:bodyPr wrap="square" rtlCol="0">
            <a:spAutoFit/>
          </a:bodyPr>
          <a:lstStyle/>
          <a:p>
            <a:r>
              <a:rPr lang="fr-FR" sz="1400" b="1" cap="all" dirty="0">
                <a:solidFill>
                  <a:schemeClr val="bg1"/>
                </a:solidFill>
              </a:rPr>
              <a:t>Stub</a:t>
            </a:r>
            <a:endParaRPr lang="en-GB" sz="1400" b="1" cap="all" dirty="0">
              <a:solidFill>
                <a:schemeClr val="bg1"/>
              </a:solidFill>
            </a:endParaRPr>
          </a:p>
        </p:txBody>
      </p:sp>
      <p:cxnSp>
        <p:nvCxnSpPr>
          <p:cNvPr id="36" name="Straight Connector 35">
            <a:extLst>
              <a:ext uri="{FF2B5EF4-FFF2-40B4-BE49-F238E27FC236}">
                <a16:creationId xmlns:a16="http://schemas.microsoft.com/office/drawing/2014/main" id="{11C7B56D-56C3-4AF0-B319-3D57AA596F7B}"/>
              </a:ext>
            </a:extLst>
          </p:cNvPr>
          <p:cNvCxnSpPr/>
          <p:nvPr/>
        </p:nvCxnSpPr>
        <p:spPr>
          <a:xfrm>
            <a:off x="4709717" y="3610599"/>
            <a:ext cx="7399347" cy="0"/>
          </a:xfrm>
          <a:prstGeom prst="line">
            <a:avLst/>
          </a:prstGeom>
          <a:ln w="31750">
            <a:solidFill>
              <a:schemeClr val="accent3">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80" name="Title 3">
            <a:extLst>
              <a:ext uri="{FF2B5EF4-FFF2-40B4-BE49-F238E27FC236}">
                <a16:creationId xmlns:a16="http://schemas.microsoft.com/office/drawing/2014/main" id="{E8D97B26-D5E6-4780-A526-CF516BFAA7F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2.</a:t>
            </a:r>
          </a:p>
          <a:p>
            <a:r>
              <a:rPr lang="en-US" sz="2800" dirty="0">
                <a:solidFill>
                  <a:schemeClr val="bg1"/>
                </a:solidFill>
              </a:rPr>
              <a:t>Beware of…</a:t>
            </a:r>
            <a:br>
              <a:rPr lang="en-US" sz="2800" dirty="0">
                <a:solidFill>
                  <a:schemeClr val="bg1"/>
                </a:solidFill>
              </a:rPr>
            </a:br>
            <a:r>
              <a:rPr lang="en-US" sz="2800" dirty="0">
                <a:solidFill>
                  <a:schemeClr val="bg1"/>
                </a:solidFill>
              </a:rPr>
              <a:t>Blind Spots</a:t>
            </a:r>
            <a:endParaRPr lang="en-GB" sz="1800" dirty="0">
              <a:solidFill>
                <a:schemeClr val="bg1"/>
              </a:solidFill>
            </a:endParaRPr>
          </a:p>
        </p:txBody>
      </p:sp>
      <p:sp>
        <p:nvSpPr>
          <p:cNvPr id="98" name="Rectangle 97">
            <a:extLst>
              <a:ext uri="{FF2B5EF4-FFF2-40B4-BE49-F238E27FC236}">
                <a16:creationId xmlns:a16="http://schemas.microsoft.com/office/drawing/2014/main" id="{79ED868B-079A-47FD-84F4-9F3FA4A15895}"/>
              </a:ext>
            </a:extLst>
          </p:cNvPr>
          <p:cNvSpPr/>
          <p:nvPr/>
        </p:nvSpPr>
        <p:spPr>
          <a:xfrm rot="1024950">
            <a:off x="2589592" y="4883417"/>
            <a:ext cx="565064" cy="215769"/>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200" b="1" dirty="0">
                <a:solidFill>
                  <a:schemeClr val="bg1"/>
                </a:solidFill>
                <a:latin typeface="Alte Haas Grotesk" panose="02000503000000020004" pitchFamily="2" charset="0"/>
              </a:rPr>
              <a:t>BUG</a:t>
            </a:r>
            <a:endParaRPr lang="en-GB" sz="1200" b="1" dirty="0">
              <a:solidFill>
                <a:schemeClr val="bg1"/>
              </a:solidFill>
              <a:latin typeface="Alte Haas Grotesk" panose="02000503000000020004" pitchFamily="2" charset="0"/>
            </a:endParaRPr>
          </a:p>
        </p:txBody>
      </p:sp>
      <p:grpSp>
        <p:nvGrpSpPr>
          <p:cNvPr id="6" name="Group 5">
            <a:extLst>
              <a:ext uri="{FF2B5EF4-FFF2-40B4-BE49-F238E27FC236}">
                <a16:creationId xmlns:a16="http://schemas.microsoft.com/office/drawing/2014/main" id="{E966BAD0-2F16-42F8-959B-A02AF038BC06}"/>
              </a:ext>
            </a:extLst>
          </p:cNvPr>
          <p:cNvGrpSpPr/>
          <p:nvPr/>
        </p:nvGrpSpPr>
        <p:grpSpPr>
          <a:xfrm>
            <a:off x="3406543" y="3928520"/>
            <a:ext cx="4820813" cy="2744259"/>
            <a:chOff x="3406543" y="3928520"/>
            <a:chExt cx="4820813" cy="2744259"/>
          </a:xfrm>
        </p:grpSpPr>
        <p:sp>
          <p:nvSpPr>
            <p:cNvPr id="105" name="Rectangle 104">
              <a:extLst>
                <a:ext uri="{FF2B5EF4-FFF2-40B4-BE49-F238E27FC236}">
                  <a16:creationId xmlns:a16="http://schemas.microsoft.com/office/drawing/2014/main" id="{6CCD406D-5C4A-4033-8238-C58FED01F03A}"/>
                </a:ext>
              </a:extLst>
            </p:cNvPr>
            <p:cNvSpPr/>
            <p:nvPr/>
          </p:nvSpPr>
          <p:spPr>
            <a:xfrm>
              <a:off x="6012446" y="3928520"/>
              <a:ext cx="2214910" cy="1339326"/>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6" name="Straight Arrow Connector 75">
              <a:extLst>
                <a:ext uri="{FF2B5EF4-FFF2-40B4-BE49-F238E27FC236}">
                  <a16:creationId xmlns:a16="http://schemas.microsoft.com/office/drawing/2014/main" id="{ECA11873-9BF6-443F-9370-8AED5B8D4775}"/>
                </a:ext>
              </a:extLst>
            </p:cNvPr>
            <p:cNvCxnSpPr>
              <a:cxnSpLocks/>
            </p:cNvCxnSpPr>
            <p:nvPr/>
          </p:nvCxnSpPr>
          <p:spPr>
            <a:xfrm>
              <a:off x="7109211" y="4185284"/>
              <a:ext cx="602224" cy="0"/>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DFB8451F-9133-44AB-A25E-C74F3522FFD3}"/>
                </a:ext>
              </a:extLst>
            </p:cNvPr>
            <p:cNvCxnSpPr>
              <a:cxnSpLocks/>
            </p:cNvCxnSpPr>
            <p:nvPr/>
          </p:nvCxnSpPr>
          <p:spPr>
            <a:xfrm flipV="1">
              <a:off x="4662435" y="4868426"/>
              <a:ext cx="1517477" cy="495306"/>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2DC9CD39-9F5C-4DEC-951E-1A879A722CEB}"/>
                </a:ext>
              </a:extLst>
            </p:cNvPr>
            <p:cNvGrpSpPr/>
            <p:nvPr/>
          </p:nvGrpSpPr>
          <p:grpSpPr>
            <a:xfrm>
              <a:off x="3958406" y="5168005"/>
              <a:ext cx="646962" cy="586015"/>
              <a:chOff x="5983840" y="4820277"/>
              <a:chExt cx="963300" cy="872553"/>
            </a:xfrm>
          </p:grpSpPr>
          <p:sp>
            <p:nvSpPr>
              <p:cNvPr id="74" name="Rectangle: Single Corner Snipped 73">
                <a:extLst>
                  <a:ext uri="{FF2B5EF4-FFF2-40B4-BE49-F238E27FC236}">
                    <a16:creationId xmlns:a16="http://schemas.microsoft.com/office/drawing/2014/main" id="{2DF02960-4701-421B-9A28-BE2B6AAE00CA}"/>
                  </a:ext>
                </a:extLst>
              </p:cNvPr>
              <p:cNvSpPr/>
              <p:nvPr/>
            </p:nvSpPr>
            <p:spPr>
              <a:xfrm>
                <a:off x="5983840" y="514832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2" name="Rectangle: Single Corner Snipped 81">
                <a:extLst>
                  <a:ext uri="{FF2B5EF4-FFF2-40B4-BE49-F238E27FC236}">
                    <a16:creationId xmlns:a16="http://schemas.microsoft.com/office/drawing/2014/main" id="{EC8F29BC-5595-4327-BCE1-14491516E5BA}"/>
                  </a:ext>
                </a:extLst>
              </p:cNvPr>
              <p:cNvSpPr/>
              <p:nvPr/>
            </p:nvSpPr>
            <p:spPr>
              <a:xfrm>
                <a:off x="6077687" y="5037749"/>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3" name="Rectangle: Single Corner Snipped 82">
                <a:extLst>
                  <a:ext uri="{FF2B5EF4-FFF2-40B4-BE49-F238E27FC236}">
                    <a16:creationId xmlns:a16="http://schemas.microsoft.com/office/drawing/2014/main" id="{27922804-145D-4B68-A114-A3CC6120A64A}"/>
                  </a:ext>
                </a:extLst>
              </p:cNvPr>
              <p:cNvSpPr/>
              <p:nvPr/>
            </p:nvSpPr>
            <p:spPr>
              <a:xfrm>
                <a:off x="6185840" y="493333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4" name="Rectangle: Single Corner Snipped 83">
                <a:extLst>
                  <a:ext uri="{FF2B5EF4-FFF2-40B4-BE49-F238E27FC236}">
                    <a16:creationId xmlns:a16="http://schemas.microsoft.com/office/drawing/2014/main" id="{1CD5A7FF-788C-463B-BD57-B0861A6F2B4A}"/>
                  </a:ext>
                </a:extLst>
              </p:cNvPr>
              <p:cNvSpPr/>
              <p:nvPr/>
            </p:nvSpPr>
            <p:spPr>
              <a:xfrm>
                <a:off x="6293997" y="4820277"/>
                <a:ext cx="653143" cy="544507"/>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grpSp>
        <p:grpSp>
          <p:nvGrpSpPr>
            <p:cNvPr id="3" name="Group 2">
              <a:extLst>
                <a:ext uri="{FF2B5EF4-FFF2-40B4-BE49-F238E27FC236}">
                  <a16:creationId xmlns:a16="http://schemas.microsoft.com/office/drawing/2014/main" id="{1CCA3916-1353-4EE1-98E5-97013B25EA48}"/>
                </a:ext>
              </a:extLst>
            </p:cNvPr>
            <p:cNvGrpSpPr/>
            <p:nvPr/>
          </p:nvGrpSpPr>
          <p:grpSpPr>
            <a:xfrm>
              <a:off x="6142450" y="4298014"/>
              <a:ext cx="1119685" cy="599157"/>
              <a:chOff x="6142450" y="4298014"/>
              <a:chExt cx="1119685" cy="599157"/>
            </a:xfrm>
          </p:grpSpPr>
          <p:grpSp>
            <p:nvGrpSpPr>
              <p:cNvPr id="85" name="Group 84">
                <a:extLst>
                  <a:ext uri="{FF2B5EF4-FFF2-40B4-BE49-F238E27FC236}">
                    <a16:creationId xmlns:a16="http://schemas.microsoft.com/office/drawing/2014/main" id="{CAF2441B-5EB8-4C1C-A0E5-E54C2CDD2A5E}"/>
                  </a:ext>
                </a:extLst>
              </p:cNvPr>
              <p:cNvGrpSpPr/>
              <p:nvPr/>
            </p:nvGrpSpPr>
            <p:grpSpPr>
              <a:xfrm>
                <a:off x="6142450" y="4298014"/>
                <a:ext cx="1082241" cy="599157"/>
                <a:chOff x="6793875" y="5862572"/>
                <a:chExt cx="632171" cy="347208"/>
              </a:xfrm>
            </p:grpSpPr>
            <p:sp>
              <p:nvSpPr>
                <p:cNvPr id="86" name="Rectangle 85">
                  <a:extLst>
                    <a:ext uri="{FF2B5EF4-FFF2-40B4-BE49-F238E27FC236}">
                      <a16:creationId xmlns:a16="http://schemas.microsoft.com/office/drawing/2014/main" id="{5E2F3EBC-4009-4BC9-A7EF-DCFC04F8D003}"/>
                    </a:ext>
                  </a:extLst>
                </p:cNvPr>
                <p:cNvSpPr/>
                <p:nvPr/>
              </p:nvSpPr>
              <p:spPr>
                <a:xfrm rot="18900000">
                  <a:off x="6834063" y="5862572"/>
                  <a:ext cx="591983" cy="347208"/>
                </a:xfrm>
                <a:prstGeom prst="rect">
                  <a:avLst/>
                </a:prstGeom>
                <a:solidFill>
                  <a:schemeClr val="accent4">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00" b="1" dirty="0">
                    <a:solidFill>
                      <a:schemeClr val="tx1"/>
                    </a:solidFill>
                  </a:endParaRPr>
                </a:p>
                <a:p>
                  <a:pPr algn="ctr"/>
                  <a:endParaRPr lang="fr-FR" sz="900" b="1" dirty="0">
                    <a:solidFill>
                      <a:schemeClr val="tx1"/>
                    </a:solidFill>
                  </a:endParaRPr>
                </a:p>
                <a:p>
                  <a:pPr algn="ctr"/>
                  <a:endParaRPr lang="fr-FR" sz="900" b="1" dirty="0">
                    <a:solidFill>
                      <a:schemeClr val="tx1"/>
                    </a:solidFill>
                  </a:endParaRPr>
                </a:p>
                <a:p>
                  <a:r>
                    <a:rPr lang="fr-FR" sz="900" b="1" dirty="0">
                      <a:solidFill>
                        <a:schemeClr val="tx1"/>
                      </a:solidFill>
                    </a:rPr>
                    <a:t>Right Adapter</a:t>
                  </a:r>
                  <a:endParaRPr lang="en-GB" sz="900" b="1" dirty="0">
                    <a:solidFill>
                      <a:schemeClr val="tx1"/>
                    </a:solidFill>
                  </a:endParaRPr>
                </a:p>
              </p:txBody>
            </p:sp>
            <p:sp>
              <p:nvSpPr>
                <p:cNvPr id="87" name="Rectangle 86">
                  <a:extLst>
                    <a:ext uri="{FF2B5EF4-FFF2-40B4-BE49-F238E27FC236}">
                      <a16:creationId xmlns:a16="http://schemas.microsoft.com/office/drawing/2014/main" id="{4491F876-C6B3-4758-9683-7309CF4D9E3D}"/>
                    </a:ext>
                  </a:extLst>
                </p:cNvPr>
                <p:cNvSpPr/>
                <p:nvPr/>
              </p:nvSpPr>
              <p:spPr>
                <a:xfrm rot="18900000">
                  <a:off x="6793875" y="5881050"/>
                  <a:ext cx="591983" cy="241965"/>
                </a:xfrm>
                <a:prstGeom prst="rect">
                  <a:avLst/>
                </a:prstGeom>
                <a:solidFill>
                  <a:srgbClr val="BF9000">
                    <a:alpha val="63000"/>
                  </a:srgbClr>
                </a:solidFill>
                <a:ln w="254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bg1"/>
                      </a:solidFill>
                      <a:latin typeface="Alte Haas Grotesk" panose="02000503000000020004" pitchFamily="2" charset="0"/>
                    </a:rPr>
                    <a:t>80%</a:t>
                  </a:r>
                  <a:endParaRPr lang="en-GB" sz="1400" b="1" dirty="0">
                    <a:solidFill>
                      <a:schemeClr val="bg1"/>
                    </a:solidFill>
                    <a:latin typeface="Alte Haas Grotesk" panose="02000503000000020004" pitchFamily="2" charset="0"/>
                  </a:endParaRPr>
                </a:p>
              </p:txBody>
            </p:sp>
          </p:grpSp>
          <p:sp>
            <p:nvSpPr>
              <p:cNvPr id="95" name="Rectangle 94">
                <a:extLst>
                  <a:ext uri="{FF2B5EF4-FFF2-40B4-BE49-F238E27FC236}">
                    <a16:creationId xmlns:a16="http://schemas.microsoft.com/office/drawing/2014/main" id="{A7BC1DA6-93D6-4F8B-B919-F4F131372FB3}"/>
                  </a:ext>
                </a:extLst>
              </p:cNvPr>
              <p:cNvSpPr/>
              <p:nvPr/>
            </p:nvSpPr>
            <p:spPr>
              <a:xfrm rot="18900000">
                <a:off x="6950118" y="4446371"/>
                <a:ext cx="312017" cy="123181"/>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600" b="1" dirty="0">
                    <a:solidFill>
                      <a:schemeClr val="bg1"/>
                    </a:solidFill>
                    <a:latin typeface="Alte Haas Grotesk" panose="02000503000000020004" pitchFamily="2" charset="0"/>
                  </a:rPr>
                  <a:t>BUG</a:t>
                </a:r>
                <a:endParaRPr lang="en-GB" sz="600" b="1" dirty="0">
                  <a:solidFill>
                    <a:schemeClr val="bg1"/>
                  </a:solidFill>
                  <a:latin typeface="Alte Haas Grotesk" panose="02000503000000020004" pitchFamily="2" charset="0"/>
                </a:endParaRPr>
              </a:p>
            </p:txBody>
          </p:sp>
        </p:grpSp>
        <p:sp>
          <p:nvSpPr>
            <p:cNvPr id="77" name="TextBox 76">
              <a:extLst>
                <a:ext uri="{FF2B5EF4-FFF2-40B4-BE49-F238E27FC236}">
                  <a16:creationId xmlns:a16="http://schemas.microsoft.com/office/drawing/2014/main" id="{082C0927-C9E4-40C6-AC73-FB3E69E443C1}"/>
                </a:ext>
              </a:extLst>
            </p:cNvPr>
            <p:cNvSpPr txBox="1"/>
            <p:nvPr/>
          </p:nvSpPr>
          <p:spPr>
            <a:xfrm>
              <a:off x="7177846" y="3987291"/>
              <a:ext cx="611867" cy="215444"/>
            </a:xfrm>
            <a:prstGeom prst="rect">
              <a:avLst/>
            </a:prstGeom>
            <a:noFill/>
          </p:spPr>
          <p:txBody>
            <a:bodyPr wrap="square" rtlCol="0">
              <a:spAutoFit/>
            </a:bodyPr>
            <a:lstStyle/>
            <a:p>
              <a:r>
                <a:rPr lang="fr-FR" sz="800" b="1" dirty="0">
                  <a:solidFill>
                    <a:schemeClr val="bg1"/>
                  </a:solidFill>
                  <a:latin typeface="Alte Haas Grotesk" panose="02000503000000020004" pitchFamily="2" charset="0"/>
                </a:rPr>
                <a:t>HTTP</a:t>
              </a:r>
              <a:endParaRPr lang="en-GB" sz="800" b="1" dirty="0">
                <a:solidFill>
                  <a:schemeClr val="bg1"/>
                </a:solidFill>
                <a:latin typeface="Alte Haas Grotesk" panose="02000503000000020004" pitchFamily="2" charset="0"/>
              </a:endParaRPr>
            </a:p>
          </p:txBody>
        </p:sp>
        <p:sp>
          <p:nvSpPr>
            <p:cNvPr id="78" name="Octagon 77">
              <a:extLst>
                <a:ext uri="{FF2B5EF4-FFF2-40B4-BE49-F238E27FC236}">
                  <a16:creationId xmlns:a16="http://schemas.microsoft.com/office/drawing/2014/main" id="{5156B216-CCD2-42DD-A017-5ABEB1C0A730}"/>
                </a:ext>
              </a:extLst>
            </p:cNvPr>
            <p:cNvSpPr/>
            <p:nvPr/>
          </p:nvSpPr>
          <p:spPr>
            <a:xfrm>
              <a:off x="7679448" y="4142956"/>
              <a:ext cx="435669" cy="370836"/>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000" b="1" dirty="0">
                  <a:solidFill>
                    <a:schemeClr val="tx1"/>
                  </a:solidFill>
                  <a:latin typeface="Alte Haas Grotesk" panose="02000503000000020004" pitchFamily="2" charset="0"/>
                </a:rPr>
                <a:t>API</a:t>
              </a:r>
              <a:endParaRPr lang="en-GB" sz="1000" b="1" dirty="0">
                <a:solidFill>
                  <a:schemeClr val="tx1"/>
                </a:solidFill>
                <a:latin typeface="Alte Haas Grotesk" panose="02000503000000020004" pitchFamily="2" charset="0"/>
              </a:endParaRPr>
            </a:p>
          </p:txBody>
        </p:sp>
        <p:grpSp>
          <p:nvGrpSpPr>
            <p:cNvPr id="106" name="Group 105">
              <a:extLst>
                <a:ext uri="{FF2B5EF4-FFF2-40B4-BE49-F238E27FC236}">
                  <a16:creationId xmlns:a16="http://schemas.microsoft.com/office/drawing/2014/main" id="{C7FDEB85-8308-4902-8597-0771BAE179B2}"/>
                </a:ext>
              </a:extLst>
            </p:cNvPr>
            <p:cNvGrpSpPr/>
            <p:nvPr/>
          </p:nvGrpSpPr>
          <p:grpSpPr>
            <a:xfrm>
              <a:off x="6012445" y="5699844"/>
              <a:ext cx="2214910" cy="972935"/>
              <a:chOff x="6096385" y="5426027"/>
              <a:chExt cx="2130970" cy="972935"/>
            </a:xfrm>
          </p:grpSpPr>
          <p:sp>
            <p:nvSpPr>
              <p:cNvPr id="104" name="Rectangle 103">
                <a:extLst>
                  <a:ext uri="{FF2B5EF4-FFF2-40B4-BE49-F238E27FC236}">
                    <a16:creationId xmlns:a16="http://schemas.microsoft.com/office/drawing/2014/main" id="{E5EDA76A-A609-400D-AE0E-527AA364C88C}"/>
                  </a:ext>
                </a:extLst>
              </p:cNvPr>
              <p:cNvSpPr/>
              <p:nvPr/>
            </p:nvSpPr>
            <p:spPr>
              <a:xfrm>
                <a:off x="6096385" y="5426027"/>
                <a:ext cx="2130970" cy="972935"/>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4" name="Group 53">
                <a:extLst>
                  <a:ext uri="{FF2B5EF4-FFF2-40B4-BE49-F238E27FC236}">
                    <a16:creationId xmlns:a16="http://schemas.microsoft.com/office/drawing/2014/main" id="{F471B49C-CEE9-481E-94EE-8462397759CD}"/>
                  </a:ext>
                </a:extLst>
              </p:cNvPr>
              <p:cNvGrpSpPr/>
              <p:nvPr/>
            </p:nvGrpSpPr>
            <p:grpSpPr>
              <a:xfrm>
                <a:off x="6303461" y="5584869"/>
                <a:ext cx="659592" cy="785015"/>
                <a:chOff x="6691182" y="5115414"/>
                <a:chExt cx="659592" cy="785015"/>
              </a:xfrm>
            </p:grpSpPr>
            <p:sp>
              <p:nvSpPr>
                <p:cNvPr id="81" name="Right Brace 80">
                  <a:extLst>
                    <a:ext uri="{FF2B5EF4-FFF2-40B4-BE49-F238E27FC236}">
                      <a16:creationId xmlns:a16="http://schemas.microsoft.com/office/drawing/2014/main" id="{45AC5DFE-22C2-4C69-A051-3AE820E11F5C}"/>
                    </a:ext>
                  </a:extLst>
                </p:cNvPr>
                <p:cNvSpPr/>
                <p:nvPr/>
              </p:nvSpPr>
              <p:spPr>
                <a:xfrm rot="13371144">
                  <a:off x="6691182" y="5115414"/>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99" name="TextBox 98">
                  <a:extLst>
                    <a:ext uri="{FF2B5EF4-FFF2-40B4-BE49-F238E27FC236}">
                      <a16:creationId xmlns:a16="http://schemas.microsoft.com/office/drawing/2014/main" id="{083A5C5D-D035-4BF2-AE40-0888CE8F15D3}"/>
                    </a:ext>
                  </a:extLst>
                </p:cNvPr>
                <p:cNvSpPr txBox="1"/>
                <p:nvPr/>
              </p:nvSpPr>
              <p:spPr>
                <a:xfrm rot="18780000">
                  <a:off x="6859996" y="5409652"/>
                  <a:ext cx="643001" cy="338554"/>
                </a:xfrm>
                <a:prstGeom prst="rect">
                  <a:avLst/>
                </a:prstGeom>
                <a:noFill/>
              </p:spPr>
              <p:txBody>
                <a:bodyPr wrap="square" rtlCol="0">
                  <a:spAutoFit/>
                </a:bodyPr>
                <a:lstStyle/>
                <a:p>
                  <a:r>
                    <a:rPr lang="fr-FR" sz="1600" b="1" cap="all" dirty="0">
                      <a:solidFill>
                        <a:schemeClr val="bg1"/>
                      </a:solidFill>
                    </a:rPr>
                    <a:t>Stub</a:t>
                  </a:r>
                  <a:endParaRPr lang="en-GB" sz="1600" b="1" cap="all" dirty="0">
                    <a:solidFill>
                      <a:schemeClr val="bg1"/>
                    </a:solidFill>
                  </a:endParaRPr>
                </a:p>
              </p:txBody>
            </p:sp>
          </p:grpSp>
        </p:grpSp>
        <p:cxnSp>
          <p:nvCxnSpPr>
            <p:cNvPr id="102" name="Straight Arrow Connector 101">
              <a:extLst>
                <a:ext uri="{FF2B5EF4-FFF2-40B4-BE49-F238E27FC236}">
                  <a16:creationId xmlns:a16="http://schemas.microsoft.com/office/drawing/2014/main" id="{B0109084-3E7C-4D99-B761-DD9F9F0815DF}"/>
                </a:ext>
              </a:extLst>
            </p:cNvPr>
            <p:cNvCxnSpPr>
              <a:cxnSpLocks/>
            </p:cNvCxnSpPr>
            <p:nvPr/>
          </p:nvCxnSpPr>
          <p:spPr>
            <a:xfrm>
              <a:off x="4662435" y="5481376"/>
              <a:ext cx="1604524" cy="643094"/>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03" name="Title 3">
              <a:extLst>
                <a:ext uri="{FF2B5EF4-FFF2-40B4-BE49-F238E27FC236}">
                  <a16:creationId xmlns:a16="http://schemas.microsoft.com/office/drawing/2014/main" id="{1161FCCF-007E-4D83-8AE3-B8100AD832DB}"/>
                </a:ext>
              </a:extLst>
            </p:cNvPr>
            <p:cNvSpPr txBox="1">
              <a:spLocks/>
            </p:cNvSpPr>
            <p:nvPr/>
          </p:nvSpPr>
          <p:spPr>
            <a:xfrm>
              <a:off x="6859340" y="5363732"/>
              <a:ext cx="775634" cy="399779"/>
            </a:xfrm>
            <a:prstGeom prst="rect">
              <a:avLst/>
            </a:prstGeom>
            <a:solidFill>
              <a:schemeClr val="tx1">
                <a:alpha val="31000"/>
              </a:schemeClr>
            </a:solidFill>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3600" dirty="0">
                  <a:solidFill>
                    <a:srgbClr val="C59400"/>
                  </a:solidFill>
                  <a:sym typeface="Wingdings" panose="05000000000000000000" pitchFamily="2" charset="2"/>
                </a:rPr>
                <a:t></a:t>
              </a:r>
              <a:endParaRPr lang="en-GB" sz="2400" dirty="0">
                <a:solidFill>
                  <a:srgbClr val="C59400"/>
                </a:solidFill>
              </a:endParaRPr>
            </a:p>
          </p:txBody>
        </p:sp>
        <p:sp>
          <p:nvSpPr>
            <p:cNvPr id="114" name="TextBox 113">
              <a:extLst>
                <a:ext uri="{FF2B5EF4-FFF2-40B4-BE49-F238E27FC236}">
                  <a16:creationId xmlns:a16="http://schemas.microsoft.com/office/drawing/2014/main" id="{F2E34344-688F-4429-96E9-CB6D853DEDC7}"/>
                </a:ext>
              </a:extLst>
            </p:cNvPr>
            <p:cNvSpPr txBox="1"/>
            <p:nvPr/>
          </p:nvSpPr>
          <p:spPr>
            <a:xfrm>
              <a:off x="3406543" y="5813358"/>
              <a:ext cx="1650423" cy="338554"/>
            </a:xfrm>
            <a:prstGeom prst="rect">
              <a:avLst/>
            </a:prstGeom>
            <a:noFill/>
          </p:spPr>
          <p:txBody>
            <a:bodyPr wrap="square" rtlCol="0">
              <a:spAutoFit/>
            </a:bodyPr>
            <a:lstStyle/>
            <a:p>
              <a:pPr algn="ctr"/>
              <a:r>
                <a:rPr lang="fr-FR" sz="1600" b="1" cap="all" dirty="0" err="1">
                  <a:solidFill>
                    <a:srgbClr val="C59400"/>
                  </a:solidFill>
                </a:rPr>
                <a:t>Contract</a:t>
              </a:r>
              <a:r>
                <a:rPr lang="fr-FR" sz="1600" b="1" cap="all" dirty="0">
                  <a:solidFill>
                    <a:srgbClr val="C59400"/>
                  </a:solidFill>
                </a:rPr>
                <a:t> tests</a:t>
              </a:r>
              <a:endParaRPr lang="en-GB" sz="1600" b="1" cap="all" dirty="0">
                <a:solidFill>
                  <a:srgbClr val="C59400"/>
                </a:solidFill>
              </a:endParaRPr>
            </a:p>
          </p:txBody>
        </p:sp>
      </p:grpSp>
      <p:grpSp>
        <p:nvGrpSpPr>
          <p:cNvPr id="120" name="Group 119">
            <a:extLst>
              <a:ext uri="{FF2B5EF4-FFF2-40B4-BE49-F238E27FC236}">
                <a16:creationId xmlns:a16="http://schemas.microsoft.com/office/drawing/2014/main" id="{D06514C6-6871-43D3-AF57-4C922BF3D53F}"/>
              </a:ext>
            </a:extLst>
          </p:cNvPr>
          <p:cNvGrpSpPr/>
          <p:nvPr/>
        </p:nvGrpSpPr>
        <p:grpSpPr>
          <a:xfrm>
            <a:off x="7397044" y="260089"/>
            <a:ext cx="4345303" cy="2999346"/>
            <a:chOff x="7397044" y="260089"/>
            <a:chExt cx="4345303" cy="2999346"/>
          </a:xfrm>
        </p:grpSpPr>
        <p:grpSp>
          <p:nvGrpSpPr>
            <p:cNvPr id="2" name="Group 1">
              <a:extLst>
                <a:ext uri="{FF2B5EF4-FFF2-40B4-BE49-F238E27FC236}">
                  <a16:creationId xmlns:a16="http://schemas.microsoft.com/office/drawing/2014/main" id="{1597CEB3-3479-40EB-9C1A-0209C6FB5CBF}"/>
                </a:ext>
              </a:extLst>
            </p:cNvPr>
            <p:cNvGrpSpPr/>
            <p:nvPr/>
          </p:nvGrpSpPr>
          <p:grpSpPr>
            <a:xfrm>
              <a:off x="7397044" y="519314"/>
              <a:ext cx="3227627" cy="2740121"/>
              <a:chOff x="6283565" y="1116235"/>
              <a:chExt cx="4138320" cy="3513261"/>
            </a:xfrm>
          </p:grpSpPr>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7" name="Octagon 36">
                <a:extLst>
                  <a:ext uri="{FF2B5EF4-FFF2-40B4-BE49-F238E27FC236}">
                    <a16:creationId xmlns:a16="http://schemas.microsoft.com/office/drawing/2014/main" id="{561D815F-57AC-4FA5-BCA6-EE7C221C2EFF}"/>
                  </a:ext>
                </a:extLst>
              </p:cNvPr>
              <p:cNvSpPr/>
              <p:nvPr/>
            </p:nvSpPr>
            <p:spPr>
              <a:xfrm>
                <a:off x="7581552" y="2236069"/>
                <a:ext cx="2657819" cy="2262301"/>
              </a:xfrm>
              <a:prstGeom prst="octagon">
                <a:avLst>
                  <a:gd name="adj" fmla="val 30445"/>
                </a:avLst>
              </a:prstGeom>
              <a:solidFill>
                <a:srgbClr val="2E8EE4">
                  <a:alpha val="78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ight Brace 46">
                <a:extLst>
                  <a:ext uri="{FF2B5EF4-FFF2-40B4-BE49-F238E27FC236}">
                    <a16:creationId xmlns:a16="http://schemas.microsoft.com/office/drawing/2014/main" id="{2C1DCAC6-41ED-4AEF-B15E-406A6B8D14BE}"/>
                  </a:ext>
                </a:extLst>
              </p:cNvPr>
              <p:cNvSpPr/>
              <p:nvPr/>
            </p:nvSpPr>
            <p:spPr>
              <a:xfrm rot="13371144">
                <a:off x="9854891" y="4061508"/>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9" name="Straight Arrow Connector 38">
                <a:extLst>
                  <a:ext uri="{FF2B5EF4-FFF2-40B4-BE49-F238E27FC236}">
                    <a16:creationId xmlns:a16="http://schemas.microsoft.com/office/drawing/2014/main" id="{5624E842-A3E5-4ABD-B13C-C2DE8B4E6771}"/>
                  </a:ext>
                </a:extLst>
              </p:cNvPr>
              <p:cNvCxnSpPr>
                <a:cxnSpLocks/>
                <a:stCxn id="51" idx="1"/>
                <a:endCxn id="23" idx="1"/>
              </p:cNvCxnSpPr>
              <p:nvPr/>
            </p:nvCxnSpPr>
            <p:spPr>
              <a:xfrm>
                <a:off x="7413013" y="2162464"/>
                <a:ext cx="587799" cy="403567"/>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D29E5C25-EAC3-4CCA-83AE-E9F324A61C76}"/>
                  </a:ext>
                </a:extLst>
              </p:cNvPr>
              <p:cNvGrpSpPr/>
              <p:nvPr/>
            </p:nvGrpSpPr>
            <p:grpSpPr>
              <a:xfrm>
                <a:off x="6283565" y="1116235"/>
                <a:ext cx="1896683" cy="1948489"/>
                <a:chOff x="6283565" y="1116235"/>
                <a:chExt cx="1896683" cy="1948489"/>
              </a:xfrm>
            </p:grpSpPr>
            <p:grpSp>
              <p:nvGrpSpPr>
                <p:cNvPr id="7" name="Group 6">
                  <a:extLst>
                    <a:ext uri="{FF2B5EF4-FFF2-40B4-BE49-F238E27FC236}">
                      <a16:creationId xmlns:a16="http://schemas.microsoft.com/office/drawing/2014/main" id="{4567AEB5-AD86-425E-BD13-C99284BA97F0}"/>
                    </a:ext>
                  </a:extLst>
                </p:cNvPr>
                <p:cNvGrpSpPr/>
                <p:nvPr/>
              </p:nvGrpSpPr>
              <p:grpSpPr>
                <a:xfrm>
                  <a:off x="6283565" y="2320352"/>
                  <a:ext cx="832095" cy="744372"/>
                  <a:chOff x="6322835" y="2292302"/>
                  <a:chExt cx="832095" cy="744372"/>
                </a:xfrm>
              </p:grpSpPr>
              <p:sp>
                <p:nvSpPr>
                  <p:cNvPr id="61" name="Rectangle: Single Corner Snipped 60">
                    <a:extLst>
                      <a:ext uri="{FF2B5EF4-FFF2-40B4-BE49-F238E27FC236}">
                        <a16:creationId xmlns:a16="http://schemas.microsoft.com/office/drawing/2014/main" id="{137664BA-7004-4DF0-BC89-3198ED26A28B}"/>
                      </a:ext>
                    </a:extLst>
                  </p:cNvPr>
                  <p:cNvSpPr/>
                  <p:nvPr/>
                </p:nvSpPr>
                <p:spPr>
                  <a:xfrm>
                    <a:off x="6322835" y="249216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2" name="Rectangle: Single Corner Snipped 61">
                    <a:extLst>
                      <a:ext uri="{FF2B5EF4-FFF2-40B4-BE49-F238E27FC236}">
                        <a16:creationId xmlns:a16="http://schemas.microsoft.com/office/drawing/2014/main" id="{4980C380-9E7E-4547-B28B-9FC39C4551DA}"/>
                      </a:ext>
                    </a:extLst>
                  </p:cNvPr>
                  <p:cNvSpPr/>
                  <p:nvPr/>
                </p:nvSpPr>
                <p:spPr>
                  <a:xfrm>
                    <a:off x="6399362" y="240398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3" name="Rectangle: Single Corner Snipped 62">
                    <a:extLst>
                      <a:ext uri="{FF2B5EF4-FFF2-40B4-BE49-F238E27FC236}">
                        <a16:creationId xmlns:a16="http://schemas.microsoft.com/office/drawing/2014/main" id="{260ACA40-FE28-448D-A506-E6C6CE21E53F}"/>
                      </a:ext>
                    </a:extLst>
                  </p:cNvPr>
                  <p:cNvSpPr/>
                  <p:nvPr/>
                </p:nvSpPr>
                <p:spPr>
                  <a:xfrm>
                    <a:off x="6501787" y="229230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nvGrpSpPr>
                <p:cNvPr id="4" name="Group 3">
                  <a:extLst>
                    <a:ext uri="{FF2B5EF4-FFF2-40B4-BE49-F238E27FC236}">
                      <a16:creationId xmlns:a16="http://schemas.microsoft.com/office/drawing/2014/main" id="{7833F6AC-EE76-49EE-B417-ADB4EE396A2B}"/>
                    </a:ext>
                  </a:extLst>
                </p:cNvPr>
                <p:cNvGrpSpPr/>
                <p:nvPr/>
              </p:nvGrpSpPr>
              <p:grpSpPr>
                <a:xfrm>
                  <a:off x="6560456" y="1116235"/>
                  <a:ext cx="1619792" cy="1642363"/>
                  <a:chOff x="7056064" y="555523"/>
                  <a:chExt cx="1619792" cy="1642363"/>
                </a:xfrm>
              </p:grpSpPr>
              <p:sp>
                <p:nvSpPr>
                  <p:cNvPr id="38" name="Rectangle: Single Corner Snipped 37">
                    <a:extLst>
                      <a:ext uri="{FF2B5EF4-FFF2-40B4-BE49-F238E27FC236}">
                        <a16:creationId xmlns:a16="http://schemas.microsoft.com/office/drawing/2014/main" id="{B968CBAC-0015-4B91-9EB6-CBF8E554D146}"/>
                      </a:ext>
                    </a:extLst>
                  </p:cNvPr>
                  <p:cNvSpPr/>
                  <p:nvPr/>
                </p:nvSpPr>
                <p:spPr>
                  <a:xfrm>
                    <a:off x="7056064" y="1653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2" name="Rectangle: Single Corner Snipped 41">
                    <a:extLst>
                      <a:ext uri="{FF2B5EF4-FFF2-40B4-BE49-F238E27FC236}">
                        <a16:creationId xmlns:a16="http://schemas.microsoft.com/office/drawing/2014/main" id="{4BAF1697-831C-4BAE-8F0F-02C0E43177A9}"/>
                      </a:ext>
                    </a:extLst>
                  </p:cNvPr>
                  <p:cNvSpPr/>
                  <p:nvPr/>
                </p:nvSpPr>
                <p:spPr>
                  <a:xfrm>
                    <a:off x="7132591" y="156520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5" name="Rectangle: Single Corner Snipped 44">
                    <a:extLst>
                      <a:ext uri="{FF2B5EF4-FFF2-40B4-BE49-F238E27FC236}">
                        <a16:creationId xmlns:a16="http://schemas.microsoft.com/office/drawing/2014/main" id="{01602177-FE0E-4B38-BB26-4F3DFB28FBCC}"/>
                      </a:ext>
                    </a:extLst>
                  </p:cNvPr>
                  <p:cNvSpPr/>
                  <p:nvPr/>
                </p:nvSpPr>
                <p:spPr>
                  <a:xfrm>
                    <a:off x="7235016" y="145351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6" name="Rectangle: Single Corner Snipped 45">
                    <a:extLst>
                      <a:ext uri="{FF2B5EF4-FFF2-40B4-BE49-F238E27FC236}">
                        <a16:creationId xmlns:a16="http://schemas.microsoft.com/office/drawing/2014/main" id="{9A5EEAC3-569D-4D70-8097-0A109AF0AAE1}"/>
                      </a:ext>
                    </a:extLst>
                  </p:cNvPr>
                  <p:cNvSpPr/>
                  <p:nvPr/>
                </p:nvSpPr>
                <p:spPr>
                  <a:xfrm>
                    <a:off x="7317776" y="1351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8" name="Rectangle: Single Corner Snipped 47">
                    <a:extLst>
                      <a:ext uri="{FF2B5EF4-FFF2-40B4-BE49-F238E27FC236}">
                        <a16:creationId xmlns:a16="http://schemas.microsoft.com/office/drawing/2014/main" id="{C50ACC7E-906C-454A-963D-7BE8B59C2EDE}"/>
                      </a:ext>
                    </a:extLst>
                  </p:cNvPr>
                  <p:cNvSpPr/>
                  <p:nvPr/>
                </p:nvSpPr>
                <p:spPr>
                  <a:xfrm>
                    <a:off x="7394303" y="126334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9" name="Rectangle: Single Corner Snipped 48">
                    <a:extLst>
                      <a:ext uri="{FF2B5EF4-FFF2-40B4-BE49-F238E27FC236}">
                        <a16:creationId xmlns:a16="http://schemas.microsoft.com/office/drawing/2014/main" id="{11857260-DE14-4C0C-A9C4-A25CE7810800}"/>
                      </a:ext>
                    </a:extLst>
                  </p:cNvPr>
                  <p:cNvSpPr/>
                  <p:nvPr/>
                </p:nvSpPr>
                <p:spPr>
                  <a:xfrm>
                    <a:off x="7496728" y="115165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1" name="Rectangle: Single Corner Snipped 50">
                    <a:extLst>
                      <a:ext uri="{FF2B5EF4-FFF2-40B4-BE49-F238E27FC236}">
                        <a16:creationId xmlns:a16="http://schemas.microsoft.com/office/drawing/2014/main" id="{BF6C7652-B605-42C7-AFAF-FB02C70A0482}"/>
                      </a:ext>
                    </a:extLst>
                  </p:cNvPr>
                  <p:cNvSpPr/>
                  <p:nvPr/>
                </p:nvSpPr>
                <p:spPr>
                  <a:xfrm>
                    <a:off x="7582049" y="105724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2" name="Rectangle: Single Corner Snipped 51">
                    <a:extLst>
                      <a:ext uri="{FF2B5EF4-FFF2-40B4-BE49-F238E27FC236}">
                        <a16:creationId xmlns:a16="http://schemas.microsoft.com/office/drawing/2014/main" id="{A6F30753-CDE9-4D75-8B73-40C6DD6AE59A}"/>
                      </a:ext>
                    </a:extLst>
                  </p:cNvPr>
                  <p:cNvSpPr/>
                  <p:nvPr/>
                </p:nvSpPr>
                <p:spPr>
                  <a:xfrm>
                    <a:off x="7658576" y="96906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3" name="Rectangle: Single Corner Snipped 52">
                    <a:extLst>
                      <a:ext uri="{FF2B5EF4-FFF2-40B4-BE49-F238E27FC236}">
                        <a16:creationId xmlns:a16="http://schemas.microsoft.com/office/drawing/2014/main" id="{D21C775E-CF48-4683-994B-A65E03619F58}"/>
                      </a:ext>
                    </a:extLst>
                  </p:cNvPr>
                  <p:cNvSpPr/>
                  <p:nvPr/>
                </p:nvSpPr>
                <p:spPr>
                  <a:xfrm>
                    <a:off x="7761001" y="857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5" name="Rectangle: Single Corner Snipped 54">
                    <a:extLst>
                      <a:ext uri="{FF2B5EF4-FFF2-40B4-BE49-F238E27FC236}">
                        <a16:creationId xmlns:a16="http://schemas.microsoft.com/office/drawing/2014/main" id="{99C3C80A-7C0F-4869-9EF0-6392E8AB1867}"/>
                      </a:ext>
                    </a:extLst>
                  </p:cNvPr>
                  <p:cNvSpPr/>
                  <p:nvPr/>
                </p:nvSpPr>
                <p:spPr>
                  <a:xfrm>
                    <a:off x="7843761" y="75538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6" name="Rectangle: Single Corner Snipped 55">
                    <a:extLst>
                      <a:ext uri="{FF2B5EF4-FFF2-40B4-BE49-F238E27FC236}">
                        <a16:creationId xmlns:a16="http://schemas.microsoft.com/office/drawing/2014/main" id="{F9BA9CED-E0A8-4373-8F39-A0EB44349E78}"/>
                      </a:ext>
                    </a:extLst>
                  </p:cNvPr>
                  <p:cNvSpPr/>
                  <p:nvPr/>
                </p:nvSpPr>
                <p:spPr>
                  <a:xfrm>
                    <a:off x="7920288" y="66720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8" name="Rectangle: Single Corner Snipped 57">
                    <a:extLst>
                      <a:ext uri="{FF2B5EF4-FFF2-40B4-BE49-F238E27FC236}">
                        <a16:creationId xmlns:a16="http://schemas.microsoft.com/office/drawing/2014/main" id="{5ED9CFD4-6779-417E-BD33-AA0AC99C1428}"/>
                      </a:ext>
                    </a:extLst>
                  </p:cNvPr>
                  <p:cNvSpPr/>
                  <p:nvPr/>
                </p:nvSpPr>
                <p:spPr>
                  <a:xfrm>
                    <a:off x="8022713" y="555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sp>
            <p:nvSpPr>
              <p:cNvPr id="60" name="TextBox 59">
                <a:extLst>
                  <a:ext uri="{FF2B5EF4-FFF2-40B4-BE49-F238E27FC236}">
                    <a16:creationId xmlns:a16="http://schemas.microsoft.com/office/drawing/2014/main" id="{7ED82698-8854-4A9A-B725-6B66E99AD274}"/>
                  </a:ext>
                </a:extLst>
              </p:cNvPr>
              <p:cNvSpPr txBox="1"/>
              <p:nvPr/>
            </p:nvSpPr>
            <p:spPr>
              <a:xfrm>
                <a:off x="7775924" y="2791354"/>
                <a:ext cx="2253291" cy="1180124"/>
              </a:xfrm>
              <a:prstGeom prst="rect">
                <a:avLst/>
              </a:prstGeom>
              <a:noFill/>
            </p:spPr>
            <p:txBody>
              <a:bodyPr wrap="square" tIns="90000" bIns="90000" rtlCol="0" anchor="ctr">
                <a:spAutoFit/>
              </a:bodyPr>
              <a:lstStyle/>
              <a:p>
                <a:pPr algn="ctr"/>
                <a:r>
                  <a:rPr lang="en-GB" sz="1600" b="1" dirty="0">
                    <a:solidFill>
                      <a:schemeClr val="bg1"/>
                    </a:solidFill>
                    <a:latin typeface="Alte Haas Grotesk" panose="02000503000000020004" pitchFamily="2" charset="0"/>
                  </a:rPr>
                  <a:t>100% covered</a:t>
                </a:r>
              </a:p>
              <a:p>
                <a:pPr algn="ctr"/>
                <a:r>
                  <a:rPr lang="en-GB" sz="1600" b="1" dirty="0">
                    <a:solidFill>
                      <a:schemeClr val="bg1"/>
                    </a:solidFill>
                    <a:latin typeface="Alte Haas Grotesk" panose="02000503000000020004" pitchFamily="2" charset="0"/>
                  </a:rPr>
                  <a:t>by Acceptance Tests</a:t>
                </a:r>
              </a:p>
            </p:txBody>
          </p:sp>
        </p:grpSp>
        <p:grpSp>
          <p:nvGrpSpPr>
            <p:cNvPr id="119" name="Group 118">
              <a:extLst>
                <a:ext uri="{FF2B5EF4-FFF2-40B4-BE49-F238E27FC236}">
                  <a16:creationId xmlns:a16="http://schemas.microsoft.com/office/drawing/2014/main" id="{51AAA9CA-35FB-4FF4-8C78-B6A47A3179BE}"/>
                </a:ext>
              </a:extLst>
            </p:cNvPr>
            <p:cNvGrpSpPr/>
            <p:nvPr/>
          </p:nvGrpSpPr>
          <p:grpSpPr>
            <a:xfrm>
              <a:off x="9390589" y="260089"/>
              <a:ext cx="2351758" cy="908265"/>
              <a:chOff x="9390589" y="260089"/>
              <a:chExt cx="2351758" cy="908265"/>
            </a:xfrm>
          </p:grpSpPr>
          <p:sp>
            <p:nvSpPr>
              <p:cNvPr id="116" name="Title 3">
                <a:extLst>
                  <a:ext uri="{FF2B5EF4-FFF2-40B4-BE49-F238E27FC236}">
                    <a16:creationId xmlns:a16="http://schemas.microsoft.com/office/drawing/2014/main" id="{0B5B22C5-B9EC-4452-AAB7-4BCE9A49A09E}"/>
                  </a:ext>
                </a:extLst>
              </p:cNvPr>
              <p:cNvSpPr txBox="1">
                <a:spLocks/>
              </p:cNvSpPr>
              <p:nvPr/>
            </p:nvSpPr>
            <p:spPr>
              <a:xfrm>
                <a:off x="9390589" y="260089"/>
                <a:ext cx="2351758" cy="908265"/>
              </a:xfrm>
              <a:prstGeom prst="rect">
                <a:avLst/>
              </a:prstGeom>
              <a:solidFill>
                <a:schemeClr val="tx1">
                  <a:alpha val="31000"/>
                </a:schemeClr>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000" dirty="0">
                    <a:solidFill>
                      <a:schemeClr val="bg1"/>
                    </a:solidFill>
                  </a:rPr>
                  <a:t>As DEV we </a:t>
                </a:r>
              </a:p>
              <a:p>
                <a:r>
                  <a:rPr lang="en-US" sz="2000" dirty="0">
                    <a:solidFill>
                      <a:schemeClr val="bg1"/>
                    </a:solidFill>
                  </a:rPr>
                  <a:t>to write Domain-Driven tests</a:t>
                </a:r>
                <a:endParaRPr lang="en-GB" sz="1400" dirty="0">
                  <a:solidFill>
                    <a:schemeClr val="bg1"/>
                  </a:solidFill>
                </a:endParaRPr>
              </a:p>
            </p:txBody>
          </p:sp>
          <p:pic>
            <p:nvPicPr>
              <p:cNvPr id="118" name="Picture 117">
                <a:extLst>
                  <a:ext uri="{FF2B5EF4-FFF2-40B4-BE49-F238E27FC236}">
                    <a16:creationId xmlns:a16="http://schemas.microsoft.com/office/drawing/2014/main" id="{E41DC18F-4D29-44A6-A7D2-70E0C2E3EB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84174" y="300267"/>
                <a:ext cx="297527" cy="297527"/>
              </a:xfrm>
              <a:prstGeom prst="rect">
                <a:avLst/>
              </a:prstGeom>
            </p:spPr>
          </p:pic>
        </p:grpSp>
      </p:grpSp>
      <p:pic>
        <p:nvPicPr>
          <p:cNvPr id="31" name="Picture 30">
            <a:extLst>
              <a:ext uri="{FF2B5EF4-FFF2-40B4-BE49-F238E27FC236}">
                <a16:creationId xmlns:a16="http://schemas.microsoft.com/office/drawing/2014/main" id="{1C7E7EB5-24FD-4845-9618-EC452CEF82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58768" y="4745981"/>
            <a:ext cx="597244" cy="597244"/>
          </a:xfrm>
          <a:prstGeom prst="rect">
            <a:avLst/>
          </a:prstGeom>
        </p:spPr>
      </p:pic>
      <p:cxnSp>
        <p:nvCxnSpPr>
          <p:cNvPr id="35" name="Connector: Curved 34">
            <a:extLst>
              <a:ext uri="{FF2B5EF4-FFF2-40B4-BE49-F238E27FC236}">
                <a16:creationId xmlns:a16="http://schemas.microsoft.com/office/drawing/2014/main" id="{678D0201-0E95-42B9-B85E-1CC13E2B0271}"/>
              </a:ext>
            </a:extLst>
          </p:cNvPr>
          <p:cNvCxnSpPr>
            <a:cxnSpLocks/>
          </p:cNvCxnSpPr>
          <p:nvPr/>
        </p:nvCxnSpPr>
        <p:spPr>
          <a:xfrm rot="10800000">
            <a:off x="7247157" y="4597593"/>
            <a:ext cx="2864302" cy="477671"/>
          </a:xfrm>
          <a:prstGeom prst="curvedConnector3">
            <a:avLst>
              <a:gd name="adj1" fmla="val 50000"/>
            </a:avLst>
          </a:prstGeom>
          <a:ln w="2222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909653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0846"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59" name="TextBox 58">
            <a:extLst>
              <a:ext uri="{FF2B5EF4-FFF2-40B4-BE49-F238E27FC236}">
                <a16:creationId xmlns:a16="http://schemas.microsoft.com/office/drawing/2014/main" id="{33DA1ED4-FA0E-458B-9F32-B46DE81127D1}"/>
              </a:ext>
            </a:extLst>
          </p:cNvPr>
          <p:cNvSpPr txBox="1"/>
          <p:nvPr/>
        </p:nvSpPr>
        <p:spPr>
          <a:xfrm rot="18780000">
            <a:off x="10268714" y="3011081"/>
            <a:ext cx="643001" cy="307777"/>
          </a:xfrm>
          <a:prstGeom prst="rect">
            <a:avLst/>
          </a:prstGeom>
          <a:noFill/>
        </p:spPr>
        <p:txBody>
          <a:bodyPr wrap="square" rtlCol="0">
            <a:spAutoFit/>
          </a:bodyPr>
          <a:lstStyle/>
          <a:p>
            <a:r>
              <a:rPr lang="fr-FR" sz="1400" b="1" cap="all" dirty="0">
                <a:solidFill>
                  <a:schemeClr val="bg1"/>
                </a:solidFill>
              </a:rPr>
              <a:t>Stub</a:t>
            </a:r>
            <a:endParaRPr lang="en-GB" sz="1400" b="1" cap="all" dirty="0">
              <a:solidFill>
                <a:schemeClr val="bg1"/>
              </a:solidFill>
            </a:endParaRPr>
          </a:p>
        </p:txBody>
      </p:sp>
      <p:cxnSp>
        <p:nvCxnSpPr>
          <p:cNvPr id="36" name="Straight Connector 35">
            <a:extLst>
              <a:ext uri="{FF2B5EF4-FFF2-40B4-BE49-F238E27FC236}">
                <a16:creationId xmlns:a16="http://schemas.microsoft.com/office/drawing/2014/main" id="{11C7B56D-56C3-4AF0-B319-3D57AA596F7B}"/>
              </a:ext>
            </a:extLst>
          </p:cNvPr>
          <p:cNvCxnSpPr/>
          <p:nvPr/>
        </p:nvCxnSpPr>
        <p:spPr>
          <a:xfrm>
            <a:off x="4709717" y="3610599"/>
            <a:ext cx="7399347" cy="0"/>
          </a:xfrm>
          <a:prstGeom prst="line">
            <a:avLst/>
          </a:prstGeom>
          <a:ln w="31750">
            <a:solidFill>
              <a:schemeClr val="accent3">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80" name="Title 3">
            <a:extLst>
              <a:ext uri="{FF2B5EF4-FFF2-40B4-BE49-F238E27FC236}">
                <a16:creationId xmlns:a16="http://schemas.microsoft.com/office/drawing/2014/main" id="{E8D97B26-D5E6-4780-A526-CF516BFAA7F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2.</a:t>
            </a:r>
          </a:p>
          <a:p>
            <a:r>
              <a:rPr lang="en-US" sz="2800" dirty="0">
                <a:solidFill>
                  <a:schemeClr val="bg1"/>
                </a:solidFill>
              </a:rPr>
              <a:t>Beware of…</a:t>
            </a:r>
            <a:br>
              <a:rPr lang="en-US" sz="2800" dirty="0">
                <a:solidFill>
                  <a:schemeClr val="bg1"/>
                </a:solidFill>
              </a:rPr>
            </a:br>
            <a:r>
              <a:rPr lang="en-US" sz="2800" dirty="0">
                <a:solidFill>
                  <a:schemeClr val="bg1"/>
                </a:solidFill>
              </a:rPr>
              <a:t>Blind Spots</a:t>
            </a:r>
            <a:endParaRPr lang="en-GB" sz="1800" dirty="0">
              <a:solidFill>
                <a:schemeClr val="bg1"/>
              </a:solidFill>
            </a:endParaRPr>
          </a:p>
        </p:txBody>
      </p:sp>
      <p:sp>
        <p:nvSpPr>
          <p:cNvPr id="98" name="Rectangle 97">
            <a:extLst>
              <a:ext uri="{FF2B5EF4-FFF2-40B4-BE49-F238E27FC236}">
                <a16:creationId xmlns:a16="http://schemas.microsoft.com/office/drawing/2014/main" id="{79ED868B-079A-47FD-84F4-9F3FA4A15895}"/>
              </a:ext>
            </a:extLst>
          </p:cNvPr>
          <p:cNvSpPr/>
          <p:nvPr/>
        </p:nvSpPr>
        <p:spPr>
          <a:xfrm rot="1024950">
            <a:off x="2589592" y="4883417"/>
            <a:ext cx="565064" cy="215769"/>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200" b="1" dirty="0">
                <a:solidFill>
                  <a:schemeClr val="bg1"/>
                </a:solidFill>
                <a:latin typeface="Alte Haas Grotesk" panose="02000503000000020004" pitchFamily="2" charset="0"/>
              </a:rPr>
              <a:t>BUG</a:t>
            </a:r>
            <a:endParaRPr lang="en-GB" sz="1200" b="1" dirty="0">
              <a:solidFill>
                <a:schemeClr val="bg1"/>
              </a:solidFill>
              <a:latin typeface="Alte Haas Grotesk" panose="02000503000000020004" pitchFamily="2" charset="0"/>
            </a:endParaRPr>
          </a:p>
        </p:txBody>
      </p:sp>
      <p:grpSp>
        <p:nvGrpSpPr>
          <p:cNvPr id="30" name="Group 29">
            <a:extLst>
              <a:ext uri="{FF2B5EF4-FFF2-40B4-BE49-F238E27FC236}">
                <a16:creationId xmlns:a16="http://schemas.microsoft.com/office/drawing/2014/main" id="{DB317C51-7C42-4903-BB7C-CEDF577844F0}"/>
              </a:ext>
            </a:extLst>
          </p:cNvPr>
          <p:cNvGrpSpPr/>
          <p:nvPr/>
        </p:nvGrpSpPr>
        <p:grpSpPr>
          <a:xfrm>
            <a:off x="3406543" y="3928520"/>
            <a:ext cx="8623846" cy="2744259"/>
            <a:chOff x="3406543" y="3928520"/>
            <a:chExt cx="8623846" cy="2744259"/>
          </a:xfrm>
        </p:grpSpPr>
        <p:grpSp>
          <p:nvGrpSpPr>
            <p:cNvPr id="121" name="Group 120">
              <a:extLst>
                <a:ext uri="{FF2B5EF4-FFF2-40B4-BE49-F238E27FC236}">
                  <a16:creationId xmlns:a16="http://schemas.microsoft.com/office/drawing/2014/main" id="{11179CB6-240B-4CE6-BA75-4B71CB892B7E}"/>
                </a:ext>
              </a:extLst>
            </p:cNvPr>
            <p:cNvGrpSpPr/>
            <p:nvPr/>
          </p:nvGrpSpPr>
          <p:grpSpPr>
            <a:xfrm>
              <a:off x="8523506" y="4242722"/>
              <a:ext cx="3506883" cy="2295312"/>
              <a:chOff x="8523506" y="4242722"/>
              <a:chExt cx="3506883" cy="2295312"/>
            </a:xfrm>
          </p:grpSpPr>
          <p:sp>
            <p:nvSpPr>
              <p:cNvPr id="96" name="Title 3">
                <a:extLst>
                  <a:ext uri="{FF2B5EF4-FFF2-40B4-BE49-F238E27FC236}">
                    <a16:creationId xmlns:a16="http://schemas.microsoft.com/office/drawing/2014/main" id="{C711A546-CD12-4ED7-8918-58EDAF55136F}"/>
                  </a:ext>
                </a:extLst>
              </p:cNvPr>
              <p:cNvSpPr txBox="1">
                <a:spLocks/>
              </p:cNvSpPr>
              <p:nvPr/>
            </p:nvSpPr>
            <p:spPr>
              <a:xfrm>
                <a:off x="8523506" y="4242722"/>
                <a:ext cx="3506883" cy="2295312"/>
              </a:xfrm>
              <a:prstGeom prst="rect">
                <a:avLst/>
              </a:prstGeom>
              <a:solidFill>
                <a:schemeClr val="tx1">
                  <a:alpha val="31000"/>
                </a:schemeClr>
              </a:solidFill>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000" dirty="0">
                    <a:solidFill>
                      <a:schemeClr val="bg1"/>
                    </a:solidFill>
                  </a:rPr>
                  <a:t>As DEV we don’t write enough integration tests</a:t>
                </a:r>
              </a:p>
              <a:p>
                <a:endParaRPr lang="en-US" sz="2000" dirty="0">
                  <a:solidFill>
                    <a:schemeClr val="bg1"/>
                  </a:solidFill>
                </a:endParaRPr>
              </a:p>
              <a:p>
                <a:r>
                  <a:rPr lang="en-US" sz="2000" dirty="0">
                    <a:solidFill>
                      <a:schemeClr val="bg1"/>
                    </a:solidFill>
                  </a:rPr>
                  <a:t>Because they are slow to run &amp; boring </a:t>
                </a:r>
                <a:br>
                  <a:rPr lang="en-US" sz="2000" dirty="0">
                    <a:solidFill>
                      <a:schemeClr val="bg1"/>
                    </a:solidFill>
                  </a:rPr>
                </a:br>
                <a:endParaRPr lang="en-US" sz="1100" dirty="0">
                  <a:solidFill>
                    <a:schemeClr val="bg1"/>
                  </a:solidFill>
                  <a:sym typeface="Wingdings" panose="05000000000000000000" pitchFamily="2" charset="2"/>
                </a:endParaRPr>
              </a:p>
              <a:p>
                <a:endParaRPr lang="en-US" sz="1100" dirty="0">
                  <a:solidFill>
                    <a:schemeClr val="bg1"/>
                  </a:solidFill>
                  <a:sym typeface="Wingdings" panose="05000000000000000000" pitchFamily="2" charset="2"/>
                </a:endParaRPr>
              </a:p>
              <a:p>
                <a:r>
                  <a:rPr lang="en-US" sz="2000" dirty="0">
                    <a:solidFill>
                      <a:schemeClr val="bg1"/>
                    </a:solidFill>
                    <a:sym typeface="Wingdings" panose="05000000000000000000" pitchFamily="2" charset="2"/>
                  </a:rPr>
                  <a:t></a:t>
                </a:r>
                <a:endParaRPr lang="en-GB" sz="1400" dirty="0">
                  <a:solidFill>
                    <a:schemeClr val="bg1"/>
                  </a:solidFill>
                </a:endParaRPr>
              </a:p>
            </p:txBody>
          </p:sp>
          <p:sp>
            <p:nvSpPr>
              <p:cNvPr id="97" name="Rectangle 96">
                <a:extLst>
                  <a:ext uri="{FF2B5EF4-FFF2-40B4-BE49-F238E27FC236}">
                    <a16:creationId xmlns:a16="http://schemas.microsoft.com/office/drawing/2014/main" id="{0ED76CBE-367B-4F2D-979D-E7E55982023A}"/>
                  </a:ext>
                </a:extLst>
              </p:cNvPr>
              <p:cNvSpPr/>
              <p:nvPr/>
            </p:nvSpPr>
            <p:spPr>
              <a:xfrm>
                <a:off x="9030758" y="5897890"/>
                <a:ext cx="830195" cy="341571"/>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600" b="1" dirty="0">
                    <a:solidFill>
                      <a:schemeClr val="bg1"/>
                    </a:solidFill>
                    <a:latin typeface="Alte Haas Grotesk" panose="02000503000000020004" pitchFamily="2" charset="0"/>
                  </a:rPr>
                  <a:t>BUGS</a:t>
                </a:r>
                <a:endParaRPr lang="en-GB" sz="1600" b="1" dirty="0">
                  <a:solidFill>
                    <a:schemeClr val="bg1"/>
                  </a:solidFill>
                  <a:latin typeface="Alte Haas Grotesk" panose="02000503000000020004" pitchFamily="2" charset="0"/>
                </a:endParaRPr>
              </a:p>
            </p:txBody>
          </p:sp>
        </p:grpSp>
        <p:grpSp>
          <p:nvGrpSpPr>
            <p:cNvPr id="6" name="Group 5">
              <a:extLst>
                <a:ext uri="{FF2B5EF4-FFF2-40B4-BE49-F238E27FC236}">
                  <a16:creationId xmlns:a16="http://schemas.microsoft.com/office/drawing/2014/main" id="{E966BAD0-2F16-42F8-959B-A02AF038BC06}"/>
                </a:ext>
              </a:extLst>
            </p:cNvPr>
            <p:cNvGrpSpPr/>
            <p:nvPr/>
          </p:nvGrpSpPr>
          <p:grpSpPr>
            <a:xfrm>
              <a:off x="3406543" y="3928520"/>
              <a:ext cx="4820813" cy="2744259"/>
              <a:chOff x="3406543" y="3928520"/>
              <a:chExt cx="4820813" cy="2744259"/>
            </a:xfrm>
          </p:grpSpPr>
          <p:sp>
            <p:nvSpPr>
              <p:cNvPr id="105" name="Rectangle 104">
                <a:extLst>
                  <a:ext uri="{FF2B5EF4-FFF2-40B4-BE49-F238E27FC236}">
                    <a16:creationId xmlns:a16="http://schemas.microsoft.com/office/drawing/2014/main" id="{6CCD406D-5C4A-4033-8238-C58FED01F03A}"/>
                  </a:ext>
                </a:extLst>
              </p:cNvPr>
              <p:cNvSpPr/>
              <p:nvPr/>
            </p:nvSpPr>
            <p:spPr>
              <a:xfrm>
                <a:off x="6012446" y="3928520"/>
                <a:ext cx="2214910" cy="1339326"/>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6" name="Straight Arrow Connector 75">
                <a:extLst>
                  <a:ext uri="{FF2B5EF4-FFF2-40B4-BE49-F238E27FC236}">
                    <a16:creationId xmlns:a16="http://schemas.microsoft.com/office/drawing/2014/main" id="{ECA11873-9BF6-443F-9370-8AED5B8D4775}"/>
                  </a:ext>
                </a:extLst>
              </p:cNvPr>
              <p:cNvCxnSpPr>
                <a:cxnSpLocks/>
              </p:cNvCxnSpPr>
              <p:nvPr/>
            </p:nvCxnSpPr>
            <p:spPr>
              <a:xfrm>
                <a:off x="7109211" y="4185284"/>
                <a:ext cx="602224" cy="0"/>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DFB8451F-9133-44AB-A25E-C74F3522FFD3}"/>
                  </a:ext>
                </a:extLst>
              </p:cNvPr>
              <p:cNvCxnSpPr>
                <a:cxnSpLocks/>
              </p:cNvCxnSpPr>
              <p:nvPr/>
            </p:nvCxnSpPr>
            <p:spPr>
              <a:xfrm flipV="1">
                <a:off x="4662435" y="4868426"/>
                <a:ext cx="1517477" cy="495306"/>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2DC9CD39-9F5C-4DEC-951E-1A879A722CEB}"/>
                  </a:ext>
                </a:extLst>
              </p:cNvPr>
              <p:cNvGrpSpPr/>
              <p:nvPr/>
            </p:nvGrpSpPr>
            <p:grpSpPr>
              <a:xfrm>
                <a:off x="3958406" y="5168005"/>
                <a:ext cx="646962" cy="586015"/>
                <a:chOff x="5983840" y="4820277"/>
                <a:chExt cx="963300" cy="872553"/>
              </a:xfrm>
            </p:grpSpPr>
            <p:sp>
              <p:nvSpPr>
                <p:cNvPr id="74" name="Rectangle: Single Corner Snipped 73">
                  <a:extLst>
                    <a:ext uri="{FF2B5EF4-FFF2-40B4-BE49-F238E27FC236}">
                      <a16:creationId xmlns:a16="http://schemas.microsoft.com/office/drawing/2014/main" id="{2DF02960-4701-421B-9A28-BE2B6AAE00CA}"/>
                    </a:ext>
                  </a:extLst>
                </p:cNvPr>
                <p:cNvSpPr/>
                <p:nvPr/>
              </p:nvSpPr>
              <p:spPr>
                <a:xfrm>
                  <a:off x="5983840" y="514832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2" name="Rectangle: Single Corner Snipped 81">
                  <a:extLst>
                    <a:ext uri="{FF2B5EF4-FFF2-40B4-BE49-F238E27FC236}">
                      <a16:creationId xmlns:a16="http://schemas.microsoft.com/office/drawing/2014/main" id="{EC8F29BC-5595-4327-BCE1-14491516E5BA}"/>
                    </a:ext>
                  </a:extLst>
                </p:cNvPr>
                <p:cNvSpPr/>
                <p:nvPr/>
              </p:nvSpPr>
              <p:spPr>
                <a:xfrm>
                  <a:off x="6077687" y="5037749"/>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3" name="Rectangle: Single Corner Snipped 82">
                  <a:extLst>
                    <a:ext uri="{FF2B5EF4-FFF2-40B4-BE49-F238E27FC236}">
                      <a16:creationId xmlns:a16="http://schemas.microsoft.com/office/drawing/2014/main" id="{27922804-145D-4B68-A114-A3CC6120A64A}"/>
                    </a:ext>
                  </a:extLst>
                </p:cNvPr>
                <p:cNvSpPr/>
                <p:nvPr/>
              </p:nvSpPr>
              <p:spPr>
                <a:xfrm>
                  <a:off x="6185840" y="493333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4" name="Rectangle: Single Corner Snipped 83">
                  <a:extLst>
                    <a:ext uri="{FF2B5EF4-FFF2-40B4-BE49-F238E27FC236}">
                      <a16:creationId xmlns:a16="http://schemas.microsoft.com/office/drawing/2014/main" id="{1CD5A7FF-788C-463B-BD57-B0861A6F2B4A}"/>
                    </a:ext>
                  </a:extLst>
                </p:cNvPr>
                <p:cNvSpPr/>
                <p:nvPr/>
              </p:nvSpPr>
              <p:spPr>
                <a:xfrm>
                  <a:off x="6293997" y="4820277"/>
                  <a:ext cx="653143" cy="544507"/>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grpSp>
          <p:grpSp>
            <p:nvGrpSpPr>
              <p:cNvPr id="3" name="Group 2">
                <a:extLst>
                  <a:ext uri="{FF2B5EF4-FFF2-40B4-BE49-F238E27FC236}">
                    <a16:creationId xmlns:a16="http://schemas.microsoft.com/office/drawing/2014/main" id="{1CCA3916-1353-4EE1-98E5-97013B25EA48}"/>
                  </a:ext>
                </a:extLst>
              </p:cNvPr>
              <p:cNvGrpSpPr/>
              <p:nvPr/>
            </p:nvGrpSpPr>
            <p:grpSpPr>
              <a:xfrm>
                <a:off x="6142450" y="4298014"/>
                <a:ext cx="1119685" cy="599157"/>
                <a:chOff x="6142450" y="4298014"/>
                <a:chExt cx="1119685" cy="599157"/>
              </a:xfrm>
            </p:grpSpPr>
            <p:grpSp>
              <p:nvGrpSpPr>
                <p:cNvPr id="85" name="Group 84">
                  <a:extLst>
                    <a:ext uri="{FF2B5EF4-FFF2-40B4-BE49-F238E27FC236}">
                      <a16:creationId xmlns:a16="http://schemas.microsoft.com/office/drawing/2014/main" id="{CAF2441B-5EB8-4C1C-A0E5-E54C2CDD2A5E}"/>
                    </a:ext>
                  </a:extLst>
                </p:cNvPr>
                <p:cNvGrpSpPr/>
                <p:nvPr/>
              </p:nvGrpSpPr>
              <p:grpSpPr>
                <a:xfrm>
                  <a:off x="6142450" y="4298014"/>
                  <a:ext cx="1082241" cy="599157"/>
                  <a:chOff x="6793875" y="5862572"/>
                  <a:chExt cx="632171" cy="347208"/>
                </a:xfrm>
              </p:grpSpPr>
              <p:sp>
                <p:nvSpPr>
                  <p:cNvPr id="86" name="Rectangle 85">
                    <a:extLst>
                      <a:ext uri="{FF2B5EF4-FFF2-40B4-BE49-F238E27FC236}">
                        <a16:creationId xmlns:a16="http://schemas.microsoft.com/office/drawing/2014/main" id="{5E2F3EBC-4009-4BC9-A7EF-DCFC04F8D003}"/>
                      </a:ext>
                    </a:extLst>
                  </p:cNvPr>
                  <p:cNvSpPr/>
                  <p:nvPr/>
                </p:nvSpPr>
                <p:spPr>
                  <a:xfrm rot="18900000">
                    <a:off x="6834063" y="5862572"/>
                    <a:ext cx="591983" cy="347208"/>
                  </a:xfrm>
                  <a:prstGeom prst="rect">
                    <a:avLst/>
                  </a:prstGeom>
                  <a:solidFill>
                    <a:schemeClr val="accent4">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00" b="1" dirty="0">
                      <a:solidFill>
                        <a:schemeClr val="tx1"/>
                      </a:solidFill>
                    </a:endParaRPr>
                  </a:p>
                  <a:p>
                    <a:pPr algn="ctr"/>
                    <a:endParaRPr lang="fr-FR" sz="900" b="1" dirty="0">
                      <a:solidFill>
                        <a:schemeClr val="tx1"/>
                      </a:solidFill>
                    </a:endParaRPr>
                  </a:p>
                  <a:p>
                    <a:pPr algn="ctr"/>
                    <a:endParaRPr lang="fr-FR" sz="900" b="1" dirty="0">
                      <a:solidFill>
                        <a:schemeClr val="tx1"/>
                      </a:solidFill>
                    </a:endParaRPr>
                  </a:p>
                  <a:p>
                    <a:r>
                      <a:rPr lang="fr-FR" sz="900" b="1" dirty="0">
                        <a:solidFill>
                          <a:schemeClr val="tx1"/>
                        </a:solidFill>
                      </a:rPr>
                      <a:t>Right Adapter</a:t>
                    </a:r>
                    <a:endParaRPr lang="en-GB" sz="900" b="1" dirty="0">
                      <a:solidFill>
                        <a:schemeClr val="tx1"/>
                      </a:solidFill>
                    </a:endParaRPr>
                  </a:p>
                </p:txBody>
              </p:sp>
              <p:sp>
                <p:nvSpPr>
                  <p:cNvPr id="87" name="Rectangle 86">
                    <a:extLst>
                      <a:ext uri="{FF2B5EF4-FFF2-40B4-BE49-F238E27FC236}">
                        <a16:creationId xmlns:a16="http://schemas.microsoft.com/office/drawing/2014/main" id="{4491F876-C6B3-4758-9683-7309CF4D9E3D}"/>
                      </a:ext>
                    </a:extLst>
                  </p:cNvPr>
                  <p:cNvSpPr/>
                  <p:nvPr/>
                </p:nvSpPr>
                <p:spPr>
                  <a:xfrm rot="18900000">
                    <a:off x="6793875" y="5881050"/>
                    <a:ext cx="591983" cy="241965"/>
                  </a:xfrm>
                  <a:prstGeom prst="rect">
                    <a:avLst/>
                  </a:prstGeom>
                  <a:solidFill>
                    <a:srgbClr val="BF9000">
                      <a:alpha val="63000"/>
                    </a:srgbClr>
                  </a:solidFill>
                  <a:ln w="254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bg1"/>
                        </a:solidFill>
                        <a:latin typeface="Alte Haas Grotesk" panose="02000503000000020004" pitchFamily="2" charset="0"/>
                      </a:rPr>
                      <a:t>80%</a:t>
                    </a:r>
                    <a:endParaRPr lang="en-GB" sz="1400" b="1" dirty="0">
                      <a:solidFill>
                        <a:schemeClr val="bg1"/>
                      </a:solidFill>
                      <a:latin typeface="Alte Haas Grotesk" panose="02000503000000020004" pitchFamily="2" charset="0"/>
                    </a:endParaRPr>
                  </a:p>
                </p:txBody>
              </p:sp>
            </p:grpSp>
            <p:sp>
              <p:nvSpPr>
                <p:cNvPr id="95" name="Rectangle 94">
                  <a:extLst>
                    <a:ext uri="{FF2B5EF4-FFF2-40B4-BE49-F238E27FC236}">
                      <a16:creationId xmlns:a16="http://schemas.microsoft.com/office/drawing/2014/main" id="{A7BC1DA6-93D6-4F8B-B919-F4F131372FB3}"/>
                    </a:ext>
                  </a:extLst>
                </p:cNvPr>
                <p:cNvSpPr/>
                <p:nvPr/>
              </p:nvSpPr>
              <p:spPr>
                <a:xfrm rot="18900000">
                  <a:off x="6950118" y="4446371"/>
                  <a:ext cx="312017" cy="123181"/>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600" b="1" dirty="0">
                      <a:solidFill>
                        <a:schemeClr val="bg1"/>
                      </a:solidFill>
                      <a:latin typeface="Alte Haas Grotesk" panose="02000503000000020004" pitchFamily="2" charset="0"/>
                    </a:rPr>
                    <a:t>BUG</a:t>
                  </a:r>
                  <a:endParaRPr lang="en-GB" sz="600" b="1" dirty="0">
                    <a:solidFill>
                      <a:schemeClr val="bg1"/>
                    </a:solidFill>
                    <a:latin typeface="Alte Haas Grotesk" panose="02000503000000020004" pitchFamily="2" charset="0"/>
                  </a:endParaRPr>
                </a:p>
              </p:txBody>
            </p:sp>
          </p:grpSp>
          <p:sp>
            <p:nvSpPr>
              <p:cNvPr id="77" name="TextBox 76">
                <a:extLst>
                  <a:ext uri="{FF2B5EF4-FFF2-40B4-BE49-F238E27FC236}">
                    <a16:creationId xmlns:a16="http://schemas.microsoft.com/office/drawing/2014/main" id="{082C0927-C9E4-40C6-AC73-FB3E69E443C1}"/>
                  </a:ext>
                </a:extLst>
              </p:cNvPr>
              <p:cNvSpPr txBox="1"/>
              <p:nvPr/>
            </p:nvSpPr>
            <p:spPr>
              <a:xfrm>
                <a:off x="7177846" y="3987291"/>
                <a:ext cx="611867" cy="215444"/>
              </a:xfrm>
              <a:prstGeom prst="rect">
                <a:avLst/>
              </a:prstGeom>
              <a:noFill/>
            </p:spPr>
            <p:txBody>
              <a:bodyPr wrap="square" rtlCol="0">
                <a:spAutoFit/>
              </a:bodyPr>
              <a:lstStyle/>
              <a:p>
                <a:r>
                  <a:rPr lang="fr-FR" sz="800" b="1" dirty="0">
                    <a:solidFill>
                      <a:schemeClr val="bg1"/>
                    </a:solidFill>
                    <a:latin typeface="Alte Haas Grotesk" panose="02000503000000020004" pitchFamily="2" charset="0"/>
                  </a:rPr>
                  <a:t>HTTP</a:t>
                </a:r>
                <a:endParaRPr lang="en-GB" sz="800" b="1" dirty="0">
                  <a:solidFill>
                    <a:schemeClr val="bg1"/>
                  </a:solidFill>
                  <a:latin typeface="Alte Haas Grotesk" panose="02000503000000020004" pitchFamily="2" charset="0"/>
                </a:endParaRPr>
              </a:p>
            </p:txBody>
          </p:sp>
          <p:sp>
            <p:nvSpPr>
              <p:cNvPr id="78" name="Octagon 77">
                <a:extLst>
                  <a:ext uri="{FF2B5EF4-FFF2-40B4-BE49-F238E27FC236}">
                    <a16:creationId xmlns:a16="http://schemas.microsoft.com/office/drawing/2014/main" id="{5156B216-CCD2-42DD-A017-5ABEB1C0A730}"/>
                  </a:ext>
                </a:extLst>
              </p:cNvPr>
              <p:cNvSpPr/>
              <p:nvPr/>
            </p:nvSpPr>
            <p:spPr>
              <a:xfrm>
                <a:off x="7679448" y="4142956"/>
                <a:ext cx="435669" cy="370836"/>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000" b="1" dirty="0">
                    <a:solidFill>
                      <a:schemeClr val="tx1"/>
                    </a:solidFill>
                    <a:latin typeface="Alte Haas Grotesk" panose="02000503000000020004" pitchFamily="2" charset="0"/>
                  </a:rPr>
                  <a:t>API</a:t>
                </a:r>
                <a:endParaRPr lang="en-GB" sz="1000" b="1" dirty="0">
                  <a:solidFill>
                    <a:schemeClr val="tx1"/>
                  </a:solidFill>
                  <a:latin typeface="Alte Haas Grotesk" panose="02000503000000020004" pitchFamily="2" charset="0"/>
                </a:endParaRPr>
              </a:p>
            </p:txBody>
          </p:sp>
          <p:grpSp>
            <p:nvGrpSpPr>
              <p:cNvPr id="106" name="Group 105">
                <a:extLst>
                  <a:ext uri="{FF2B5EF4-FFF2-40B4-BE49-F238E27FC236}">
                    <a16:creationId xmlns:a16="http://schemas.microsoft.com/office/drawing/2014/main" id="{C7FDEB85-8308-4902-8597-0771BAE179B2}"/>
                  </a:ext>
                </a:extLst>
              </p:cNvPr>
              <p:cNvGrpSpPr/>
              <p:nvPr/>
            </p:nvGrpSpPr>
            <p:grpSpPr>
              <a:xfrm>
                <a:off x="6012445" y="5699844"/>
                <a:ext cx="2214910" cy="972935"/>
                <a:chOff x="6096385" y="5426027"/>
                <a:chExt cx="2130970" cy="972935"/>
              </a:xfrm>
            </p:grpSpPr>
            <p:sp>
              <p:nvSpPr>
                <p:cNvPr id="104" name="Rectangle 103">
                  <a:extLst>
                    <a:ext uri="{FF2B5EF4-FFF2-40B4-BE49-F238E27FC236}">
                      <a16:creationId xmlns:a16="http://schemas.microsoft.com/office/drawing/2014/main" id="{E5EDA76A-A609-400D-AE0E-527AA364C88C}"/>
                    </a:ext>
                  </a:extLst>
                </p:cNvPr>
                <p:cNvSpPr/>
                <p:nvPr/>
              </p:nvSpPr>
              <p:spPr>
                <a:xfrm>
                  <a:off x="6096385" y="5426027"/>
                  <a:ext cx="2130970" cy="972935"/>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4" name="Group 53">
                  <a:extLst>
                    <a:ext uri="{FF2B5EF4-FFF2-40B4-BE49-F238E27FC236}">
                      <a16:creationId xmlns:a16="http://schemas.microsoft.com/office/drawing/2014/main" id="{F471B49C-CEE9-481E-94EE-8462397759CD}"/>
                    </a:ext>
                  </a:extLst>
                </p:cNvPr>
                <p:cNvGrpSpPr/>
                <p:nvPr/>
              </p:nvGrpSpPr>
              <p:grpSpPr>
                <a:xfrm>
                  <a:off x="6303461" y="5584869"/>
                  <a:ext cx="659592" cy="785015"/>
                  <a:chOff x="6691182" y="5115414"/>
                  <a:chExt cx="659592" cy="785015"/>
                </a:xfrm>
              </p:grpSpPr>
              <p:sp>
                <p:nvSpPr>
                  <p:cNvPr id="81" name="Right Brace 80">
                    <a:extLst>
                      <a:ext uri="{FF2B5EF4-FFF2-40B4-BE49-F238E27FC236}">
                        <a16:creationId xmlns:a16="http://schemas.microsoft.com/office/drawing/2014/main" id="{45AC5DFE-22C2-4C69-A051-3AE820E11F5C}"/>
                      </a:ext>
                    </a:extLst>
                  </p:cNvPr>
                  <p:cNvSpPr/>
                  <p:nvPr/>
                </p:nvSpPr>
                <p:spPr>
                  <a:xfrm rot="13371144">
                    <a:off x="6691182" y="5115414"/>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99" name="TextBox 98">
                    <a:extLst>
                      <a:ext uri="{FF2B5EF4-FFF2-40B4-BE49-F238E27FC236}">
                        <a16:creationId xmlns:a16="http://schemas.microsoft.com/office/drawing/2014/main" id="{083A5C5D-D035-4BF2-AE40-0888CE8F15D3}"/>
                      </a:ext>
                    </a:extLst>
                  </p:cNvPr>
                  <p:cNvSpPr txBox="1"/>
                  <p:nvPr/>
                </p:nvSpPr>
                <p:spPr>
                  <a:xfrm rot="18780000">
                    <a:off x="6859996" y="5409652"/>
                    <a:ext cx="643001" cy="338554"/>
                  </a:xfrm>
                  <a:prstGeom prst="rect">
                    <a:avLst/>
                  </a:prstGeom>
                  <a:noFill/>
                </p:spPr>
                <p:txBody>
                  <a:bodyPr wrap="square" rtlCol="0">
                    <a:spAutoFit/>
                  </a:bodyPr>
                  <a:lstStyle/>
                  <a:p>
                    <a:r>
                      <a:rPr lang="fr-FR" sz="1600" b="1" cap="all" dirty="0">
                        <a:solidFill>
                          <a:schemeClr val="bg1"/>
                        </a:solidFill>
                      </a:rPr>
                      <a:t>Stub</a:t>
                    </a:r>
                    <a:endParaRPr lang="en-GB" sz="1600" b="1" cap="all" dirty="0">
                      <a:solidFill>
                        <a:schemeClr val="bg1"/>
                      </a:solidFill>
                    </a:endParaRPr>
                  </a:p>
                </p:txBody>
              </p:sp>
            </p:grpSp>
          </p:grpSp>
          <p:cxnSp>
            <p:nvCxnSpPr>
              <p:cNvPr id="102" name="Straight Arrow Connector 101">
                <a:extLst>
                  <a:ext uri="{FF2B5EF4-FFF2-40B4-BE49-F238E27FC236}">
                    <a16:creationId xmlns:a16="http://schemas.microsoft.com/office/drawing/2014/main" id="{B0109084-3E7C-4D99-B761-DD9F9F0815DF}"/>
                  </a:ext>
                </a:extLst>
              </p:cNvPr>
              <p:cNvCxnSpPr>
                <a:cxnSpLocks/>
              </p:cNvCxnSpPr>
              <p:nvPr/>
            </p:nvCxnSpPr>
            <p:spPr>
              <a:xfrm>
                <a:off x="4662435" y="5481376"/>
                <a:ext cx="1604524" cy="643094"/>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03" name="Title 3">
                <a:extLst>
                  <a:ext uri="{FF2B5EF4-FFF2-40B4-BE49-F238E27FC236}">
                    <a16:creationId xmlns:a16="http://schemas.microsoft.com/office/drawing/2014/main" id="{1161FCCF-007E-4D83-8AE3-B8100AD832DB}"/>
                  </a:ext>
                </a:extLst>
              </p:cNvPr>
              <p:cNvSpPr txBox="1">
                <a:spLocks/>
              </p:cNvSpPr>
              <p:nvPr/>
            </p:nvSpPr>
            <p:spPr>
              <a:xfrm>
                <a:off x="6859340" y="5363732"/>
                <a:ext cx="775634" cy="399779"/>
              </a:xfrm>
              <a:prstGeom prst="rect">
                <a:avLst/>
              </a:prstGeom>
              <a:solidFill>
                <a:schemeClr val="tx1">
                  <a:alpha val="31000"/>
                </a:schemeClr>
              </a:solidFill>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3600" dirty="0">
                    <a:solidFill>
                      <a:srgbClr val="C59400"/>
                    </a:solidFill>
                    <a:sym typeface="Wingdings" panose="05000000000000000000" pitchFamily="2" charset="2"/>
                  </a:rPr>
                  <a:t></a:t>
                </a:r>
                <a:endParaRPr lang="en-GB" sz="2400" dirty="0">
                  <a:solidFill>
                    <a:srgbClr val="C59400"/>
                  </a:solidFill>
                </a:endParaRPr>
              </a:p>
            </p:txBody>
          </p:sp>
          <p:sp>
            <p:nvSpPr>
              <p:cNvPr id="114" name="TextBox 113">
                <a:extLst>
                  <a:ext uri="{FF2B5EF4-FFF2-40B4-BE49-F238E27FC236}">
                    <a16:creationId xmlns:a16="http://schemas.microsoft.com/office/drawing/2014/main" id="{F2E34344-688F-4429-96E9-CB6D853DEDC7}"/>
                  </a:ext>
                </a:extLst>
              </p:cNvPr>
              <p:cNvSpPr txBox="1"/>
              <p:nvPr/>
            </p:nvSpPr>
            <p:spPr>
              <a:xfrm>
                <a:off x="3406543" y="5813358"/>
                <a:ext cx="1650423" cy="338554"/>
              </a:xfrm>
              <a:prstGeom prst="rect">
                <a:avLst/>
              </a:prstGeom>
              <a:noFill/>
            </p:spPr>
            <p:txBody>
              <a:bodyPr wrap="square" rtlCol="0">
                <a:spAutoFit/>
              </a:bodyPr>
              <a:lstStyle/>
              <a:p>
                <a:pPr algn="ctr"/>
                <a:r>
                  <a:rPr lang="fr-FR" sz="1600" b="1" cap="all" dirty="0" err="1">
                    <a:solidFill>
                      <a:srgbClr val="C59400"/>
                    </a:solidFill>
                  </a:rPr>
                  <a:t>Contract</a:t>
                </a:r>
                <a:r>
                  <a:rPr lang="fr-FR" sz="1600" b="1" cap="all" dirty="0">
                    <a:solidFill>
                      <a:srgbClr val="C59400"/>
                    </a:solidFill>
                  </a:rPr>
                  <a:t> tests</a:t>
                </a:r>
                <a:endParaRPr lang="en-GB" sz="1600" b="1" cap="all" dirty="0">
                  <a:solidFill>
                    <a:srgbClr val="C59400"/>
                  </a:solidFill>
                </a:endParaRPr>
              </a:p>
            </p:txBody>
          </p:sp>
        </p:grpSp>
      </p:grpSp>
      <p:grpSp>
        <p:nvGrpSpPr>
          <p:cNvPr id="120" name="Group 119">
            <a:extLst>
              <a:ext uri="{FF2B5EF4-FFF2-40B4-BE49-F238E27FC236}">
                <a16:creationId xmlns:a16="http://schemas.microsoft.com/office/drawing/2014/main" id="{D06514C6-6871-43D3-AF57-4C922BF3D53F}"/>
              </a:ext>
            </a:extLst>
          </p:cNvPr>
          <p:cNvGrpSpPr/>
          <p:nvPr/>
        </p:nvGrpSpPr>
        <p:grpSpPr>
          <a:xfrm>
            <a:off x="7397044" y="260089"/>
            <a:ext cx="4345303" cy="2999346"/>
            <a:chOff x="7397044" y="260089"/>
            <a:chExt cx="4345303" cy="2999346"/>
          </a:xfrm>
        </p:grpSpPr>
        <p:grpSp>
          <p:nvGrpSpPr>
            <p:cNvPr id="2" name="Group 1">
              <a:extLst>
                <a:ext uri="{FF2B5EF4-FFF2-40B4-BE49-F238E27FC236}">
                  <a16:creationId xmlns:a16="http://schemas.microsoft.com/office/drawing/2014/main" id="{1597CEB3-3479-40EB-9C1A-0209C6FB5CBF}"/>
                </a:ext>
              </a:extLst>
            </p:cNvPr>
            <p:cNvGrpSpPr/>
            <p:nvPr/>
          </p:nvGrpSpPr>
          <p:grpSpPr>
            <a:xfrm>
              <a:off x="7397044" y="519314"/>
              <a:ext cx="3227627" cy="2740121"/>
              <a:chOff x="6283565" y="1116235"/>
              <a:chExt cx="4138320" cy="3513261"/>
            </a:xfrm>
          </p:grpSpPr>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7" name="Octagon 36">
                <a:extLst>
                  <a:ext uri="{FF2B5EF4-FFF2-40B4-BE49-F238E27FC236}">
                    <a16:creationId xmlns:a16="http://schemas.microsoft.com/office/drawing/2014/main" id="{561D815F-57AC-4FA5-BCA6-EE7C221C2EFF}"/>
                  </a:ext>
                </a:extLst>
              </p:cNvPr>
              <p:cNvSpPr/>
              <p:nvPr/>
            </p:nvSpPr>
            <p:spPr>
              <a:xfrm>
                <a:off x="7581552" y="2236069"/>
                <a:ext cx="2657819" cy="2262301"/>
              </a:xfrm>
              <a:prstGeom prst="octagon">
                <a:avLst>
                  <a:gd name="adj" fmla="val 30445"/>
                </a:avLst>
              </a:prstGeom>
              <a:solidFill>
                <a:srgbClr val="2E8EE4">
                  <a:alpha val="78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ight Brace 46">
                <a:extLst>
                  <a:ext uri="{FF2B5EF4-FFF2-40B4-BE49-F238E27FC236}">
                    <a16:creationId xmlns:a16="http://schemas.microsoft.com/office/drawing/2014/main" id="{2C1DCAC6-41ED-4AEF-B15E-406A6B8D14BE}"/>
                  </a:ext>
                </a:extLst>
              </p:cNvPr>
              <p:cNvSpPr/>
              <p:nvPr/>
            </p:nvSpPr>
            <p:spPr>
              <a:xfrm rot="13371144">
                <a:off x="9854891" y="4061508"/>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9" name="Straight Arrow Connector 38">
                <a:extLst>
                  <a:ext uri="{FF2B5EF4-FFF2-40B4-BE49-F238E27FC236}">
                    <a16:creationId xmlns:a16="http://schemas.microsoft.com/office/drawing/2014/main" id="{5624E842-A3E5-4ABD-B13C-C2DE8B4E6771}"/>
                  </a:ext>
                </a:extLst>
              </p:cNvPr>
              <p:cNvCxnSpPr>
                <a:cxnSpLocks/>
                <a:stCxn id="51" idx="1"/>
                <a:endCxn id="23" idx="1"/>
              </p:cNvCxnSpPr>
              <p:nvPr/>
            </p:nvCxnSpPr>
            <p:spPr>
              <a:xfrm>
                <a:off x="7413013" y="2162464"/>
                <a:ext cx="587799" cy="403567"/>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D29E5C25-EAC3-4CCA-83AE-E9F324A61C76}"/>
                  </a:ext>
                </a:extLst>
              </p:cNvPr>
              <p:cNvGrpSpPr/>
              <p:nvPr/>
            </p:nvGrpSpPr>
            <p:grpSpPr>
              <a:xfrm>
                <a:off x="6283565" y="1116235"/>
                <a:ext cx="1896683" cy="1948489"/>
                <a:chOff x="6283565" y="1116235"/>
                <a:chExt cx="1896683" cy="1948489"/>
              </a:xfrm>
            </p:grpSpPr>
            <p:grpSp>
              <p:nvGrpSpPr>
                <p:cNvPr id="7" name="Group 6">
                  <a:extLst>
                    <a:ext uri="{FF2B5EF4-FFF2-40B4-BE49-F238E27FC236}">
                      <a16:creationId xmlns:a16="http://schemas.microsoft.com/office/drawing/2014/main" id="{4567AEB5-AD86-425E-BD13-C99284BA97F0}"/>
                    </a:ext>
                  </a:extLst>
                </p:cNvPr>
                <p:cNvGrpSpPr/>
                <p:nvPr/>
              </p:nvGrpSpPr>
              <p:grpSpPr>
                <a:xfrm>
                  <a:off x="6283565" y="2320352"/>
                  <a:ext cx="832095" cy="744372"/>
                  <a:chOff x="6322835" y="2292302"/>
                  <a:chExt cx="832095" cy="744372"/>
                </a:xfrm>
              </p:grpSpPr>
              <p:sp>
                <p:nvSpPr>
                  <p:cNvPr id="61" name="Rectangle: Single Corner Snipped 60">
                    <a:extLst>
                      <a:ext uri="{FF2B5EF4-FFF2-40B4-BE49-F238E27FC236}">
                        <a16:creationId xmlns:a16="http://schemas.microsoft.com/office/drawing/2014/main" id="{137664BA-7004-4DF0-BC89-3198ED26A28B}"/>
                      </a:ext>
                    </a:extLst>
                  </p:cNvPr>
                  <p:cNvSpPr/>
                  <p:nvPr/>
                </p:nvSpPr>
                <p:spPr>
                  <a:xfrm>
                    <a:off x="6322835" y="249216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2" name="Rectangle: Single Corner Snipped 61">
                    <a:extLst>
                      <a:ext uri="{FF2B5EF4-FFF2-40B4-BE49-F238E27FC236}">
                        <a16:creationId xmlns:a16="http://schemas.microsoft.com/office/drawing/2014/main" id="{4980C380-9E7E-4547-B28B-9FC39C4551DA}"/>
                      </a:ext>
                    </a:extLst>
                  </p:cNvPr>
                  <p:cNvSpPr/>
                  <p:nvPr/>
                </p:nvSpPr>
                <p:spPr>
                  <a:xfrm>
                    <a:off x="6399362" y="240398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3" name="Rectangle: Single Corner Snipped 62">
                    <a:extLst>
                      <a:ext uri="{FF2B5EF4-FFF2-40B4-BE49-F238E27FC236}">
                        <a16:creationId xmlns:a16="http://schemas.microsoft.com/office/drawing/2014/main" id="{260ACA40-FE28-448D-A506-E6C6CE21E53F}"/>
                      </a:ext>
                    </a:extLst>
                  </p:cNvPr>
                  <p:cNvSpPr/>
                  <p:nvPr/>
                </p:nvSpPr>
                <p:spPr>
                  <a:xfrm>
                    <a:off x="6501787" y="229230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nvGrpSpPr>
                <p:cNvPr id="4" name="Group 3">
                  <a:extLst>
                    <a:ext uri="{FF2B5EF4-FFF2-40B4-BE49-F238E27FC236}">
                      <a16:creationId xmlns:a16="http://schemas.microsoft.com/office/drawing/2014/main" id="{7833F6AC-EE76-49EE-B417-ADB4EE396A2B}"/>
                    </a:ext>
                  </a:extLst>
                </p:cNvPr>
                <p:cNvGrpSpPr/>
                <p:nvPr/>
              </p:nvGrpSpPr>
              <p:grpSpPr>
                <a:xfrm>
                  <a:off x="6560456" y="1116235"/>
                  <a:ext cx="1619792" cy="1642363"/>
                  <a:chOff x="7056064" y="555523"/>
                  <a:chExt cx="1619792" cy="1642363"/>
                </a:xfrm>
              </p:grpSpPr>
              <p:sp>
                <p:nvSpPr>
                  <p:cNvPr id="38" name="Rectangle: Single Corner Snipped 37">
                    <a:extLst>
                      <a:ext uri="{FF2B5EF4-FFF2-40B4-BE49-F238E27FC236}">
                        <a16:creationId xmlns:a16="http://schemas.microsoft.com/office/drawing/2014/main" id="{B968CBAC-0015-4B91-9EB6-CBF8E554D146}"/>
                      </a:ext>
                    </a:extLst>
                  </p:cNvPr>
                  <p:cNvSpPr/>
                  <p:nvPr/>
                </p:nvSpPr>
                <p:spPr>
                  <a:xfrm>
                    <a:off x="7056064" y="1653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2" name="Rectangle: Single Corner Snipped 41">
                    <a:extLst>
                      <a:ext uri="{FF2B5EF4-FFF2-40B4-BE49-F238E27FC236}">
                        <a16:creationId xmlns:a16="http://schemas.microsoft.com/office/drawing/2014/main" id="{4BAF1697-831C-4BAE-8F0F-02C0E43177A9}"/>
                      </a:ext>
                    </a:extLst>
                  </p:cNvPr>
                  <p:cNvSpPr/>
                  <p:nvPr/>
                </p:nvSpPr>
                <p:spPr>
                  <a:xfrm>
                    <a:off x="7132591" y="156520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5" name="Rectangle: Single Corner Snipped 44">
                    <a:extLst>
                      <a:ext uri="{FF2B5EF4-FFF2-40B4-BE49-F238E27FC236}">
                        <a16:creationId xmlns:a16="http://schemas.microsoft.com/office/drawing/2014/main" id="{01602177-FE0E-4B38-BB26-4F3DFB28FBCC}"/>
                      </a:ext>
                    </a:extLst>
                  </p:cNvPr>
                  <p:cNvSpPr/>
                  <p:nvPr/>
                </p:nvSpPr>
                <p:spPr>
                  <a:xfrm>
                    <a:off x="7235016" y="145351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6" name="Rectangle: Single Corner Snipped 45">
                    <a:extLst>
                      <a:ext uri="{FF2B5EF4-FFF2-40B4-BE49-F238E27FC236}">
                        <a16:creationId xmlns:a16="http://schemas.microsoft.com/office/drawing/2014/main" id="{9A5EEAC3-569D-4D70-8097-0A109AF0AAE1}"/>
                      </a:ext>
                    </a:extLst>
                  </p:cNvPr>
                  <p:cNvSpPr/>
                  <p:nvPr/>
                </p:nvSpPr>
                <p:spPr>
                  <a:xfrm>
                    <a:off x="7317776" y="1351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8" name="Rectangle: Single Corner Snipped 47">
                    <a:extLst>
                      <a:ext uri="{FF2B5EF4-FFF2-40B4-BE49-F238E27FC236}">
                        <a16:creationId xmlns:a16="http://schemas.microsoft.com/office/drawing/2014/main" id="{C50ACC7E-906C-454A-963D-7BE8B59C2EDE}"/>
                      </a:ext>
                    </a:extLst>
                  </p:cNvPr>
                  <p:cNvSpPr/>
                  <p:nvPr/>
                </p:nvSpPr>
                <p:spPr>
                  <a:xfrm>
                    <a:off x="7394303" y="126334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9" name="Rectangle: Single Corner Snipped 48">
                    <a:extLst>
                      <a:ext uri="{FF2B5EF4-FFF2-40B4-BE49-F238E27FC236}">
                        <a16:creationId xmlns:a16="http://schemas.microsoft.com/office/drawing/2014/main" id="{11857260-DE14-4C0C-A9C4-A25CE7810800}"/>
                      </a:ext>
                    </a:extLst>
                  </p:cNvPr>
                  <p:cNvSpPr/>
                  <p:nvPr/>
                </p:nvSpPr>
                <p:spPr>
                  <a:xfrm>
                    <a:off x="7496728" y="115165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1" name="Rectangle: Single Corner Snipped 50">
                    <a:extLst>
                      <a:ext uri="{FF2B5EF4-FFF2-40B4-BE49-F238E27FC236}">
                        <a16:creationId xmlns:a16="http://schemas.microsoft.com/office/drawing/2014/main" id="{BF6C7652-B605-42C7-AFAF-FB02C70A0482}"/>
                      </a:ext>
                    </a:extLst>
                  </p:cNvPr>
                  <p:cNvSpPr/>
                  <p:nvPr/>
                </p:nvSpPr>
                <p:spPr>
                  <a:xfrm>
                    <a:off x="7582049" y="105724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2" name="Rectangle: Single Corner Snipped 51">
                    <a:extLst>
                      <a:ext uri="{FF2B5EF4-FFF2-40B4-BE49-F238E27FC236}">
                        <a16:creationId xmlns:a16="http://schemas.microsoft.com/office/drawing/2014/main" id="{A6F30753-CDE9-4D75-8B73-40C6DD6AE59A}"/>
                      </a:ext>
                    </a:extLst>
                  </p:cNvPr>
                  <p:cNvSpPr/>
                  <p:nvPr/>
                </p:nvSpPr>
                <p:spPr>
                  <a:xfrm>
                    <a:off x="7658576" y="96906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3" name="Rectangle: Single Corner Snipped 52">
                    <a:extLst>
                      <a:ext uri="{FF2B5EF4-FFF2-40B4-BE49-F238E27FC236}">
                        <a16:creationId xmlns:a16="http://schemas.microsoft.com/office/drawing/2014/main" id="{D21C775E-CF48-4683-994B-A65E03619F58}"/>
                      </a:ext>
                    </a:extLst>
                  </p:cNvPr>
                  <p:cNvSpPr/>
                  <p:nvPr/>
                </p:nvSpPr>
                <p:spPr>
                  <a:xfrm>
                    <a:off x="7761001" y="857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5" name="Rectangle: Single Corner Snipped 54">
                    <a:extLst>
                      <a:ext uri="{FF2B5EF4-FFF2-40B4-BE49-F238E27FC236}">
                        <a16:creationId xmlns:a16="http://schemas.microsoft.com/office/drawing/2014/main" id="{99C3C80A-7C0F-4869-9EF0-6392E8AB1867}"/>
                      </a:ext>
                    </a:extLst>
                  </p:cNvPr>
                  <p:cNvSpPr/>
                  <p:nvPr/>
                </p:nvSpPr>
                <p:spPr>
                  <a:xfrm>
                    <a:off x="7843761" y="75538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6" name="Rectangle: Single Corner Snipped 55">
                    <a:extLst>
                      <a:ext uri="{FF2B5EF4-FFF2-40B4-BE49-F238E27FC236}">
                        <a16:creationId xmlns:a16="http://schemas.microsoft.com/office/drawing/2014/main" id="{F9BA9CED-E0A8-4373-8F39-A0EB44349E78}"/>
                      </a:ext>
                    </a:extLst>
                  </p:cNvPr>
                  <p:cNvSpPr/>
                  <p:nvPr/>
                </p:nvSpPr>
                <p:spPr>
                  <a:xfrm>
                    <a:off x="7920288" y="66720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8" name="Rectangle: Single Corner Snipped 57">
                    <a:extLst>
                      <a:ext uri="{FF2B5EF4-FFF2-40B4-BE49-F238E27FC236}">
                        <a16:creationId xmlns:a16="http://schemas.microsoft.com/office/drawing/2014/main" id="{5ED9CFD4-6779-417E-BD33-AA0AC99C1428}"/>
                      </a:ext>
                    </a:extLst>
                  </p:cNvPr>
                  <p:cNvSpPr/>
                  <p:nvPr/>
                </p:nvSpPr>
                <p:spPr>
                  <a:xfrm>
                    <a:off x="8022713" y="555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sp>
            <p:nvSpPr>
              <p:cNvPr id="60" name="TextBox 59">
                <a:extLst>
                  <a:ext uri="{FF2B5EF4-FFF2-40B4-BE49-F238E27FC236}">
                    <a16:creationId xmlns:a16="http://schemas.microsoft.com/office/drawing/2014/main" id="{7ED82698-8854-4A9A-B725-6B66E99AD274}"/>
                  </a:ext>
                </a:extLst>
              </p:cNvPr>
              <p:cNvSpPr txBox="1"/>
              <p:nvPr/>
            </p:nvSpPr>
            <p:spPr>
              <a:xfrm>
                <a:off x="7775924" y="2791354"/>
                <a:ext cx="2253291" cy="1180124"/>
              </a:xfrm>
              <a:prstGeom prst="rect">
                <a:avLst/>
              </a:prstGeom>
              <a:noFill/>
            </p:spPr>
            <p:txBody>
              <a:bodyPr wrap="square" tIns="90000" bIns="90000" rtlCol="0" anchor="ctr">
                <a:spAutoFit/>
              </a:bodyPr>
              <a:lstStyle/>
              <a:p>
                <a:pPr algn="ctr"/>
                <a:r>
                  <a:rPr lang="en-GB" sz="1600" b="1" dirty="0">
                    <a:solidFill>
                      <a:schemeClr val="bg1"/>
                    </a:solidFill>
                    <a:latin typeface="Alte Haas Grotesk" panose="02000503000000020004" pitchFamily="2" charset="0"/>
                  </a:rPr>
                  <a:t>100% covered</a:t>
                </a:r>
              </a:p>
              <a:p>
                <a:pPr algn="ctr"/>
                <a:r>
                  <a:rPr lang="en-GB" sz="1600" b="1" dirty="0">
                    <a:solidFill>
                      <a:schemeClr val="bg1"/>
                    </a:solidFill>
                    <a:latin typeface="Alte Haas Grotesk" panose="02000503000000020004" pitchFamily="2" charset="0"/>
                  </a:rPr>
                  <a:t>by Acceptance Tests</a:t>
                </a:r>
              </a:p>
            </p:txBody>
          </p:sp>
        </p:grpSp>
        <p:grpSp>
          <p:nvGrpSpPr>
            <p:cNvPr id="119" name="Group 118">
              <a:extLst>
                <a:ext uri="{FF2B5EF4-FFF2-40B4-BE49-F238E27FC236}">
                  <a16:creationId xmlns:a16="http://schemas.microsoft.com/office/drawing/2014/main" id="{51AAA9CA-35FB-4FF4-8C78-B6A47A3179BE}"/>
                </a:ext>
              </a:extLst>
            </p:cNvPr>
            <p:cNvGrpSpPr/>
            <p:nvPr/>
          </p:nvGrpSpPr>
          <p:grpSpPr>
            <a:xfrm>
              <a:off x="9390589" y="260089"/>
              <a:ext cx="2351758" cy="908265"/>
              <a:chOff x="9390589" y="260089"/>
              <a:chExt cx="2351758" cy="908265"/>
            </a:xfrm>
          </p:grpSpPr>
          <p:sp>
            <p:nvSpPr>
              <p:cNvPr id="116" name="Title 3">
                <a:extLst>
                  <a:ext uri="{FF2B5EF4-FFF2-40B4-BE49-F238E27FC236}">
                    <a16:creationId xmlns:a16="http://schemas.microsoft.com/office/drawing/2014/main" id="{0B5B22C5-B9EC-4452-AAB7-4BCE9A49A09E}"/>
                  </a:ext>
                </a:extLst>
              </p:cNvPr>
              <p:cNvSpPr txBox="1">
                <a:spLocks/>
              </p:cNvSpPr>
              <p:nvPr/>
            </p:nvSpPr>
            <p:spPr>
              <a:xfrm>
                <a:off x="9390589" y="260089"/>
                <a:ext cx="2351758" cy="908265"/>
              </a:xfrm>
              <a:prstGeom prst="rect">
                <a:avLst/>
              </a:prstGeom>
              <a:solidFill>
                <a:schemeClr val="tx1">
                  <a:alpha val="31000"/>
                </a:schemeClr>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000" dirty="0">
                    <a:solidFill>
                      <a:schemeClr val="bg1"/>
                    </a:solidFill>
                  </a:rPr>
                  <a:t>As DEV we </a:t>
                </a:r>
              </a:p>
              <a:p>
                <a:r>
                  <a:rPr lang="en-US" sz="2000" dirty="0">
                    <a:solidFill>
                      <a:schemeClr val="bg1"/>
                    </a:solidFill>
                  </a:rPr>
                  <a:t>to write Domain-Driven tests</a:t>
                </a:r>
                <a:endParaRPr lang="en-GB" sz="1400" dirty="0">
                  <a:solidFill>
                    <a:schemeClr val="bg1"/>
                  </a:solidFill>
                </a:endParaRPr>
              </a:p>
            </p:txBody>
          </p:sp>
          <p:pic>
            <p:nvPicPr>
              <p:cNvPr id="118" name="Picture 117">
                <a:extLst>
                  <a:ext uri="{FF2B5EF4-FFF2-40B4-BE49-F238E27FC236}">
                    <a16:creationId xmlns:a16="http://schemas.microsoft.com/office/drawing/2014/main" id="{E41DC18F-4D29-44A6-A7D2-70E0C2E3EB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84174" y="300267"/>
                <a:ext cx="297527" cy="297527"/>
              </a:xfrm>
              <a:prstGeom prst="rect">
                <a:avLst/>
              </a:prstGeom>
            </p:spPr>
          </p:pic>
        </p:grpSp>
      </p:grpSp>
    </p:spTree>
    <p:extLst>
      <p:ext uri="{BB962C8B-B14F-4D97-AF65-F5344CB8AC3E}">
        <p14:creationId xmlns:p14="http://schemas.microsoft.com/office/powerpoint/2010/main" val="2609263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F92AEEA-AF61-4CDE-B1A4-0C0D67133943}"/>
              </a:ext>
            </a:extLst>
          </p:cNvPr>
          <p:cNvPicPr>
            <a:picLocks noChangeAspect="1"/>
          </p:cNvPicPr>
          <p:nvPr/>
        </p:nvPicPr>
        <p:blipFill rotWithShape="1">
          <a:blip r:embed="rId3">
            <a:extLst>
              <a:ext uri="{28A0092B-C50C-407E-A947-70E740481C1C}">
                <a14:useLocalDpi xmlns:a14="http://schemas.microsoft.com/office/drawing/2010/main" val="0"/>
              </a:ext>
            </a:extLst>
          </a:blip>
          <a:srcRect r="16248"/>
          <a:stretch/>
        </p:blipFill>
        <p:spPr>
          <a:xfrm>
            <a:off x="727023" y="-793082"/>
            <a:ext cx="12372289" cy="8314748"/>
          </a:xfrm>
          <a:prstGeom prst="rect">
            <a:avLst/>
          </a:prstGeom>
        </p:spPr>
      </p:pic>
      <p:sp>
        <p:nvSpPr>
          <p:cNvPr id="59" name="TextBox 58">
            <a:extLst>
              <a:ext uri="{FF2B5EF4-FFF2-40B4-BE49-F238E27FC236}">
                <a16:creationId xmlns:a16="http://schemas.microsoft.com/office/drawing/2014/main" id="{33DA1ED4-FA0E-458B-9F32-B46DE81127D1}"/>
              </a:ext>
            </a:extLst>
          </p:cNvPr>
          <p:cNvSpPr txBox="1"/>
          <p:nvPr/>
        </p:nvSpPr>
        <p:spPr>
          <a:xfrm rot="18780000">
            <a:off x="10268714" y="3011081"/>
            <a:ext cx="643001" cy="307777"/>
          </a:xfrm>
          <a:prstGeom prst="rect">
            <a:avLst/>
          </a:prstGeom>
          <a:noFill/>
        </p:spPr>
        <p:txBody>
          <a:bodyPr wrap="square" rtlCol="0">
            <a:spAutoFit/>
          </a:bodyPr>
          <a:lstStyle/>
          <a:p>
            <a:r>
              <a:rPr lang="fr-FR" sz="1400" b="1" cap="all" dirty="0">
                <a:solidFill>
                  <a:schemeClr val="bg1"/>
                </a:solidFill>
              </a:rPr>
              <a:t>Stub</a:t>
            </a:r>
            <a:endParaRPr lang="en-GB" sz="1400" b="1" cap="all" dirty="0">
              <a:solidFill>
                <a:schemeClr val="bg1"/>
              </a:solidFill>
            </a:endParaRPr>
          </a:p>
        </p:txBody>
      </p:sp>
      <p:cxnSp>
        <p:nvCxnSpPr>
          <p:cNvPr id="36" name="Straight Connector 35">
            <a:extLst>
              <a:ext uri="{FF2B5EF4-FFF2-40B4-BE49-F238E27FC236}">
                <a16:creationId xmlns:a16="http://schemas.microsoft.com/office/drawing/2014/main" id="{11C7B56D-56C3-4AF0-B319-3D57AA596F7B}"/>
              </a:ext>
            </a:extLst>
          </p:cNvPr>
          <p:cNvCxnSpPr/>
          <p:nvPr/>
        </p:nvCxnSpPr>
        <p:spPr>
          <a:xfrm>
            <a:off x="4709717" y="3610599"/>
            <a:ext cx="7399347" cy="0"/>
          </a:xfrm>
          <a:prstGeom prst="line">
            <a:avLst/>
          </a:prstGeom>
          <a:ln w="31750">
            <a:solidFill>
              <a:schemeClr val="accent3">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B06DF77F-F685-46CC-AEA0-A2F93299DF0E}"/>
              </a:ext>
            </a:extLst>
          </p:cNvPr>
          <p:cNvSpPr/>
          <p:nvPr/>
        </p:nvSpPr>
        <p:spPr>
          <a:xfrm>
            <a:off x="1380846"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123" name="Group 122">
            <a:extLst>
              <a:ext uri="{FF2B5EF4-FFF2-40B4-BE49-F238E27FC236}">
                <a16:creationId xmlns:a16="http://schemas.microsoft.com/office/drawing/2014/main" id="{8D4592D0-D292-4CBF-B870-211641C0C4A2}"/>
              </a:ext>
            </a:extLst>
          </p:cNvPr>
          <p:cNvGrpSpPr/>
          <p:nvPr/>
        </p:nvGrpSpPr>
        <p:grpSpPr>
          <a:xfrm>
            <a:off x="3406543" y="3928520"/>
            <a:ext cx="8623846" cy="2744259"/>
            <a:chOff x="3406543" y="3928520"/>
            <a:chExt cx="8623846" cy="2744259"/>
          </a:xfrm>
        </p:grpSpPr>
        <p:grpSp>
          <p:nvGrpSpPr>
            <p:cNvPr id="121" name="Group 120">
              <a:extLst>
                <a:ext uri="{FF2B5EF4-FFF2-40B4-BE49-F238E27FC236}">
                  <a16:creationId xmlns:a16="http://schemas.microsoft.com/office/drawing/2014/main" id="{11179CB6-240B-4CE6-BA75-4B71CB892B7E}"/>
                </a:ext>
              </a:extLst>
            </p:cNvPr>
            <p:cNvGrpSpPr/>
            <p:nvPr/>
          </p:nvGrpSpPr>
          <p:grpSpPr>
            <a:xfrm>
              <a:off x="8523506" y="4242722"/>
              <a:ext cx="3506883" cy="2295312"/>
              <a:chOff x="8523506" y="4242722"/>
              <a:chExt cx="3506883" cy="2295312"/>
            </a:xfrm>
          </p:grpSpPr>
          <p:sp>
            <p:nvSpPr>
              <p:cNvPr id="96" name="Title 3">
                <a:extLst>
                  <a:ext uri="{FF2B5EF4-FFF2-40B4-BE49-F238E27FC236}">
                    <a16:creationId xmlns:a16="http://schemas.microsoft.com/office/drawing/2014/main" id="{C711A546-CD12-4ED7-8918-58EDAF55136F}"/>
                  </a:ext>
                </a:extLst>
              </p:cNvPr>
              <p:cNvSpPr txBox="1">
                <a:spLocks/>
              </p:cNvSpPr>
              <p:nvPr/>
            </p:nvSpPr>
            <p:spPr>
              <a:xfrm>
                <a:off x="8523506" y="4242722"/>
                <a:ext cx="3506883" cy="2295312"/>
              </a:xfrm>
              <a:prstGeom prst="rect">
                <a:avLst/>
              </a:prstGeom>
              <a:solidFill>
                <a:schemeClr val="tx1">
                  <a:alpha val="31000"/>
                </a:schemeClr>
              </a:solidFill>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000" dirty="0">
                    <a:solidFill>
                      <a:schemeClr val="bg1"/>
                    </a:solidFill>
                  </a:rPr>
                  <a:t>As DEV we don’t write enough integration tests</a:t>
                </a:r>
              </a:p>
              <a:p>
                <a:endParaRPr lang="en-US" sz="2000" dirty="0">
                  <a:solidFill>
                    <a:schemeClr val="bg1"/>
                  </a:solidFill>
                </a:endParaRPr>
              </a:p>
              <a:p>
                <a:r>
                  <a:rPr lang="en-US" sz="2000" dirty="0">
                    <a:solidFill>
                      <a:schemeClr val="bg1"/>
                    </a:solidFill>
                  </a:rPr>
                  <a:t>Because they are slow to run &amp; boring </a:t>
                </a:r>
                <a:br>
                  <a:rPr lang="en-US" sz="2000" dirty="0">
                    <a:solidFill>
                      <a:schemeClr val="bg1"/>
                    </a:solidFill>
                  </a:rPr>
                </a:br>
                <a:endParaRPr lang="en-US" sz="1100" dirty="0">
                  <a:solidFill>
                    <a:schemeClr val="bg1"/>
                  </a:solidFill>
                  <a:sym typeface="Wingdings" panose="05000000000000000000" pitchFamily="2" charset="2"/>
                </a:endParaRPr>
              </a:p>
              <a:p>
                <a:endParaRPr lang="en-US" sz="1100" dirty="0">
                  <a:solidFill>
                    <a:schemeClr val="bg1"/>
                  </a:solidFill>
                  <a:sym typeface="Wingdings" panose="05000000000000000000" pitchFamily="2" charset="2"/>
                </a:endParaRPr>
              </a:p>
              <a:p>
                <a:r>
                  <a:rPr lang="en-US" sz="2000" dirty="0">
                    <a:solidFill>
                      <a:schemeClr val="bg1"/>
                    </a:solidFill>
                    <a:sym typeface="Wingdings" panose="05000000000000000000" pitchFamily="2" charset="2"/>
                  </a:rPr>
                  <a:t></a:t>
                </a:r>
                <a:endParaRPr lang="en-GB" sz="1400" dirty="0">
                  <a:solidFill>
                    <a:schemeClr val="bg1"/>
                  </a:solidFill>
                </a:endParaRPr>
              </a:p>
            </p:txBody>
          </p:sp>
          <p:sp>
            <p:nvSpPr>
              <p:cNvPr id="97" name="Rectangle 96">
                <a:extLst>
                  <a:ext uri="{FF2B5EF4-FFF2-40B4-BE49-F238E27FC236}">
                    <a16:creationId xmlns:a16="http://schemas.microsoft.com/office/drawing/2014/main" id="{0ED76CBE-367B-4F2D-979D-E7E55982023A}"/>
                  </a:ext>
                </a:extLst>
              </p:cNvPr>
              <p:cNvSpPr/>
              <p:nvPr/>
            </p:nvSpPr>
            <p:spPr>
              <a:xfrm>
                <a:off x="9030758" y="5897890"/>
                <a:ext cx="830195" cy="341571"/>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600" b="1" dirty="0">
                    <a:solidFill>
                      <a:schemeClr val="bg1"/>
                    </a:solidFill>
                    <a:latin typeface="Alte Haas Grotesk" panose="02000503000000020004" pitchFamily="2" charset="0"/>
                  </a:rPr>
                  <a:t>BUGS</a:t>
                </a:r>
                <a:endParaRPr lang="en-GB" sz="1600" b="1" dirty="0">
                  <a:solidFill>
                    <a:schemeClr val="bg1"/>
                  </a:solidFill>
                  <a:latin typeface="Alte Haas Grotesk" panose="02000503000000020004" pitchFamily="2" charset="0"/>
                </a:endParaRPr>
              </a:p>
            </p:txBody>
          </p:sp>
        </p:grpSp>
        <p:grpSp>
          <p:nvGrpSpPr>
            <p:cNvPr id="122" name="Group 121">
              <a:extLst>
                <a:ext uri="{FF2B5EF4-FFF2-40B4-BE49-F238E27FC236}">
                  <a16:creationId xmlns:a16="http://schemas.microsoft.com/office/drawing/2014/main" id="{86A0BA11-9019-474C-8571-C5CB91B2B206}"/>
                </a:ext>
              </a:extLst>
            </p:cNvPr>
            <p:cNvGrpSpPr/>
            <p:nvPr/>
          </p:nvGrpSpPr>
          <p:grpSpPr>
            <a:xfrm>
              <a:off x="3406543" y="3928520"/>
              <a:ext cx="4820813" cy="2744259"/>
              <a:chOff x="3406543" y="3928520"/>
              <a:chExt cx="4820813" cy="2744259"/>
            </a:xfrm>
          </p:grpSpPr>
          <p:sp>
            <p:nvSpPr>
              <p:cNvPr id="105" name="Rectangle 104">
                <a:extLst>
                  <a:ext uri="{FF2B5EF4-FFF2-40B4-BE49-F238E27FC236}">
                    <a16:creationId xmlns:a16="http://schemas.microsoft.com/office/drawing/2014/main" id="{6CCD406D-5C4A-4033-8238-C58FED01F03A}"/>
                  </a:ext>
                </a:extLst>
              </p:cNvPr>
              <p:cNvSpPr/>
              <p:nvPr/>
            </p:nvSpPr>
            <p:spPr>
              <a:xfrm>
                <a:off x="6012446" y="3928520"/>
                <a:ext cx="2214910" cy="1339326"/>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6" name="Straight Arrow Connector 75">
                <a:extLst>
                  <a:ext uri="{FF2B5EF4-FFF2-40B4-BE49-F238E27FC236}">
                    <a16:creationId xmlns:a16="http://schemas.microsoft.com/office/drawing/2014/main" id="{ECA11873-9BF6-443F-9370-8AED5B8D4775}"/>
                  </a:ext>
                </a:extLst>
              </p:cNvPr>
              <p:cNvCxnSpPr>
                <a:cxnSpLocks/>
              </p:cNvCxnSpPr>
              <p:nvPr/>
            </p:nvCxnSpPr>
            <p:spPr>
              <a:xfrm>
                <a:off x="7109211" y="4185284"/>
                <a:ext cx="602224" cy="0"/>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DFB8451F-9133-44AB-A25E-C74F3522FFD3}"/>
                  </a:ext>
                </a:extLst>
              </p:cNvPr>
              <p:cNvCxnSpPr>
                <a:cxnSpLocks/>
              </p:cNvCxnSpPr>
              <p:nvPr/>
            </p:nvCxnSpPr>
            <p:spPr>
              <a:xfrm flipV="1">
                <a:off x="4662435" y="4868426"/>
                <a:ext cx="1517477" cy="495306"/>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2DC9CD39-9F5C-4DEC-951E-1A879A722CEB}"/>
                  </a:ext>
                </a:extLst>
              </p:cNvPr>
              <p:cNvGrpSpPr/>
              <p:nvPr/>
            </p:nvGrpSpPr>
            <p:grpSpPr>
              <a:xfrm>
                <a:off x="3958406" y="5168005"/>
                <a:ext cx="646962" cy="586015"/>
                <a:chOff x="5983840" y="4820277"/>
                <a:chExt cx="963300" cy="872553"/>
              </a:xfrm>
            </p:grpSpPr>
            <p:sp>
              <p:nvSpPr>
                <p:cNvPr id="74" name="Rectangle: Single Corner Snipped 73">
                  <a:extLst>
                    <a:ext uri="{FF2B5EF4-FFF2-40B4-BE49-F238E27FC236}">
                      <a16:creationId xmlns:a16="http://schemas.microsoft.com/office/drawing/2014/main" id="{2DF02960-4701-421B-9A28-BE2B6AAE00CA}"/>
                    </a:ext>
                  </a:extLst>
                </p:cNvPr>
                <p:cNvSpPr/>
                <p:nvPr/>
              </p:nvSpPr>
              <p:spPr>
                <a:xfrm>
                  <a:off x="5983840" y="514832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2" name="Rectangle: Single Corner Snipped 81">
                  <a:extLst>
                    <a:ext uri="{FF2B5EF4-FFF2-40B4-BE49-F238E27FC236}">
                      <a16:creationId xmlns:a16="http://schemas.microsoft.com/office/drawing/2014/main" id="{EC8F29BC-5595-4327-BCE1-14491516E5BA}"/>
                    </a:ext>
                  </a:extLst>
                </p:cNvPr>
                <p:cNvSpPr/>
                <p:nvPr/>
              </p:nvSpPr>
              <p:spPr>
                <a:xfrm>
                  <a:off x="6077687" y="5037749"/>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3" name="Rectangle: Single Corner Snipped 82">
                  <a:extLst>
                    <a:ext uri="{FF2B5EF4-FFF2-40B4-BE49-F238E27FC236}">
                      <a16:creationId xmlns:a16="http://schemas.microsoft.com/office/drawing/2014/main" id="{27922804-145D-4B68-A114-A3CC6120A64A}"/>
                    </a:ext>
                  </a:extLst>
                </p:cNvPr>
                <p:cNvSpPr/>
                <p:nvPr/>
              </p:nvSpPr>
              <p:spPr>
                <a:xfrm>
                  <a:off x="6185840" y="4933334"/>
                  <a:ext cx="653143" cy="544506"/>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sp>
              <p:nvSpPr>
                <p:cNvPr id="84" name="Rectangle: Single Corner Snipped 83">
                  <a:extLst>
                    <a:ext uri="{FF2B5EF4-FFF2-40B4-BE49-F238E27FC236}">
                      <a16:creationId xmlns:a16="http://schemas.microsoft.com/office/drawing/2014/main" id="{1CD5A7FF-788C-463B-BD57-B0861A6F2B4A}"/>
                    </a:ext>
                  </a:extLst>
                </p:cNvPr>
                <p:cNvSpPr/>
                <p:nvPr/>
              </p:nvSpPr>
              <p:spPr>
                <a:xfrm>
                  <a:off x="6293997" y="4820277"/>
                  <a:ext cx="653143" cy="544507"/>
                </a:xfrm>
                <a:prstGeom prst="snip1Rect">
                  <a:avLst/>
                </a:prstGeom>
                <a:solidFill>
                  <a:srgbClr val="BF9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a:t>
                  </a:r>
                </a:p>
              </p:txBody>
            </p:sp>
          </p:grpSp>
          <p:grpSp>
            <p:nvGrpSpPr>
              <p:cNvPr id="72" name="Group 71">
                <a:extLst>
                  <a:ext uri="{FF2B5EF4-FFF2-40B4-BE49-F238E27FC236}">
                    <a16:creationId xmlns:a16="http://schemas.microsoft.com/office/drawing/2014/main" id="{26ADC13B-7A11-49B5-903A-97C67E505B13}"/>
                  </a:ext>
                </a:extLst>
              </p:cNvPr>
              <p:cNvGrpSpPr/>
              <p:nvPr/>
            </p:nvGrpSpPr>
            <p:grpSpPr>
              <a:xfrm>
                <a:off x="6142450" y="4298014"/>
                <a:ext cx="1119685" cy="599157"/>
                <a:chOff x="6210605" y="4292772"/>
                <a:chExt cx="887039" cy="470903"/>
              </a:xfrm>
            </p:grpSpPr>
            <p:grpSp>
              <p:nvGrpSpPr>
                <p:cNvPr id="85" name="Group 84">
                  <a:extLst>
                    <a:ext uri="{FF2B5EF4-FFF2-40B4-BE49-F238E27FC236}">
                      <a16:creationId xmlns:a16="http://schemas.microsoft.com/office/drawing/2014/main" id="{CAF2441B-5EB8-4C1C-A0E5-E54C2CDD2A5E}"/>
                    </a:ext>
                  </a:extLst>
                </p:cNvPr>
                <p:cNvGrpSpPr/>
                <p:nvPr/>
              </p:nvGrpSpPr>
              <p:grpSpPr>
                <a:xfrm>
                  <a:off x="6210605" y="4292772"/>
                  <a:ext cx="857375" cy="470903"/>
                  <a:chOff x="6793875" y="5862572"/>
                  <a:chExt cx="632171" cy="347208"/>
                </a:xfrm>
              </p:grpSpPr>
              <p:sp>
                <p:nvSpPr>
                  <p:cNvPr id="86" name="Rectangle 85">
                    <a:extLst>
                      <a:ext uri="{FF2B5EF4-FFF2-40B4-BE49-F238E27FC236}">
                        <a16:creationId xmlns:a16="http://schemas.microsoft.com/office/drawing/2014/main" id="{5E2F3EBC-4009-4BC9-A7EF-DCFC04F8D003}"/>
                      </a:ext>
                    </a:extLst>
                  </p:cNvPr>
                  <p:cNvSpPr/>
                  <p:nvPr/>
                </p:nvSpPr>
                <p:spPr>
                  <a:xfrm rot="18900000">
                    <a:off x="6834063" y="5862572"/>
                    <a:ext cx="591983" cy="347208"/>
                  </a:xfrm>
                  <a:prstGeom prst="rect">
                    <a:avLst/>
                  </a:prstGeom>
                  <a:solidFill>
                    <a:schemeClr val="accent4">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00" b="1" dirty="0">
                      <a:solidFill>
                        <a:schemeClr val="tx1"/>
                      </a:solidFill>
                    </a:endParaRPr>
                  </a:p>
                  <a:p>
                    <a:pPr algn="ctr"/>
                    <a:endParaRPr lang="fr-FR" sz="900" b="1" dirty="0">
                      <a:solidFill>
                        <a:schemeClr val="tx1"/>
                      </a:solidFill>
                    </a:endParaRPr>
                  </a:p>
                  <a:p>
                    <a:pPr algn="ctr"/>
                    <a:endParaRPr lang="fr-FR" sz="900" b="1" dirty="0">
                      <a:solidFill>
                        <a:schemeClr val="tx1"/>
                      </a:solidFill>
                    </a:endParaRPr>
                  </a:p>
                  <a:p>
                    <a:r>
                      <a:rPr lang="fr-FR" sz="900" b="1" dirty="0">
                        <a:solidFill>
                          <a:schemeClr val="tx1"/>
                        </a:solidFill>
                      </a:rPr>
                      <a:t>Right Adapter</a:t>
                    </a:r>
                    <a:endParaRPr lang="en-GB" sz="900" b="1" dirty="0">
                      <a:solidFill>
                        <a:schemeClr val="tx1"/>
                      </a:solidFill>
                    </a:endParaRPr>
                  </a:p>
                </p:txBody>
              </p:sp>
              <p:sp>
                <p:nvSpPr>
                  <p:cNvPr id="87" name="Rectangle 86">
                    <a:extLst>
                      <a:ext uri="{FF2B5EF4-FFF2-40B4-BE49-F238E27FC236}">
                        <a16:creationId xmlns:a16="http://schemas.microsoft.com/office/drawing/2014/main" id="{4491F876-C6B3-4758-9683-7309CF4D9E3D}"/>
                      </a:ext>
                    </a:extLst>
                  </p:cNvPr>
                  <p:cNvSpPr/>
                  <p:nvPr/>
                </p:nvSpPr>
                <p:spPr>
                  <a:xfrm rot="18900000">
                    <a:off x="6793875" y="5881050"/>
                    <a:ext cx="591983" cy="241965"/>
                  </a:xfrm>
                  <a:prstGeom prst="rect">
                    <a:avLst/>
                  </a:prstGeom>
                  <a:solidFill>
                    <a:srgbClr val="BF9000">
                      <a:alpha val="63000"/>
                    </a:srgbClr>
                  </a:solidFill>
                  <a:ln w="25400">
                    <a:solidFill>
                      <a:srgbClr val="BF9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bg1"/>
                        </a:solidFill>
                        <a:latin typeface="Alte Haas Grotesk" panose="02000503000000020004" pitchFamily="2" charset="0"/>
                      </a:rPr>
                      <a:t>80%</a:t>
                    </a:r>
                    <a:endParaRPr lang="en-GB" sz="1400" b="1" dirty="0">
                      <a:solidFill>
                        <a:schemeClr val="bg1"/>
                      </a:solidFill>
                      <a:latin typeface="Alte Haas Grotesk" panose="02000503000000020004" pitchFamily="2" charset="0"/>
                    </a:endParaRPr>
                  </a:p>
                </p:txBody>
              </p:sp>
            </p:grpSp>
            <p:sp>
              <p:nvSpPr>
                <p:cNvPr id="95" name="Rectangle 94">
                  <a:extLst>
                    <a:ext uri="{FF2B5EF4-FFF2-40B4-BE49-F238E27FC236}">
                      <a16:creationId xmlns:a16="http://schemas.microsoft.com/office/drawing/2014/main" id="{A7BC1DA6-93D6-4F8B-B919-F4F131372FB3}"/>
                    </a:ext>
                  </a:extLst>
                </p:cNvPr>
                <p:cNvSpPr/>
                <p:nvPr/>
              </p:nvSpPr>
              <p:spPr>
                <a:xfrm rot="18900000">
                  <a:off x="6850457" y="4409372"/>
                  <a:ext cx="247187" cy="96813"/>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600" b="1" dirty="0">
                      <a:solidFill>
                        <a:schemeClr val="bg1"/>
                      </a:solidFill>
                      <a:latin typeface="Alte Haas Grotesk" panose="02000503000000020004" pitchFamily="2" charset="0"/>
                    </a:rPr>
                    <a:t>BUG</a:t>
                  </a:r>
                  <a:endParaRPr lang="en-GB" sz="600" b="1" dirty="0">
                    <a:solidFill>
                      <a:schemeClr val="bg1"/>
                    </a:solidFill>
                    <a:latin typeface="Alte Haas Grotesk" panose="02000503000000020004" pitchFamily="2" charset="0"/>
                  </a:endParaRPr>
                </a:p>
              </p:txBody>
            </p:sp>
          </p:grpSp>
          <p:sp>
            <p:nvSpPr>
              <p:cNvPr id="77" name="TextBox 76">
                <a:extLst>
                  <a:ext uri="{FF2B5EF4-FFF2-40B4-BE49-F238E27FC236}">
                    <a16:creationId xmlns:a16="http://schemas.microsoft.com/office/drawing/2014/main" id="{082C0927-C9E4-40C6-AC73-FB3E69E443C1}"/>
                  </a:ext>
                </a:extLst>
              </p:cNvPr>
              <p:cNvSpPr txBox="1"/>
              <p:nvPr/>
            </p:nvSpPr>
            <p:spPr>
              <a:xfrm>
                <a:off x="7177846" y="3987291"/>
                <a:ext cx="611867" cy="215444"/>
              </a:xfrm>
              <a:prstGeom prst="rect">
                <a:avLst/>
              </a:prstGeom>
              <a:noFill/>
            </p:spPr>
            <p:txBody>
              <a:bodyPr wrap="square" rtlCol="0">
                <a:spAutoFit/>
              </a:bodyPr>
              <a:lstStyle/>
              <a:p>
                <a:r>
                  <a:rPr lang="fr-FR" sz="800" b="1" dirty="0">
                    <a:solidFill>
                      <a:schemeClr val="bg1"/>
                    </a:solidFill>
                    <a:latin typeface="Alte Haas Grotesk" panose="02000503000000020004" pitchFamily="2" charset="0"/>
                  </a:rPr>
                  <a:t>HTTP</a:t>
                </a:r>
                <a:endParaRPr lang="en-GB" sz="800" b="1" dirty="0">
                  <a:solidFill>
                    <a:schemeClr val="bg1"/>
                  </a:solidFill>
                  <a:latin typeface="Alte Haas Grotesk" panose="02000503000000020004" pitchFamily="2" charset="0"/>
                </a:endParaRPr>
              </a:p>
            </p:txBody>
          </p:sp>
          <p:sp>
            <p:nvSpPr>
              <p:cNvPr id="78" name="Octagon 77">
                <a:extLst>
                  <a:ext uri="{FF2B5EF4-FFF2-40B4-BE49-F238E27FC236}">
                    <a16:creationId xmlns:a16="http://schemas.microsoft.com/office/drawing/2014/main" id="{5156B216-CCD2-42DD-A017-5ABEB1C0A730}"/>
                  </a:ext>
                </a:extLst>
              </p:cNvPr>
              <p:cNvSpPr/>
              <p:nvPr/>
            </p:nvSpPr>
            <p:spPr>
              <a:xfrm>
                <a:off x="7679448" y="4142956"/>
                <a:ext cx="435669" cy="370836"/>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000" b="1" dirty="0">
                    <a:solidFill>
                      <a:schemeClr val="tx1"/>
                    </a:solidFill>
                    <a:latin typeface="Alte Haas Grotesk" panose="02000503000000020004" pitchFamily="2" charset="0"/>
                  </a:rPr>
                  <a:t>API</a:t>
                </a:r>
                <a:endParaRPr lang="en-GB" sz="1000" b="1" dirty="0">
                  <a:solidFill>
                    <a:schemeClr val="tx1"/>
                  </a:solidFill>
                  <a:latin typeface="Alte Haas Grotesk" panose="02000503000000020004" pitchFamily="2" charset="0"/>
                </a:endParaRPr>
              </a:p>
            </p:txBody>
          </p:sp>
          <p:grpSp>
            <p:nvGrpSpPr>
              <p:cNvPr id="106" name="Group 105">
                <a:extLst>
                  <a:ext uri="{FF2B5EF4-FFF2-40B4-BE49-F238E27FC236}">
                    <a16:creationId xmlns:a16="http://schemas.microsoft.com/office/drawing/2014/main" id="{C7FDEB85-8308-4902-8597-0771BAE179B2}"/>
                  </a:ext>
                </a:extLst>
              </p:cNvPr>
              <p:cNvGrpSpPr/>
              <p:nvPr/>
            </p:nvGrpSpPr>
            <p:grpSpPr>
              <a:xfrm>
                <a:off x="6012445" y="5699844"/>
                <a:ext cx="2214910" cy="972935"/>
                <a:chOff x="6096385" y="5426027"/>
                <a:chExt cx="2130970" cy="972935"/>
              </a:xfrm>
            </p:grpSpPr>
            <p:sp>
              <p:nvSpPr>
                <p:cNvPr id="104" name="Rectangle 103">
                  <a:extLst>
                    <a:ext uri="{FF2B5EF4-FFF2-40B4-BE49-F238E27FC236}">
                      <a16:creationId xmlns:a16="http://schemas.microsoft.com/office/drawing/2014/main" id="{E5EDA76A-A609-400D-AE0E-527AA364C88C}"/>
                    </a:ext>
                  </a:extLst>
                </p:cNvPr>
                <p:cNvSpPr/>
                <p:nvPr/>
              </p:nvSpPr>
              <p:spPr>
                <a:xfrm>
                  <a:off x="6096385" y="5426027"/>
                  <a:ext cx="2130970" cy="972935"/>
                </a:xfrm>
                <a:prstGeom prst="rect">
                  <a:avLst/>
                </a:prstGeom>
                <a:solidFill>
                  <a:schemeClr val="tx1">
                    <a:alpha val="31000"/>
                  </a:schemeClr>
                </a:solidFill>
                <a:ln>
                  <a:solidFill>
                    <a:srgbClr val="C594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4" name="Group 53">
                  <a:extLst>
                    <a:ext uri="{FF2B5EF4-FFF2-40B4-BE49-F238E27FC236}">
                      <a16:creationId xmlns:a16="http://schemas.microsoft.com/office/drawing/2014/main" id="{F471B49C-CEE9-481E-94EE-8462397759CD}"/>
                    </a:ext>
                  </a:extLst>
                </p:cNvPr>
                <p:cNvGrpSpPr/>
                <p:nvPr/>
              </p:nvGrpSpPr>
              <p:grpSpPr>
                <a:xfrm>
                  <a:off x="6303461" y="5584869"/>
                  <a:ext cx="659592" cy="785015"/>
                  <a:chOff x="6691182" y="5115414"/>
                  <a:chExt cx="659592" cy="785015"/>
                </a:xfrm>
              </p:grpSpPr>
              <p:sp>
                <p:nvSpPr>
                  <p:cNvPr id="81" name="Right Brace 80">
                    <a:extLst>
                      <a:ext uri="{FF2B5EF4-FFF2-40B4-BE49-F238E27FC236}">
                        <a16:creationId xmlns:a16="http://schemas.microsoft.com/office/drawing/2014/main" id="{45AC5DFE-22C2-4C69-A051-3AE820E11F5C}"/>
                      </a:ext>
                    </a:extLst>
                  </p:cNvPr>
                  <p:cNvSpPr/>
                  <p:nvPr/>
                </p:nvSpPr>
                <p:spPr>
                  <a:xfrm rot="13371144">
                    <a:off x="6691182" y="5115414"/>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99" name="TextBox 98">
                    <a:extLst>
                      <a:ext uri="{FF2B5EF4-FFF2-40B4-BE49-F238E27FC236}">
                        <a16:creationId xmlns:a16="http://schemas.microsoft.com/office/drawing/2014/main" id="{083A5C5D-D035-4BF2-AE40-0888CE8F15D3}"/>
                      </a:ext>
                    </a:extLst>
                  </p:cNvPr>
                  <p:cNvSpPr txBox="1"/>
                  <p:nvPr/>
                </p:nvSpPr>
                <p:spPr>
                  <a:xfrm rot="18780000">
                    <a:off x="6859996" y="5409652"/>
                    <a:ext cx="643001" cy="338554"/>
                  </a:xfrm>
                  <a:prstGeom prst="rect">
                    <a:avLst/>
                  </a:prstGeom>
                  <a:noFill/>
                </p:spPr>
                <p:txBody>
                  <a:bodyPr wrap="square" rtlCol="0">
                    <a:spAutoFit/>
                  </a:bodyPr>
                  <a:lstStyle/>
                  <a:p>
                    <a:r>
                      <a:rPr lang="fr-FR" sz="1600" b="1" cap="all" dirty="0">
                        <a:solidFill>
                          <a:schemeClr val="bg1"/>
                        </a:solidFill>
                      </a:rPr>
                      <a:t>Stub</a:t>
                    </a:r>
                    <a:endParaRPr lang="en-GB" sz="1600" b="1" cap="all" dirty="0">
                      <a:solidFill>
                        <a:schemeClr val="bg1"/>
                      </a:solidFill>
                    </a:endParaRPr>
                  </a:p>
                </p:txBody>
              </p:sp>
            </p:grpSp>
          </p:grpSp>
          <p:cxnSp>
            <p:nvCxnSpPr>
              <p:cNvPr id="102" name="Straight Arrow Connector 101">
                <a:extLst>
                  <a:ext uri="{FF2B5EF4-FFF2-40B4-BE49-F238E27FC236}">
                    <a16:creationId xmlns:a16="http://schemas.microsoft.com/office/drawing/2014/main" id="{B0109084-3E7C-4D99-B761-DD9F9F0815DF}"/>
                  </a:ext>
                </a:extLst>
              </p:cNvPr>
              <p:cNvCxnSpPr>
                <a:cxnSpLocks/>
              </p:cNvCxnSpPr>
              <p:nvPr/>
            </p:nvCxnSpPr>
            <p:spPr>
              <a:xfrm>
                <a:off x="4662435" y="5481376"/>
                <a:ext cx="1604524" cy="643094"/>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03" name="Title 3">
                <a:extLst>
                  <a:ext uri="{FF2B5EF4-FFF2-40B4-BE49-F238E27FC236}">
                    <a16:creationId xmlns:a16="http://schemas.microsoft.com/office/drawing/2014/main" id="{1161FCCF-007E-4D83-8AE3-B8100AD832DB}"/>
                  </a:ext>
                </a:extLst>
              </p:cNvPr>
              <p:cNvSpPr txBox="1">
                <a:spLocks/>
              </p:cNvSpPr>
              <p:nvPr/>
            </p:nvSpPr>
            <p:spPr>
              <a:xfrm>
                <a:off x="6859340" y="5363732"/>
                <a:ext cx="775634" cy="399779"/>
              </a:xfrm>
              <a:prstGeom prst="rect">
                <a:avLst/>
              </a:prstGeom>
              <a:solidFill>
                <a:schemeClr val="tx1">
                  <a:alpha val="31000"/>
                </a:schemeClr>
              </a:solidFill>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3600" dirty="0">
                    <a:solidFill>
                      <a:srgbClr val="C59400"/>
                    </a:solidFill>
                    <a:sym typeface="Wingdings" panose="05000000000000000000" pitchFamily="2" charset="2"/>
                  </a:rPr>
                  <a:t></a:t>
                </a:r>
                <a:endParaRPr lang="en-GB" sz="2400" dirty="0">
                  <a:solidFill>
                    <a:srgbClr val="C59400"/>
                  </a:solidFill>
                </a:endParaRPr>
              </a:p>
            </p:txBody>
          </p:sp>
          <p:sp>
            <p:nvSpPr>
              <p:cNvPr id="114" name="TextBox 113">
                <a:extLst>
                  <a:ext uri="{FF2B5EF4-FFF2-40B4-BE49-F238E27FC236}">
                    <a16:creationId xmlns:a16="http://schemas.microsoft.com/office/drawing/2014/main" id="{F2E34344-688F-4429-96E9-CB6D853DEDC7}"/>
                  </a:ext>
                </a:extLst>
              </p:cNvPr>
              <p:cNvSpPr txBox="1"/>
              <p:nvPr/>
            </p:nvSpPr>
            <p:spPr>
              <a:xfrm>
                <a:off x="3406543" y="5813358"/>
                <a:ext cx="1650423" cy="338554"/>
              </a:xfrm>
              <a:prstGeom prst="rect">
                <a:avLst/>
              </a:prstGeom>
              <a:noFill/>
            </p:spPr>
            <p:txBody>
              <a:bodyPr wrap="square" rtlCol="0">
                <a:spAutoFit/>
              </a:bodyPr>
              <a:lstStyle/>
              <a:p>
                <a:pPr algn="ctr"/>
                <a:r>
                  <a:rPr lang="fr-FR" sz="1600" b="1" cap="all" dirty="0" err="1">
                    <a:solidFill>
                      <a:srgbClr val="C59400"/>
                    </a:solidFill>
                  </a:rPr>
                  <a:t>Contract</a:t>
                </a:r>
                <a:r>
                  <a:rPr lang="fr-FR" sz="1600" b="1" cap="all" dirty="0">
                    <a:solidFill>
                      <a:srgbClr val="C59400"/>
                    </a:solidFill>
                  </a:rPr>
                  <a:t> tests</a:t>
                </a:r>
                <a:endParaRPr lang="en-GB" sz="1600" b="1" cap="all" dirty="0">
                  <a:solidFill>
                    <a:srgbClr val="C59400"/>
                  </a:solidFill>
                </a:endParaRPr>
              </a:p>
            </p:txBody>
          </p:sp>
        </p:grpSp>
      </p:grpSp>
      <p:grpSp>
        <p:nvGrpSpPr>
          <p:cNvPr id="120" name="Group 119">
            <a:extLst>
              <a:ext uri="{FF2B5EF4-FFF2-40B4-BE49-F238E27FC236}">
                <a16:creationId xmlns:a16="http://schemas.microsoft.com/office/drawing/2014/main" id="{D06514C6-6871-43D3-AF57-4C922BF3D53F}"/>
              </a:ext>
            </a:extLst>
          </p:cNvPr>
          <p:cNvGrpSpPr/>
          <p:nvPr/>
        </p:nvGrpSpPr>
        <p:grpSpPr>
          <a:xfrm>
            <a:off x="7397044" y="260089"/>
            <a:ext cx="4345303" cy="2999346"/>
            <a:chOff x="7397044" y="260089"/>
            <a:chExt cx="4345303" cy="2999346"/>
          </a:xfrm>
        </p:grpSpPr>
        <p:grpSp>
          <p:nvGrpSpPr>
            <p:cNvPr id="2" name="Group 1">
              <a:extLst>
                <a:ext uri="{FF2B5EF4-FFF2-40B4-BE49-F238E27FC236}">
                  <a16:creationId xmlns:a16="http://schemas.microsoft.com/office/drawing/2014/main" id="{1597CEB3-3479-40EB-9C1A-0209C6FB5CBF}"/>
                </a:ext>
              </a:extLst>
            </p:cNvPr>
            <p:cNvGrpSpPr/>
            <p:nvPr/>
          </p:nvGrpSpPr>
          <p:grpSpPr>
            <a:xfrm>
              <a:off x="7397044" y="519314"/>
              <a:ext cx="3227627" cy="2740121"/>
              <a:chOff x="6283565" y="1116235"/>
              <a:chExt cx="4138320" cy="3513261"/>
            </a:xfrm>
          </p:grpSpPr>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7" name="Octagon 36">
                <a:extLst>
                  <a:ext uri="{FF2B5EF4-FFF2-40B4-BE49-F238E27FC236}">
                    <a16:creationId xmlns:a16="http://schemas.microsoft.com/office/drawing/2014/main" id="{561D815F-57AC-4FA5-BCA6-EE7C221C2EFF}"/>
                  </a:ext>
                </a:extLst>
              </p:cNvPr>
              <p:cNvSpPr/>
              <p:nvPr/>
            </p:nvSpPr>
            <p:spPr>
              <a:xfrm>
                <a:off x="7581552" y="2236069"/>
                <a:ext cx="2657819" cy="2262301"/>
              </a:xfrm>
              <a:prstGeom prst="octagon">
                <a:avLst>
                  <a:gd name="adj" fmla="val 30445"/>
                </a:avLst>
              </a:prstGeom>
              <a:solidFill>
                <a:srgbClr val="2E8EE4">
                  <a:alpha val="78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ight Brace 46">
                <a:extLst>
                  <a:ext uri="{FF2B5EF4-FFF2-40B4-BE49-F238E27FC236}">
                    <a16:creationId xmlns:a16="http://schemas.microsoft.com/office/drawing/2014/main" id="{2C1DCAC6-41ED-4AEF-B15E-406A6B8D14BE}"/>
                  </a:ext>
                </a:extLst>
              </p:cNvPr>
              <p:cNvSpPr/>
              <p:nvPr/>
            </p:nvSpPr>
            <p:spPr>
              <a:xfrm rot="13371144">
                <a:off x="9854891" y="4061508"/>
                <a:ext cx="566994" cy="567988"/>
              </a:xfrm>
              <a:prstGeom prst="rightBrace">
                <a:avLst>
                  <a:gd name="adj1" fmla="val 8333"/>
                  <a:gd name="adj2" fmla="val 55289"/>
                </a:avLst>
              </a:prstGeom>
              <a:ln w="349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9" name="Straight Arrow Connector 38">
                <a:extLst>
                  <a:ext uri="{FF2B5EF4-FFF2-40B4-BE49-F238E27FC236}">
                    <a16:creationId xmlns:a16="http://schemas.microsoft.com/office/drawing/2014/main" id="{5624E842-A3E5-4ABD-B13C-C2DE8B4E6771}"/>
                  </a:ext>
                </a:extLst>
              </p:cNvPr>
              <p:cNvCxnSpPr>
                <a:cxnSpLocks/>
                <a:stCxn id="51" idx="1"/>
                <a:endCxn id="23" idx="1"/>
              </p:cNvCxnSpPr>
              <p:nvPr/>
            </p:nvCxnSpPr>
            <p:spPr>
              <a:xfrm>
                <a:off x="7413013" y="2162464"/>
                <a:ext cx="587799" cy="403567"/>
              </a:xfrm>
              <a:prstGeom prst="straightConnector1">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D29E5C25-EAC3-4CCA-83AE-E9F324A61C76}"/>
                  </a:ext>
                </a:extLst>
              </p:cNvPr>
              <p:cNvGrpSpPr/>
              <p:nvPr/>
            </p:nvGrpSpPr>
            <p:grpSpPr>
              <a:xfrm>
                <a:off x="6283565" y="1116235"/>
                <a:ext cx="1896683" cy="1948489"/>
                <a:chOff x="6283565" y="1116235"/>
                <a:chExt cx="1896683" cy="1948489"/>
              </a:xfrm>
            </p:grpSpPr>
            <p:grpSp>
              <p:nvGrpSpPr>
                <p:cNvPr id="7" name="Group 6">
                  <a:extLst>
                    <a:ext uri="{FF2B5EF4-FFF2-40B4-BE49-F238E27FC236}">
                      <a16:creationId xmlns:a16="http://schemas.microsoft.com/office/drawing/2014/main" id="{4567AEB5-AD86-425E-BD13-C99284BA97F0}"/>
                    </a:ext>
                  </a:extLst>
                </p:cNvPr>
                <p:cNvGrpSpPr/>
                <p:nvPr/>
              </p:nvGrpSpPr>
              <p:grpSpPr>
                <a:xfrm>
                  <a:off x="6283565" y="2320352"/>
                  <a:ext cx="832095" cy="744372"/>
                  <a:chOff x="6322835" y="2292302"/>
                  <a:chExt cx="832095" cy="744372"/>
                </a:xfrm>
              </p:grpSpPr>
              <p:sp>
                <p:nvSpPr>
                  <p:cNvPr id="61" name="Rectangle: Single Corner Snipped 60">
                    <a:extLst>
                      <a:ext uri="{FF2B5EF4-FFF2-40B4-BE49-F238E27FC236}">
                        <a16:creationId xmlns:a16="http://schemas.microsoft.com/office/drawing/2014/main" id="{137664BA-7004-4DF0-BC89-3198ED26A28B}"/>
                      </a:ext>
                    </a:extLst>
                  </p:cNvPr>
                  <p:cNvSpPr/>
                  <p:nvPr/>
                </p:nvSpPr>
                <p:spPr>
                  <a:xfrm>
                    <a:off x="6322835" y="249216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2" name="Rectangle: Single Corner Snipped 61">
                    <a:extLst>
                      <a:ext uri="{FF2B5EF4-FFF2-40B4-BE49-F238E27FC236}">
                        <a16:creationId xmlns:a16="http://schemas.microsoft.com/office/drawing/2014/main" id="{4980C380-9E7E-4547-B28B-9FC39C4551DA}"/>
                      </a:ext>
                    </a:extLst>
                  </p:cNvPr>
                  <p:cNvSpPr/>
                  <p:nvPr/>
                </p:nvSpPr>
                <p:spPr>
                  <a:xfrm>
                    <a:off x="6399362" y="2403988"/>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63" name="Rectangle: Single Corner Snipped 62">
                    <a:extLst>
                      <a:ext uri="{FF2B5EF4-FFF2-40B4-BE49-F238E27FC236}">
                        <a16:creationId xmlns:a16="http://schemas.microsoft.com/office/drawing/2014/main" id="{260ACA40-FE28-448D-A506-E6C6CE21E53F}"/>
                      </a:ext>
                    </a:extLst>
                  </p:cNvPr>
                  <p:cNvSpPr/>
                  <p:nvPr/>
                </p:nvSpPr>
                <p:spPr>
                  <a:xfrm>
                    <a:off x="6501787" y="2292302"/>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nvGrpSpPr>
                <p:cNvPr id="4" name="Group 3">
                  <a:extLst>
                    <a:ext uri="{FF2B5EF4-FFF2-40B4-BE49-F238E27FC236}">
                      <a16:creationId xmlns:a16="http://schemas.microsoft.com/office/drawing/2014/main" id="{7833F6AC-EE76-49EE-B417-ADB4EE396A2B}"/>
                    </a:ext>
                  </a:extLst>
                </p:cNvPr>
                <p:cNvGrpSpPr/>
                <p:nvPr/>
              </p:nvGrpSpPr>
              <p:grpSpPr>
                <a:xfrm>
                  <a:off x="6560456" y="1116235"/>
                  <a:ext cx="1619792" cy="1642363"/>
                  <a:chOff x="7056064" y="555523"/>
                  <a:chExt cx="1619792" cy="1642363"/>
                </a:xfrm>
              </p:grpSpPr>
              <p:sp>
                <p:nvSpPr>
                  <p:cNvPr id="38" name="Rectangle: Single Corner Snipped 37">
                    <a:extLst>
                      <a:ext uri="{FF2B5EF4-FFF2-40B4-BE49-F238E27FC236}">
                        <a16:creationId xmlns:a16="http://schemas.microsoft.com/office/drawing/2014/main" id="{B968CBAC-0015-4B91-9EB6-CBF8E554D146}"/>
                      </a:ext>
                    </a:extLst>
                  </p:cNvPr>
                  <p:cNvSpPr/>
                  <p:nvPr/>
                </p:nvSpPr>
                <p:spPr>
                  <a:xfrm>
                    <a:off x="7056064" y="1653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2" name="Rectangle: Single Corner Snipped 41">
                    <a:extLst>
                      <a:ext uri="{FF2B5EF4-FFF2-40B4-BE49-F238E27FC236}">
                        <a16:creationId xmlns:a16="http://schemas.microsoft.com/office/drawing/2014/main" id="{4BAF1697-831C-4BAE-8F0F-02C0E43177A9}"/>
                      </a:ext>
                    </a:extLst>
                  </p:cNvPr>
                  <p:cNvSpPr/>
                  <p:nvPr/>
                </p:nvSpPr>
                <p:spPr>
                  <a:xfrm>
                    <a:off x="7132591" y="156520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5" name="Rectangle: Single Corner Snipped 44">
                    <a:extLst>
                      <a:ext uri="{FF2B5EF4-FFF2-40B4-BE49-F238E27FC236}">
                        <a16:creationId xmlns:a16="http://schemas.microsoft.com/office/drawing/2014/main" id="{01602177-FE0E-4B38-BB26-4F3DFB28FBCC}"/>
                      </a:ext>
                    </a:extLst>
                  </p:cNvPr>
                  <p:cNvSpPr/>
                  <p:nvPr/>
                </p:nvSpPr>
                <p:spPr>
                  <a:xfrm>
                    <a:off x="7235016" y="1453514"/>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6" name="Rectangle: Single Corner Snipped 45">
                    <a:extLst>
                      <a:ext uri="{FF2B5EF4-FFF2-40B4-BE49-F238E27FC236}">
                        <a16:creationId xmlns:a16="http://schemas.microsoft.com/office/drawing/2014/main" id="{9A5EEAC3-569D-4D70-8097-0A109AF0AAE1}"/>
                      </a:ext>
                    </a:extLst>
                  </p:cNvPr>
                  <p:cNvSpPr/>
                  <p:nvPr/>
                </p:nvSpPr>
                <p:spPr>
                  <a:xfrm>
                    <a:off x="7317776" y="1351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8" name="Rectangle: Single Corner Snipped 47">
                    <a:extLst>
                      <a:ext uri="{FF2B5EF4-FFF2-40B4-BE49-F238E27FC236}">
                        <a16:creationId xmlns:a16="http://schemas.microsoft.com/office/drawing/2014/main" id="{C50ACC7E-906C-454A-963D-7BE8B59C2EDE}"/>
                      </a:ext>
                    </a:extLst>
                  </p:cNvPr>
                  <p:cNvSpPr/>
                  <p:nvPr/>
                </p:nvSpPr>
                <p:spPr>
                  <a:xfrm>
                    <a:off x="7394303" y="126334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49" name="Rectangle: Single Corner Snipped 48">
                    <a:extLst>
                      <a:ext uri="{FF2B5EF4-FFF2-40B4-BE49-F238E27FC236}">
                        <a16:creationId xmlns:a16="http://schemas.microsoft.com/office/drawing/2014/main" id="{11857260-DE14-4C0C-A9C4-A25CE7810800}"/>
                      </a:ext>
                    </a:extLst>
                  </p:cNvPr>
                  <p:cNvSpPr/>
                  <p:nvPr/>
                </p:nvSpPr>
                <p:spPr>
                  <a:xfrm>
                    <a:off x="7496728" y="1151657"/>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1" name="Rectangle: Single Corner Snipped 50">
                    <a:extLst>
                      <a:ext uri="{FF2B5EF4-FFF2-40B4-BE49-F238E27FC236}">
                        <a16:creationId xmlns:a16="http://schemas.microsoft.com/office/drawing/2014/main" id="{BF6C7652-B605-42C7-AFAF-FB02C70A0482}"/>
                      </a:ext>
                    </a:extLst>
                  </p:cNvPr>
                  <p:cNvSpPr/>
                  <p:nvPr/>
                </p:nvSpPr>
                <p:spPr>
                  <a:xfrm>
                    <a:off x="7582049" y="105724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2" name="Rectangle: Single Corner Snipped 51">
                    <a:extLst>
                      <a:ext uri="{FF2B5EF4-FFF2-40B4-BE49-F238E27FC236}">
                        <a16:creationId xmlns:a16="http://schemas.microsoft.com/office/drawing/2014/main" id="{A6F30753-CDE9-4D75-8B73-40C6DD6AE59A}"/>
                      </a:ext>
                    </a:extLst>
                  </p:cNvPr>
                  <p:cNvSpPr/>
                  <p:nvPr/>
                </p:nvSpPr>
                <p:spPr>
                  <a:xfrm>
                    <a:off x="7658576" y="969066"/>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3" name="Rectangle: Single Corner Snipped 52">
                    <a:extLst>
                      <a:ext uri="{FF2B5EF4-FFF2-40B4-BE49-F238E27FC236}">
                        <a16:creationId xmlns:a16="http://schemas.microsoft.com/office/drawing/2014/main" id="{D21C775E-CF48-4683-994B-A65E03619F58}"/>
                      </a:ext>
                    </a:extLst>
                  </p:cNvPr>
                  <p:cNvSpPr/>
                  <p:nvPr/>
                </p:nvSpPr>
                <p:spPr>
                  <a:xfrm>
                    <a:off x="7761001" y="857380"/>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5" name="Rectangle: Single Corner Snipped 54">
                    <a:extLst>
                      <a:ext uri="{FF2B5EF4-FFF2-40B4-BE49-F238E27FC236}">
                        <a16:creationId xmlns:a16="http://schemas.microsoft.com/office/drawing/2014/main" id="{99C3C80A-7C0F-4869-9EF0-6392E8AB1867}"/>
                      </a:ext>
                    </a:extLst>
                  </p:cNvPr>
                  <p:cNvSpPr/>
                  <p:nvPr/>
                </p:nvSpPr>
                <p:spPr>
                  <a:xfrm>
                    <a:off x="7843761" y="75538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6" name="Rectangle: Single Corner Snipped 55">
                    <a:extLst>
                      <a:ext uri="{FF2B5EF4-FFF2-40B4-BE49-F238E27FC236}">
                        <a16:creationId xmlns:a16="http://schemas.microsoft.com/office/drawing/2014/main" id="{F9BA9CED-E0A8-4373-8F39-A0EB44349E78}"/>
                      </a:ext>
                    </a:extLst>
                  </p:cNvPr>
                  <p:cNvSpPr/>
                  <p:nvPr/>
                </p:nvSpPr>
                <p:spPr>
                  <a:xfrm>
                    <a:off x="7920288" y="667209"/>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sp>
                <p:nvSpPr>
                  <p:cNvPr id="58" name="Rectangle: Single Corner Snipped 57">
                    <a:extLst>
                      <a:ext uri="{FF2B5EF4-FFF2-40B4-BE49-F238E27FC236}">
                        <a16:creationId xmlns:a16="http://schemas.microsoft.com/office/drawing/2014/main" id="{5ED9CFD4-6779-417E-BD33-AA0AC99C1428}"/>
                      </a:ext>
                    </a:extLst>
                  </p:cNvPr>
                  <p:cNvSpPr/>
                  <p:nvPr/>
                </p:nvSpPr>
                <p:spPr>
                  <a:xfrm>
                    <a:off x="8022713" y="555523"/>
                    <a:ext cx="653143" cy="544506"/>
                  </a:xfrm>
                  <a:prstGeom prst="snip1Rect">
                    <a:avLst/>
                  </a:prstGeom>
                  <a:solidFill>
                    <a:srgbClr val="2E8E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a:t>
                    </a:r>
                  </a:p>
                </p:txBody>
              </p:sp>
            </p:grpSp>
          </p:grpSp>
          <p:sp>
            <p:nvSpPr>
              <p:cNvPr id="60" name="TextBox 59">
                <a:extLst>
                  <a:ext uri="{FF2B5EF4-FFF2-40B4-BE49-F238E27FC236}">
                    <a16:creationId xmlns:a16="http://schemas.microsoft.com/office/drawing/2014/main" id="{7ED82698-8854-4A9A-B725-6B66E99AD274}"/>
                  </a:ext>
                </a:extLst>
              </p:cNvPr>
              <p:cNvSpPr txBox="1"/>
              <p:nvPr/>
            </p:nvSpPr>
            <p:spPr>
              <a:xfrm>
                <a:off x="7775924" y="2791354"/>
                <a:ext cx="2253291" cy="1180124"/>
              </a:xfrm>
              <a:prstGeom prst="rect">
                <a:avLst/>
              </a:prstGeom>
              <a:noFill/>
            </p:spPr>
            <p:txBody>
              <a:bodyPr wrap="square" tIns="90000" bIns="90000" rtlCol="0" anchor="ctr">
                <a:spAutoFit/>
              </a:bodyPr>
              <a:lstStyle/>
              <a:p>
                <a:pPr algn="ctr"/>
                <a:r>
                  <a:rPr lang="en-GB" sz="1600" b="1" dirty="0">
                    <a:solidFill>
                      <a:schemeClr val="bg1"/>
                    </a:solidFill>
                    <a:latin typeface="Alte Haas Grotesk" panose="02000503000000020004" pitchFamily="2" charset="0"/>
                  </a:rPr>
                  <a:t>100% covered</a:t>
                </a:r>
              </a:p>
              <a:p>
                <a:pPr algn="ctr"/>
                <a:r>
                  <a:rPr lang="en-GB" sz="1600" b="1" dirty="0">
                    <a:solidFill>
                      <a:schemeClr val="bg1"/>
                    </a:solidFill>
                    <a:latin typeface="Alte Haas Grotesk" panose="02000503000000020004" pitchFamily="2" charset="0"/>
                  </a:rPr>
                  <a:t>by Acceptance Tests</a:t>
                </a:r>
              </a:p>
            </p:txBody>
          </p:sp>
        </p:grpSp>
        <p:grpSp>
          <p:nvGrpSpPr>
            <p:cNvPr id="119" name="Group 118">
              <a:extLst>
                <a:ext uri="{FF2B5EF4-FFF2-40B4-BE49-F238E27FC236}">
                  <a16:creationId xmlns:a16="http://schemas.microsoft.com/office/drawing/2014/main" id="{51AAA9CA-35FB-4FF4-8C78-B6A47A3179BE}"/>
                </a:ext>
              </a:extLst>
            </p:cNvPr>
            <p:cNvGrpSpPr/>
            <p:nvPr/>
          </p:nvGrpSpPr>
          <p:grpSpPr>
            <a:xfrm>
              <a:off x="9390589" y="260089"/>
              <a:ext cx="2351758" cy="908265"/>
              <a:chOff x="9390589" y="260089"/>
              <a:chExt cx="2351758" cy="908265"/>
            </a:xfrm>
          </p:grpSpPr>
          <p:sp>
            <p:nvSpPr>
              <p:cNvPr id="116" name="Title 3">
                <a:extLst>
                  <a:ext uri="{FF2B5EF4-FFF2-40B4-BE49-F238E27FC236}">
                    <a16:creationId xmlns:a16="http://schemas.microsoft.com/office/drawing/2014/main" id="{0B5B22C5-B9EC-4452-AAB7-4BCE9A49A09E}"/>
                  </a:ext>
                </a:extLst>
              </p:cNvPr>
              <p:cNvSpPr txBox="1">
                <a:spLocks/>
              </p:cNvSpPr>
              <p:nvPr/>
            </p:nvSpPr>
            <p:spPr>
              <a:xfrm>
                <a:off x="9390589" y="260089"/>
                <a:ext cx="2351758" cy="908265"/>
              </a:xfrm>
              <a:prstGeom prst="rect">
                <a:avLst/>
              </a:prstGeom>
              <a:solidFill>
                <a:schemeClr val="tx1">
                  <a:alpha val="31000"/>
                </a:schemeClr>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000" dirty="0">
                    <a:solidFill>
                      <a:schemeClr val="bg1"/>
                    </a:solidFill>
                  </a:rPr>
                  <a:t>As DEV we </a:t>
                </a:r>
              </a:p>
              <a:p>
                <a:r>
                  <a:rPr lang="en-US" sz="2000" dirty="0">
                    <a:solidFill>
                      <a:schemeClr val="bg1"/>
                    </a:solidFill>
                  </a:rPr>
                  <a:t>to write Domain-Driven tests</a:t>
                </a:r>
                <a:endParaRPr lang="en-GB" sz="1400" dirty="0">
                  <a:solidFill>
                    <a:schemeClr val="bg1"/>
                  </a:solidFill>
                </a:endParaRPr>
              </a:p>
            </p:txBody>
          </p:sp>
          <p:pic>
            <p:nvPicPr>
              <p:cNvPr id="118" name="Picture 117">
                <a:extLst>
                  <a:ext uri="{FF2B5EF4-FFF2-40B4-BE49-F238E27FC236}">
                    <a16:creationId xmlns:a16="http://schemas.microsoft.com/office/drawing/2014/main" id="{E41DC18F-4D29-44A6-A7D2-70E0C2E3EB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84174" y="300267"/>
                <a:ext cx="297527" cy="297527"/>
              </a:xfrm>
              <a:prstGeom prst="rect">
                <a:avLst/>
              </a:prstGeom>
            </p:spPr>
          </p:pic>
        </p:grpSp>
      </p:gr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98" name="Rectangle 97">
            <a:extLst>
              <a:ext uri="{FF2B5EF4-FFF2-40B4-BE49-F238E27FC236}">
                <a16:creationId xmlns:a16="http://schemas.microsoft.com/office/drawing/2014/main" id="{79ED868B-079A-47FD-84F4-9F3FA4A15895}"/>
              </a:ext>
            </a:extLst>
          </p:cNvPr>
          <p:cNvSpPr/>
          <p:nvPr/>
        </p:nvSpPr>
        <p:spPr>
          <a:xfrm rot="1024950">
            <a:off x="2589592" y="4883417"/>
            <a:ext cx="565064" cy="215769"/>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200" b="1" dirty="0">
                <a:solidFill>
                  <a:schemeClr val="bg1"/>
                </a:solidFill>
                <a:latin typeface="Alte Haas Grotesk" panose="02000503000000020004" pitchFamily="2" charset="0"/>
              </a:rPr>
              <a:t>BUG</a:t>
            </a:r>
            <a:endParaRPr lang="en-GB" sz="1200" b="1" dirty="0">
              <a:solidFill>
                <a:schemeClr val="bg1"/>
              </a:solidFill>
              <a:latin typeface="Alte Haas Grotesk" panose="02000503000000020004" pitchFamily="2" charset="0"/>
            </a:endParaRPr>
          </a:p>
        </p:txBody>
      </p:sp>
      <p:sp>
        <p:nvSpPr>
          <p:cNvPr id="89" name="Rectangle 88">
            <a:extLst>
              <a:ext uri="{FF2B5EF4-FFF2-40B4-BE49-F238E27FC236}">
                <a16:creationId xmlns:a16="http://schemas.microsoft.com/office/drawing/2014/main" id="{4D2BA42B-3647-44B0-B45D-16FF642D4212}"/>
              </a:ext>
            </a:extLst>
          </p:cNvPr>
          <p:cNvSpPr/>
          <p:nvPr/>
        </p:nvSpPr>
        <p:spPr>
          <a:xfrm>
            <a:off x="1306644" y="-188885"/>
            <a:ext cx="11782268" cy="7411154"/>
          </a:xfrm>
          <a:prstGeom prst="rect">
            <a:avLst/>
          </a:prstGeom>
          <a:solidFill>
            <a:schemeClr val="bg2">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80" name="Title 3">
            <a:extLst>
              <a:ext uri="{FF2B5EF4-FFF2-40B4-BE49-F238E27FC236}">
                <a16:creationId xmlns:a16="http://schemas.microsoft.com/office/drawing/2014/main" id="{E8D97B26-D5E6-4780-A526-CF516BFAA7F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Blind Spots</a:t>
            </a:r>
            <a:endParaRPr lang="en-GB" sz="1800" dirty="0">
              <a:solidFill>
                <a:schemeClr val="bg1"/>
              </a:solidFill>
            </a:endParaRPr>
          </a:p>
        </p:txBody>
      </p:sp>
      <p:sp>
        <p:nvSpPr>
          <p:cNvPr id="90" name="Title 3">
            <a:extLst>
              <a:ext uri="{FF2B5EF4-FFF2-40B4-BE49-F238E27FC236}">
                <a16:creationId xmlns:a16="http://schemas.microsoft.com/office/drawing/2014/main" id="{98A29B58-0CD4-48BF-B5F1-73B0002E37A5}"/>
              </a:ext>
            </a:extLst>
          </p:cNvPr>
          <p:cNvSpPr txBox="1">
            <a:spLocks/>
          </p:cNvSpPr>
          <p:nvPr/>
        </p:nvSpPr>
        <p:spPr>
          <a:xfrm>
            <a:off x="6117035" y="1805424"/>
            <a:ext cx="5714727" cy="423322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r>
              <a:rPr lang="en-US" sz="2800" cap="all" dirty="0"/>
              <a:t>Mitigations</a:t>
            </a:r>
          </a:p>
          <a:p>
            <a:endParaRPr lang="en-US" sz="2800" dirty="0"/>
          </a:p>
          <a:p>
            <a:pPr marL="457200" indent="-457200">
              <a:spcAft>
                <a:spcPts val="1200"/>
              </a:spcAft>
              <a:buFont typeface="Arial" panose="020B0604020202020204" pitchFamily="34" charset="0"/>
              <a:buChar char="•"/>
            </a:pPr>
            <a:r>
              <a:rPr lang="en-US" sz="2800" dirty="0"/>
              <a:t>Detect bugs in Adapters </a:t>
            </a:r>
            <a:br>
              <a:rPr lang="en-US" sz="2800" dirty="0"/>
            </a:br>
            <a:r>
              <a:rPr lang="en-US" sz="2800" dirty="0"/>
              <a:t>via our beloved    Acceptance tests</a:t>
            </a:r>
          </a:p>
          <a:p>
            <a:pPr marL="457200" indent="-457200">
              <a:spcAft>
                <a:spcPts val="1200"/>
              </a:spcAft>
              <a:buFont typeface="Arial" panose="020B0604020202020204" pitchFamily="34" charset="0"/>
              <a:buChar char="•"/>
            </a:pPr>
            <a:r>
              <a:rPr lang="en-US" sz="2800" dirty="0"/>
              <a:t>Include the Adapters code and stub only the I/</a:t>
            </a:r>
            <a:r>
              <a:rPr lang="en-US" sz="2800" dirty="0" err="1"/>
              <a:t>Os</a:t>
            </a:r>
            <a:endParaRPr lang="en-US" sz="2800" dirty="0"/>
          </a:p>
          <a:p>
            <a:pPr marL="457200" indent="-457200">
              <a:spcAft>
                <a:spcPts val="1200"/>
              </a:spcAft>
              <a:buFont typeface="Arial" panose="020B0604020202020204" pitchFamily="34" charset="0"/>
              <a:buChar char="•"/>
            </a:pPr>
            <a:endParaRPr lang="en-US" sz="2800" dirty="0"/>
          </a:p>
          <a:p>
            <a:pPr marL="457200" indent="-457200">
              <a:spcAft>
                <a:spcPts val="1200"/>
              </a:spcAft>
              <a:buFont typeface="Arial" panose="020B0604020202020204" pitchFamily="34" charset="0"/>
              <a:buChar char="•"/>
            </a:pPr>
            <a:endParaRPr lang="en-US" sz="2800" dirty="0"/>
          </a:p>
          <a:p>
            <a:pPr marL="457200" indent="-457200">
              <a:spcAft>
                <a:spcPts val="1200"/>
              </a:spcAft>
              <a:buFont typeface="Arial" panose="020B0604020202020204" pitchFamily="34" charset="0"/>
              <a:buChar char="•"/>
            </a:pPr>
            <a:endParaRPr lang="en-US" sz="2800" dirty="0"/>
          </a:p>
        </p:txBody>
      </p:sp>
      <p:grpSp>
        <p:nvGrpSpPr>
          <p:cNvPr id="3" name="Group 2">
            <a:extLst>
              <a:ext uri="{FF2B5EF4-FFF2-40B4-BE49-F238E27FC236}">
                <a16:creationId xmlns:a16="http://schemas.microsoft.com/office/drawing/2014/main" id="{D9AAFA0D-78DD-4034-ACA9-960165276A6D}"/>
              </a:ext>
            </a:extLst>
          </p:cNvPr>
          <p:cNvGrpSpPr/>
          <p:nvPr/>
        </p:nvGrpSpPr>
        <p:grpSpPr>
          <a:xfrm>
            <a:off x="7910973" y="2646864"/>
            <a:ext cx="1688159" cy="690231"/>
            <a:chOff x="7910973" y="2646864"/>
            <a:chExt cx="1688159" cy="690231"/>
          </a:xfrm>
        </p:grpSpPr>
        <p:sp>
          <p:nvSpPr>
            <p:cNvPr id="91" name="Rectangle 90">
              <a:extLst>
                <a:ext uri="{FF2B5EF4-FFF2-40B4-BE49-F238E27FC236}">
                  <a16:creationId xmlns:a16="http://schemas.microsoft.com/office/drawing/2014/main" id="{CD94E7A6-69E0-4BF3-A60D-1659F01F9482}"/>
                </a:ext>
              </a:extLst>
            </p:cNvPr>
            <p:cNvSpPr/>
            <p:nvPr/>
          </p:nvSpPr>
          <p:spPr>
            <a:xfrm>
              <a:off x="7910973" y="2646864"/>
              <a:ext cx="830195" cy="341571"/>
            </a:xfrm>
            <a:prstGeom prst="rect">
              <a:avLst/>
            </a:prstGeom>
            <a:solidFill>
              <a:srgbClr val="C00000"/>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1600" b="1" dirty="0">
                  <a:solidFill>
                    <a:schemeClr val="bg1"/>
                  </a:solidFill>
                  <a:latin typeface="Alte Haas Grotesk" panose="02000503000000020004" pitchFamily="2" charset="0"/>
                </a:rPr>
                <a:t>BUGS</a:t>
              </a:r>
              <a:endParaRPr lang="en-GB" sz="1600" b="1" dirty="0">
                <a:solidFill>
                  <a:schemeClr val="bg1"/>
                </a:solidFill>
                <a:latin typeface="Alte Haas Grotesk" panose="02000503000000020004" pitchFamily="2" charset="0"/>
              </a:endParaRPr>
            </a:p>
          </p:txBody>
        </p:sp>
        <p:pic>
          <p:nvPicPr>
            <p:cNvPr id="92" name="Picture 91">
              <a:extLst>
                <a:ext uri="{FF2B5EF4-FFF2-40B4-BE49-F238E27FC236}">
                  <a16:creationId xmlns:a16="http://schemas.microsoft.com/office/drawing/2014/main" id="{FC14014F-9B5E-477E-844E-9785C48A09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01605" y="3039568"/>
              <a:ext cx="297527" cy="297527"/>
            </a:xfrm>
            <a:prstGeom prst="rect">
              <a:avLst/>
            </a:prstGeom>
          </p:spPr>
        </p:pic>
      </p:grpSp>
    </p:spTree>
    <p:extLst>
      <p:ext uri="{BB962C8B-B14F-4D97-AF65-F5344CB8AC3E}">
        <p14:creationId xmlns:p14="http://schemas.microsoft.com/office/powerpoint/2010/main" val="4234546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A672D63-FE90-4E20-8F6C-56952A859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134" y="-566720"/>
            <a:ext cx="11370265" cy="856018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370265"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2" name="Title 3">
            <a:extLst>
              <a:ext uri="{FF2B5EF4-FFF2-40B4-BE49-F238E27FC236}">
                <a16:creationId xmlns:a16="http://schemas.microsoft.com/office/drawing/2014/main" id="{5592298D-044B-4D11-B43B-79BD2D39C976}"/>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3.</a:t>
            </a:r>
          </a:p>
          <a:p>
            <a:r>
              <a:rPr lang="en-US" sz="2800" dirty="0">
                <a:solidFill>
                  <a:schemeClr val="bg1"/>
                </a:solidFill>
              </a:rPr>
              <a:t>Beware of…</a:t>
            </a:r>
            <a:br>
              <a:rPr lang="en-US" sz="2800" dirty="0">
                <a:solidFill>
                  <a:schemeClr val="bg1"/>
                </a:solidFill>
              </a:rPr>
            </a:br>
            <a:r>
              <a:rPr lang="en-US" sz="2800" dirty="0">
                <a:solidFill>
                  <a:schemeClr val="bg1"/>
                </a:solidFill>
              </a:rPr>
              <a:t>Complex setups</a:t>
            </a:r>
            <a:endParaRPr lang="en-GB" sz="1800" dirty="0">
              <a:solidFill>
                <a:schemeClr val="bg1"/>
              </a:solidFill>
            </a:endParaRPr>
          </a:p>
        </p:txBody>
      </p:sp>
    </p:spTree>
    <p:extLst>
      <p:ext uri="{BB962C8B-B14F-4D97-AF65-F5344CB8AC3E}">
        <p14:creationId xmlns:p14="http://schemas.microsoft.com/office/powerpoint/2010/main" val="29710373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A672D63-FE90-4E20-8F6C-56952A859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134" y="-566720"/>
            <a:ext cx="11370265" cy="856018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370265"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3" name="TextBox 12">
            <a:extLst>
              <a:ext uri="{FF2B5EF4-FFF2-40B4-BE49-F238E27FC236}">
                <a16:creationId xmlns:a16="http://schemas.microsoft.com/office/drawing/2014/main" id="{98C9ABCD-D1F1-4367-8097-244C982E280E}"/>
              </a:ext>
            </a:extLst>
          </p:cNvPr>
          <p:cNvSpPr txBox="1"/>
          <p:nvPr/>
        </p:nvSpPr>
        <p:spPr>
          <a:xfrm>
            <a:off x="6006380" y="1912531"/>
            <a:ext cx="5385438" cy="523220"/>
          </a:xfrm>
          <a:prstGeom prst="rect">
            <a:avLst/>
          </a:prstGeom>
          <a:solidFill>
            <a:schemeClr val="tx1">
              <a:alpha val="68000"/>
            </a:schemeClr>
          </a:solidFill>
        </p:spPr>
        <p:txBody>
          <a:bodyPr wrap="square" rtlCol="0">
            <a:spAutoFit/>
          </a:bodyPr>
          <a:lstStyle/>
          <a:p>
            <a:pPr algn="r"/>
            <a:r>
              <a:rPr lang="en-GB" sz="2800" dirty="0">
                <a:solidFill>
                  <a:schemeClr val="bg1"/>
                </a:solidFill>
              </a:rPr>
              <a:t>Test Suite for  Rooms Availability</a:t>
            </a:r>
          </a:p>
        </p:txBody>
      </p:sp>
      <p:grpSp>
        <p:nvGrpSpPr>
          <p:cNvPr id="20" name="Group 19">
            <a:extLst>
              <a:ext uri="{FF2B5EF4-FFF2-40B4-BE49-F238E27FC236}">
                <a16:creationId xmlns:a16="http://schemas.microsoft.com/office/drawing/2014/main" id="{C2BAF5F0-C1A7-41D1-8315-B27845DA39C5}"/>
              </a:ext>
            </a:extLst>
          </p:cNvPr>
          <p:cNvGrpSpPr/>
          <p:nvPr/>
        </p:nvGrpSpPr>
        <p:grpSpPr>
          <a:xfrm>
            <a:off x="4668033" y="2454443"/>
            <a:ext cx="7291880" cy="4097995"/>
            <a:chOff x="4668033" y="2454443"/>
            <a:chExt cx="7291880" cy="4097995"/>
          </a:xfrm>
        </p:grpSpPr>
        <p:sp>
          <p:nvSpPr>
            <p:cNvPr id="19" name="Rectangle 18">
              <a:extLst>
                <a:ext uri="{FF2B5EF4-FFF2-40B4-BE49-F238E27FC236}">
                  <a16:creationId xmlns:a16="http://schemas.microsoft.com/office/drawing/2014/main" id="{45DDF04D-673C-43BA-91AE-9ECAE0019099}"/>
                </a:ext>
              </a:extLst>
            </p:cNvPr>
            <p:cNvSpPr/>
            <p:nvPr/>
          </p:nvSpPr>
          <p:spPr>
            <a:xfrm>
              <a:off x="4668033" y="2454443"/>
              <a:ext cx="7291880" cy="409799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C383E2DE-0E7A-4F90-9D41-64765C9F82EF}"/>
                </a:ext>
              </a:extLst>
            </p:cNvPr>
            <p:cNvPicPr>
              <a:picLocks noChangeAspect="1"/>
            </p:cNvPicPr>
            <p:nvPr/>
          </p:nvPicPr>
          <p:blipFill rotWithShape="1">
            <a:blip r:embed="rId4"/>
            <a:srcRect l="94855"/>
            <a:stretch/>
          </p:blipFill>
          <p:spPr>
            <a:xfrm>
              <a:off x="11580575" y="2476343"/>
              <a:ext cx="379338" cy="4071598"/>
            </a:xfrm>
            <a:prstGeom prst="rect">
              <a:avLst/>
            </a:prstGeom>
          </p:spPr>
        </p:pic>
      </p:grpSp>
      <p:sp>
        <p:nvSpPr>
          <p:cNvPr id="4" name="Rectangle 3">
            <a:extLst>
              <a:ext uri="{FF2B5EF4-FFF2-40B4-BE49-F238E27FC236}">
                <a16:creationId xmlns:a16="http://schemas.microsoft.com/office/drawing/2014/main" id="{76DB5127-A31A-492E-B72F-AEBBCB4B0FBB}"/>
              </a:ext>
            </a:extLst>
          </p:cNvPr>
          <p:cNvSpPr/>
          <p:nvPr/>
        </p:nvSpPr>
        <p:spPr>
          <a:xfrm>
            <a:off x="11564090" y="2481473"/>
            <a:ext cx="365113" cy="1828725"/>
          </a:xfrm>
          <a:prstGeom prst="rect">
            <a:avLst/>
          </a:prstGeom>
          <a:noFill/>
          <a:ln w="50800">
            <a:solidFill>
              <a:srgbClr val="BA8C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5" name="Picture 24">
            <a:extLst>
              <a:ext uri="{FF2B5EF4-FFF2-40B4-BE49-F238E27FC236}">
                <a16:creationId xmlns:a16="http://schemas.microsoft.com/office/drawing/2014/main" id="{7179E6A7-D7DF-42F0-A6AC-03FF88390137}"/>
              </a:ext>
            </a:extLst>
          </p:cNvPr>
          <p:cNvPicPr>
            <a:picLocks noChangeAspect="1"/>
          </p:cNvPicPr>
          <p:nvPr/>
        </p:nvPicPr>
        <p:blipFill rotWithShape="1">
          <a:blip r:embed="rId5"/>
          <a:srcRect r="4946"/>
          <a:stretch/>
        </p:blipFill>
        <p:spPr>
          <a:xfrm>
            <a:off x="4722800" y="2527588"/>
            <a:ext cx="6742177" cy="3985653"/>
          </a:xfrm>
          <a:prstGeom prst="rect">
            <a:avLst/>
          </a:prstGeom>
        </p:spPr>
      </p:pic>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2" name="Title 3">
            <a:extLst>
              <a:ext uri="{FF2B5EF4-FFF2-40B4-BE49-F238E27FC236}">
                <a16:creationId xmlns:a16="http://schemas.microsoft.com/office/drawing/2014/main" id="{5592298D-044B-4D11-B43B-79BD2D39C976}"/>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3.</a:t>
            </a:r>
          </a:p>
          <a:p>
            <a:r>
              <a:rPr lang="en-US" sz="2800" dirty="0">
                <a:solidFill>
                  <a:schemeClr val="bg1"/>
                </a:solidFill>
              </a:rPr>
              <a:t>Beware of…</a:t>
            </a:r>
            <a:br>
              <a:rPr lang="en-US" sz="2800" dirty="0">
                <a:solidFill>
                  <a:schemeClr val="bg1"/>
                </a:solidFill>
              </a:rPr>
            </a:br>
            <a:r>
              <a:rPr lang="en-US" sz="2800" dirty="0">
                <a:solidFill>
                  <a:schemeClr val="bg1"/>
                </a:solidFill>
              </a:rPr>
              <a:t>Complex setups</a:t>
            </a:r>
            <a:endParaRPr lang="en-GB" sz="1800" dirty="0">
              <a:solidFill>
                <a:schemeClr val="bg1"/>
              </a:solidFill>
            </a:endParaRPr>
          </a:p>
        </p:txBody>
      </p:sp>
      <p:grpSp>
        <p:nvGrpSpPr>
          <p:cNvPr id="33" name="Group 32">
            <a:extLst>
              <a:ext uri="{FF2B5EF4-FFF2-40B4-BE49-F238E27FC236}">
                <a16:creationId xmlns:a16="http://schemas.microsoft.com/office/drawing/2014/main" id="{9B95390D-6718-4102-911C-224DE05B2945}"/>
              </a:ext>
            </a:extLst>
          </p:cNvPr>
          <p:cNvGrpSpPr/>
          <p:nvPr/>
        </p:nvGrpSpPr>
        <p:grpSpPr>
          <a:xfrm>
            <a:off x="9256542" y="3102682"/>
            <a:ext cx="2093937" cy="779018"/>
            <a:chOff x="9256542" y="3102682"/>
            <a:chExt cx="2093937" cy="779018"/>
          </a:xfrm>
        </p:grpSpPr>
        <p:sp>
          <p:nvSpPr>
            <p:cNvPr id="34" name="TextBox 33">
              <a:extLst>
                <a:ext uri="{FF2B5EF4-FFF2-40B4-BE49-F238E27FC236}">
                  <a16:creationId xmlns:a16="http://schemas.microsoft.com/office/drawing/2014/main" id="{7B7C0898-579B-421A-9811-D851BDE78DF7}"/>
                </a:ext>
              </a:extLst>
            </p:cNvPr>
            <p:cNvSpPr txBox="1"/>
            <p:nvPr/>
          </p:nvSpPr>
          <p:spPr>
            <a:xfrm>
              <a:off x="9256542" y="3102682"/>
              <a:ext cx="2093937" cy="400110"/>
            </a:xfrm>
            <a:prstGeom prst="rect">
              <a:avLst/>
            </a:prstGeom>
            <a:solidFill>
              <a:schemeClr val="tx1">
                <a:alpha val="68000"/>
              </a:schemeClr>
            </a:solidFill>
          </p:spPr>
          <p:txBody>
            <a:bodyPr wrap="square" rtlCol="0">
              <a:spAutoFit/>
            </a:bodyPr>
            <a:lstStyle/>
            <a:p>
              <a:pPr algn="r"/>
              <a:r>
                <a:rPr lang="en-GB" sz="2000" dirty="0">
                  <a:solidFill>
                    <a:srgbClr val="DFC9EF"/>
                  </a:solidFill>
                </a:rPr>
                <a:t>740 lines of Init() </a:t>
              </a:r>
            </a:p>
          </p:txBody>
        </p:sp>
        <p:pic>
          <p:nvPicPr>
            <p:cNvPr id="35" name="Picture 34">
              <a:extLst>
                <a:ext uri="{FF2B5EF4-FFF2-40B4-BE49-F238E27FC236}">
                  <a16:creationId xmlns:a16="http://schemas.microsoft.com/office/drawing/2014/main" id="{74DA6BE7-85B1-4B58-99AB-2E7E70F90F2C}"/>
                </a:ext>
              </a:extLst>
            </p:cNvPr>
            <p:cNvPicPr>
              <a:picLocks noChangeAspect="1"/>
            </p:cNvPicPr>
            <p:nvPr/>
          </p:nvPicPr>
          <p:blipFill>
            <a:blip r:embed="rId6">
              <a:clrChange>
                <a:clrFrom>
                  <a:srgbClr val="F7F7F7"/>
                </a:clrFrom>
                <a:clrTo>
                  <a:srgbClr val="F7F7F7">
                    <a:alpha val="0"/>
                  </a:srgbClr>
                </a:clrTo>
              </a:clrChange>
              <a:extLst>
                <a:ext uri="{28A0092B-C50C-407E-A947-70E740481C1C}">
                  <a14:useLocalDpi xmlns:a14="http://schemas.microsoft.com/office/drawing/2010/main" val="0"/>
                </a:ext>
              </a:extLst>
            </a:blip>
            <a:stretch>
              <a:fillRect/>
            </a:stretch>
          </p:blipFill>
          <p:spPr>
            <a:xfrm>
              <a:off x="10040265" y="3469282"/>
              <a:ext cx="526491" cy="412418"/>
            </a:xfrm>
            <a:prstGeom prst="rect">
              <a:avLst/>
            </a:prstGeom>
          </p:spPr>
        </p:pic>
      </p:grpSp>
      <p:sp>
        <p:nvSpPr>
          <p:cNvPr id="39" name="Rectangle 38">
            <a:extLst>
              <a:ext uri="{FF2B5EF4-FFF2-40B4-BE49-F238E27FC236}">
                <a16:creationId xmlns:a16="http://schemas.microsoft.com/office/drawing/2014/main" id="{8D449A36-8B03-4022-80E7-9C8F38B54BB2}"/>
              </a:ext>
            </a:extLst>
          </p:cNvPr>
          <p:cNvSpPr/>
          <p:nvPr/>
        </p:nvSpPr>
        <p:spPr>
          <a:xfrm>
            <a:off x="11546582" y="2836473"/>
            <a:ext cx="409242" cy="124293"/>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001824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A672D63-FE90-4E20-8F6C-56952A859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134" y="-566720"/>
            <a:ext cx="11370265" cy="856018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370265"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3" name="TextBox 12">
            <a:extLst>
              <a:ext uri="{FF2B5EF4-FFF2-40B4-BE49-F238E27FC236}">
                <a16:creationId xmlns:a16="http://schemas.microsoft.com/office/drawing/2014/main" id="{98C9ABCD-D1F1-4367-8097-244C982E280E}"/>
              </a:ext>
            </a:extLst>
          </p:cNvPr>
          <p:cNvSpPr txBox="1"/>
          <p:nvPr/>
        </p:nvSpPr>
        <p:spPr>
          <a:xfrm>
            <a:off x="6006380" y="1912531"/>
            <a:ext cx="5385438" cy="523220"/>
          </a:xfrm>
          <a:prstGeom prst="rect">
            <a:avLst/>
          </a:prstGeom>
          <a:solidFill>
            <a:schemeClr val="tx1">
              <a:alpha val="68000"/>
            </a:schemeClr>
          </a:solidFill>
        </p:spPr>
        <p:txBody>
          <a:bodyPr wrap="square" rtlCol="0">
            <a:spAutoFit/>
          </a:bodyPr>
          <a:lstStyle/>
          <a:p>
            <a:pPr algn="r"/>
            <a:r>
              <a:rPr lang="en-GB" sz="2800" dirty="0">
                <a:solidFill>
                  <a:schemeClr val="bg1"/>
                </a:solidFill>
              </a:rPr>
              <a:t>Test Suite for  Rooms Availability</a:t>
            </a:r>
          </a:p>
        </p:txBody>
      </p:sp>
      <p:grpSp>
        <p:nvGrpSpPr>
          <p:cNvPr id="20" name="Group 19">
            <a:extLst>
              <a:ext uri="{FF2B5EF4-FFF2-40B4-BE49-F238E27FC236}">
                <a16:creationId xmlns:a16="http://schemas.microsoft.com/office/drawing/2014/main" id="{C2BAF5F0-C1A7-41D1-8315-B27845DA39C5}"/>
              </a:ext>
            </a:extLst>
          </p:cNvPr>
          <p:cNvGrpSpPr/>
          <p:nvPr/>
        </p:nvGrpSpPr>
        <p:grpSpPr>
          <a:xfrm>
            <a:off x="4668033" y="2454443"/>
            <a:ext cx="7291880" cy="4097995"/>
            <a:chOff x="4668033" y="2454443"/>
            <a:chExt cx="7291880" cy="4097995"/>
          </a:xfrm>
        </p:grpSpPr>
        <p:sp>
          <p:nvSpPr>
            <p:cNvPr id="19" name="Rectangle 18">
              <a:extLst>
                <a:ext uri="{FF2B5EF4-FFF2-40B4-BE49-F238E27FC236}">
                  <a16:creationId xmlns:a16="http://schemas.microsoft.com/office/drawing/2014/main" id="{45DDF04D-673C-43BA-91AE-9ECAE0019099}"/>
                </a:ext>
              </a:extLst>
            </p:cNvPr>
            <p:cNvSpPr/>
            <p:nvPr/>
          </p:nvSpPr>
          <p:spPr>
            <a:xfrm>
              <a:off x="4668033" y="2454443"/>
              <a:ext cx="7291880" cy="409799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C383E2DE-0E7A-4F90-9D41-64765C9F82EF}"/>
                </a:ext>
              </a:extLst>
            </p:cNvPr>
            <p:cNvPicPr>
              <a:picLocks noChangeAspect="1"/>
            </p:cNvPicPr>
            <p:nvPr/>
          </p:nvPicPr>
          <p:blipFill rotWithShape="1">
            <a:blip r:embed="rId4"/>
            <a:srcRect l="94855"/>
            <a:stretch/>
          </p:blipFill>
          <p:spPr>
            <a:xfrm>
              <a:off x="11580575" y="2476343"/>
              <a:ext cx="379338" cy="4071598"/>
            </a:xfrm>
            <a:prstGeom prst="rect">
              <a:avLst/>
            </a:prstGeom>
          </p:spPr>
        </p:pic>
      </p:grpSp>
      <p:sp>
        <p:nvSpPr>
          <p:cNvPr id="4" name="Rectangle 3">
            <a:extLst>
              <a:ext uri="{FF2B5EF4-FFF2-40B4-BE49-F238E27FC236}">
                <a16:creationId xmlns:a16="http://schemas.microsoft.com/office/drawing/2014/main" id="{76DB5127-A31A-492E-B72F-AEBBCB4B0FBB}"/>
              </a:ext>
            </a:extLst>
          </p:cNvPr>
          <p:cNvSpPr/>
          <p:nvPr/>
        </p:nvSpPr>
        <p:spPr>
          <a:xfrm>
            <a:off x="11564090" y="2481473"/>
            <a:ext cx="365113" cy="1828725"/>
          </a:xfrm>
          <a:prstGeom prst="rect">
            <a:avLst/>
          </a:prstGeom>
          <a:noFill/>
          <a:ln w="50800">
            <a:solidFill>
              <a:srgbClr val="BA8C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a:extLst>
              <a:ext uri="{FF2B5EF4-FFF2-40B4-BE49-F238E27FC236}">
                <a16:creationId xmlns:a16="http://schemas.microsoft.com/office/drawing/2014/main" id="{C27307A1-E2F9-4402-B28F-5080635EC900}"/>
              </a:ext>
            </a:extLst>
          </p:cNvPr>
          <p:cNvPicPr>
            <a:picLocks noChangeAspect="1"/>
          </p:cNvPicPr>
          <p:nvPr/>
        </p:nvPicPr>
        <p:blipFill rotWithShape="1">
          <a:blip r:embed="rId5"/>
          <a:srcRect r="6428"/>
          <a:stretch/>
        </p:blipFill>
        <p:spPr>
          <a:xfrm>
            <a:off x="4706984" y="2509516"/>
            <a:ext cx="6757994" cy="3977167"/>
          </a:xfrm>
          <a:prstGeom prst="rect">
            <a:avLst/>
          </a:prstGeom>
        </p:spPr>
      </p:pic>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2" name="Title 3">
            <a:extLst>
              <a:ext uri="{FF2B5EF4-FFF2-40B4-BE49-F238E27FC236}">
                <a16:creationId xmlns:a16="http://schemas.microsoft.com/office/drawing/2014/main" id="{5592298D-044B-4D11-B43B-79BD2D39C976}"/>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3.</a:t>
            </a:r>
          </a:p>
          <a:p>
            <a:r>
              <a:rPr lang="en-US" sz="2800" dirty="0">
                <a:solidFill>
                  <a:schemeClr val="bg1"/>
                </a:solidFill>
              </a:rPr>
              <a:t>Beware of…</a:t>
            </a:r>
            <a:br>
              <a:rPr lang="en-US" sz="2800" dirty="0">
                <a:solidFill>
                  <a:schemeClr val="bg1"/>
                </a:solidFill>
              </a:rPr>
            </a:br>
            <a:r>
              <a:rPr lang="en-US" sz="2800" dirty="0">
                <a:solidFill>
                  <a:schemeClr val="bg1"/>
                </a:solidFill>
              </a:rPr>
              <a:t>Complex setups</a:t>
            </a:r>
            <a:endParaRPr lang="en-GB" sz="1800" dirty="0">
              <a:solidFill>
                <a:schemeClr val="bg1"/>
              </a:solidFill>
            </a:endParaRPr>
          </a:p>
        </p:txBody>
      </p:sp>
      <p:grpSp>
        <p:nvGrpSpPr>
          <p:cNvPr id="21" name="Group 20">
            <a:extLst>
              <a:ext uri="{FF2B5EF4-FFF2-40B4-BE49-F238E27FC236}">
                <a16:creationId xmlns:a16="http://schemas.microsoft.com/office/drawing/2014/main" id="{2C9A4C91-4662-4934-AF79-F912ACD9AC76}"/>
              </a:ext>
            </a:extLst>
          </p:cNvPr>
          <p:cNvGrpSpPr/>
          <p:nvPr/>
        </p:nvGrpSpPr>
        <p:grpSpPr>
          <a:xfrm>
            <a:off x="9256542" y="3102682"/>
            <a:ext cx="2093937" cy="779018"/>
            <a:chOff x="9256542" y="3102682"/>
            <a:chExt cx="2093937" cy="779018"/>
          </a:xfrm>
        </p:grpSpPr>
        <p:sp>
          <p:nvSpPr>
            <p:cNvPr id="23" name="TextBox 22">
              <a:extLst>
                <a:ext uri="{FF2B5EF4-FFF2-40B4-BE49-F238E27FC236}">
                  <a16:creationId xmlns:a16="http://schemas.microsoft.com/office/drawing/2014/main" id="{85A67ECF-34BB-4F19-A6D5-CE7BC32099FB}"/>
                </a:ext>
              </a:extLst>
            </p:cNvPr>
            <p:cNvSpPr txBox="1"/>
            <p:nvPr/>
          </p:nvSpPr>
          <p:spPr>
            <a:xfrm>
              <a:off x="9256542" y="3102682"/>
              <a:ext cx="2093937" cy="400110"/>
            </a:xfrm>
            <a:prstGeom prst="rect">
              <a:avLst/>
            </a:prstGeom>
            <a:solidFill>
              <a:schemeClr val="tx1">
                <a:alpha val="68000"/>
              </a:schemeClr>
            </a:solidFill>
          </p:spPr>
          <p:txBody>
            <a:bodyPr wrap="square" rtlCol="0">
              <a:spAutoFit/>
            </a:bodyPr>
            <a:lstStyle/>
            <a:p>
              <a:pPr algn="r"/>
              <a:r>
                <a:rPr lang="en-GB" sz="2000" dirty="0">
                  <a:solidFill>
                    <a:srgbClr val="DFC9EF"/>
                  </a:solidFill>
                </a:rPr>
                <a:t>740 lines of Init() </a:t>
              </a:r>
            </a:p>
          </p:txBody>
        </p:sp>
        <p:pic>
          <p:nvPicPr>
            <p:cNvPr id="24" name="Picture 23">
              <a:extLst>
                <a:ext uri="{FF2B5EF4-FFF2-40B4-BE49-F238E27FC236}">
                  <a16:creationId xmlns:a16="http://schemas.microsoft.com/office/drawing/2014/main" id="{DC2B00BC-87B9-4780-87B0-02911DF04F31}"/>
                </a:ext>
              </a:extLst>
            </p:cNvPr>
            <p:cNvPicPr>
              <a:picLocks noChangeAspect="1"/>
            </p:cNvPicPr>
            <p:nvPr/>
          </p:nvPicPr>
          <p:blipFill>
            <a:blip r:embed="rId6">
              <a:clrChange>
                <a:clrFrom>
                  <a:srgbClr val="F7F7F7"/>
                </a:clrFrom>
                <a:clrTo>
                  <a:srgbClr val="F7F7F7">
                    <a:alpha val="0"/>
                  </a:srgbClr>
                </a:clrTo>
              </a:clrChange>
              <a:extLst>
                <a:ext uri="{28A0092B-C50C-407E-A947-70E740481C1C}">
                  <a14:useLocalDpi xmlns:a14="http://schemas.microsoft.com/office/drawing/2010/main" val="0"/>
                </a:ext>
              </a:extLst>
            </a:blip>
            <a:stretch>
              <a:fillRect/>
            </a:stretch>
          </p:blipFill>
          <p:spPr>
            <a:xfrm>
              <a:off x="10040265" y="3469282"/>
              <a:ext cx="526491" cy="412418"/>
            </a:xfrm>
            <a:prstGeom prst="rect">
              <a:avLst/>
            </a:prstGeom>
          </p:spPr>
        </p:pic>
      </p:grpSp>
      <p:sp>
        <p:nvSpPr>
          <p:cNvPr id="25" name="Rectangle 24">
            <a:extLst>
              <a:ext uri="{FF2B5EF4-FFF2-40B4-BE49-F238E27FC236}">
                <a16:creationId xmlns:a16="http://schemas.microsoft.com/office/drawing/2014/main" id="{D384E0F9-1E59-426B-9985-74B6EA476B5F}"/>
              </a:ext>
            </a:extLst>
          </p:cNvPr>
          <p:cNvSpPr/>
          <p:nvPr/>
        </p:nvSpPr>
        <p:spPr>
          <a:xfrm>
            <a:off x="11546582" y="3098335"/>
            <a:ext cx="409242" cy="124293"/>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494885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A672D63-FE90-4E20-8F6C-56952A859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134" y="-566720"/>
            <a:ext cx="11370265" cy="856018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370265"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3" name="TextBox 12">
            <a:extLst>
              <a:ext uri="{FF2B5EF4-FFF2-40B4-BE49-F238E27FC236}">
                <a16:creationId xmlns:a16="http://schemas.microsoft.com/office/drawing/2014/main" id="{98C9ABCD-D1F1-4367-8097-244C982E280E}"/>
              </a:ext>
            </a:extLst>
          </p:cNvPr>
          <p:cNvSpPr txBox="1"/>
          <p:nvPr/>
        </p:nvSpPr>
        <p:spPr>
          <a:xfrm>
            <a:off x="6006380" y="1912531"/>
            <a:ext cx="5385438" cy="523220"/>
          </a:xfrm>
          <a:prstGeom prst="rect">
            <a:avLst/>
          </a:prstGeom>
          <a:solidFill>
            <a:schemeClr val="tx1">
              <a:alpha val="68000"/>
            </a:schemeClr>
          </a:solidFill>
        </p:spPr>
        <p:txBody>
          <a:bodyPr wrap="square" rtlCol="0">
            <a:spAutoFit/>
          </a:bodyPr>
          <a:lstStyle/>
          <a:p>
            <a:pPr algn="r"/>
            <a:r>
              <a:rPr lang="en-GB" sz="2800" dirty="0">
                <a:solidFill>
                  <a:schemeClr val="bg1"/>
                </a:solidFill>
              </a:rPr>
              <a:t>Test Suite for  Rooms Availability</a:t>
            </a:r>
          </a:p>
        </p:txBody>
      </p:sp>
      <p:grpSp>
        <p:nvGrpSpPr>
          <p:cNvPr id="20" name="Group 19">
            <a:extLst>
              <a:ext uri="{FF2B5EF4-FFF2-40B4-BE49-F238E27FC236}">
                <a16:creationId xmlns:a16="http://schemas.microsoft.com/office/drawing/2014/main" id="{C2BAF5F0-C1A7-41D1-8315-B27845DA39C5}"/>
              </a:ext>
            </a:extLst>
          </p:cNvPr>
          <p:cNvGrpSpPr/>
          <p:nvPr/>
        </p:nvGrpSpPr>
        <p:grpSpPr>
          <a:xfrm>
            <a:off x="4668033" y="2454443"/>
            <a:ext cx="7291880" cy="4097995"/>
            <a:chOff x="4668033" y="2454443"/>
            <a:chExt cx="7291880" cy="4097995"/>
          </a:xfrm>
        </p:grpSpPr>
        <p:sp>
          <p:nvSpPr>
            <p:cNvPr id="19" name="Rectangle 18">
              <a:extLst>
                <a:ext uri="{FF2B5EF4-FFF2-40B4-BE49-F238E27FC236}">
                  <a16:creationId xmlns:a16="http://schemas.microsoft.com/office/drawing/2014/main" id="{45DDF04D-673C-43BA-91AE-9ECAE0019099}"/>
                </a:ext>
              </a:extLst>
            </p:cNvPr>
            <p:cNvSpPr/>
            <p:nvPr/>
          </p:nvSpPr>
          <p:spPr>
            <a:xfrm>
              <a:off x="4668033" y="2454443"/>
              <a:ext cx="7291880" cy="409799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C383E2DE-0E7A-4F90-9D41-64765C9F82EF}"/>
                </a:ext>
              </a:extLst>
            </p:cNvPr>
            <p:cNvPicPr>
              <a:picLocks noChangeAspect="1"/>
            </p:cNvPicPr>
            <p:nvPr/>
          </p:nvPicPr>
          <p:blipFill rotWithShape="1">
            <a:blip r:embed="rId4"/>
            <a:srcRect l="94855"/>
            <a:stretch/>
          </p:blipFill>
          <p:spPr>
            <a:xfrm>
              <a:off x="11580575" y="2476343"/>
              <a:ext cx="379338" cy="4071598"/>
            </a:xfrm>
            <a:prstGeom prst="rect">
              <a:avLst/>
            </a:prstGeom>
          </p:spPr>
        </p:pic>
      </p:grpSp>
      <p:sp>
        <p:nvSpPr>
          <p:cNvPr id="4" name="Rectangle 3">
            <a:extLst>
              <a:ext uri="{FF2B5EF4-FFF2-40B4-BE49-F238E27FC236}">
                <a16:creationId xmlns:a16="http://schemas.microsoft.com/office/drawing/2014/main" id="{76DB5127-A31A-492E-B72F-AEBBCB4B0FBB}"/>
              </a:ext>
            </a:extLst>
          </p:cNvPr>
          <p:cNvSpPr/>
          <p:nvPr/>
        </p:nvSpPr>
        <p:spPr>
          <a:xfrm>
            <a:off x="11564090" y="2481473"/>
            <a:ext cx="365113" cy="1828725"/>
          </a:xfrm>
          <a:prstGeom prst="rect">
            <a:avLst/>
          </a:prstGeom>
          <a:noFill/>
          <a:ln w="50800">
            <a:solidFill>
              <a:srgbClr val="BA8C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a:extLst>
              <a:ext uri="{FF2B5EF4-FFF2-40B4-BE49-F238E27FC236}">
                <a16:creationId xmlns:a16="http://schemas.microsoft.com/office/drawing/2014/main" id="{1BE795C9-AB5F-4ABC-9F57-FF78241BBF51}"/>
              </a:ext>
            </a:extLst>
          </p:cNvPr>
          <p:cNvPicPr>
            <a:picLocks noChangeAspect="1"/>
          </p:cNvPicPr>
          <p:nvPr/>
        </p:nvPicPr>
        <p:blipFill rotWithShape="1">
          <a:blip r:embed="rId5"/>
          <a:srcRect r="4938"/>
          <a:stretch/>
        </p:blipFill>
        <p:spPr>
          <a:xfrm>
            <a:off x="4711636" y="2471846"/>
            <a:ext cx="6753341" cy="4021140"/>
          </a:xfrm>
          <a:prstGeom prst="rect">
            <a:avLst/>
          </a:prstGeom>
        </p:spPr>
      </p:pic>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2" name="Title 3">
            <a:extLst>
              <a:ext uri="{FF2B5EF4-FFF2-40B4-BE49-F238E27FC236}">
                <a16:creationId xmlns:a16="http://schemas.microsoft.com/office/drawing/2014/main" id="{5592298D-044B-4D11-B43B-79BD2D39C976}"/>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3.</a:t>
            </a:r>
          </a:p>
          <a:p>
            <a:r>
              <a:rPr lang="en-US" sz="2800" dirty="0">
                <a:solidFill>
                  <a:schemeClr val="bg1"/>
                </a:solidFill>
              </a:rPr>
              <a:t>Beware of…</a:t>
            </a:r>
            <a:br>
              <a:rPr lang="en-US" sz="2800" dirty="0">
                <a:solidFill>
                  <a:schemeClr val="bg1"/>
                </a:solidFill>
              </a:rPr>
            </a:br>
            <a:r>
              <a:rPr lang="en-US" sz="2800" dirty="0">
                <a:solidFill>
                  <a:schemeClr val="bg1"/>
                </a:solidFill>
              </a:rPr>
              <a:t>Complex setups</a:t>
            </a:r>
            <a:endParaRPr lang="en-GB" sz="1800" dirty="0">
              <a:solidFill>
                <a:schemeClr val="bg1"/>
              </a:solidFill>
            </a:endParaRPr>
          </a:p>
        </p:txBody>
      </p:sp>
      <p:grpSp>
        <p:nvGrpSpPr>
          <p:cNvPr id="25" name="Group 24">
            <a:extLst>
              <a:ext uri="{FF2B5EF4-FFF2-40B4-BE49-F238E27FC236}">
                <a16:creationId xmlns:a16="http://schemas.microsoft.com/office/drawing/2014/main" id="{959ABD0C-CAFB-4825-B78E-786CD9AC10B0}"/>
              </a:ext>
            </a:extLst>
          </p:cNvPr>
          <p:cNvGrpSpPr/>
          <p:nvPr/>
        </p:nvGrpSpPr>
        <p:grpSpPr>
          <a:xfrm>
            <a:off x="9256542" y="3102682"/>
            <a:ext cx="2093937" cy="779018"/>
            <a:chOff x="9256542" y="3102682"/>
            <a:chExt cx="2093937" cy="779018"/>
          </a:xfrm>
        </p:grpSpPr>
        <p:sp>
          <p:nvSpPr>
            <p:cNvPr id="27" name="TextBox 26">
              <a:extLst>
                <a:ext uri="{FF2B5EF4-FFF2-40B4-BE49-F238E27FC236}">
                  <a16:creationId xmlns:a16="http://schemas.microsoft.com/office/drawing/2014/main" id="{074CF63F-4FA0-43D6-A0B0-37353237F04D}"/>
                </a:ext>
              </a:extLst>
            </p:cNvPr>
            <p:cNvSpPr txBox="1"/>
            <p:nvPr/>
          </p:nvSpPr>
          <p:spPr>
            <a:xfrm>
              <a:off x="9256542" y="3102682"/>
              <a:ext cx="2093937" cy="400110"/>
            </a:xfrm>
            <a:prstGeom prst="rect">
              <a:avLst/>
            </a:prstGeom>
            <a:solidFill>
              <a:schemeClr val="tx1">
                <a:alpha val="68000"/>
              </a:schemeClr>
            </a:solidFill>
          </p:spPr>
          <p:txBody>
            <a:bodyPr wrap="square" rtlCol="0">
              <a:spAutoFit/>
            </a:bodyPr>
            <a:lstStyle/>
            <a:p>
              <a:pPr algn="r"/>
              <a:r>
                <a:rPr lang="en-GB" sz="2000" dirty="0">
                  <a:solidFill>
                    <a:srgbClr val="DFC9EF"/>
                  </a:solidFill>
                </a:rPr>
                <a:t>740 lines of Init() </a:t>
              </a:r>
            </a:p>
          </p:txBody>
        </p:sp>
        <p:pic>
          <p:nvPicPr>
            <p:cNvPr id="28" name="Picture 27">
              <a:extLst>
                <a:ext uri="{FF2B5EF4-FFF2-40B4-BE49-F238E27FC236}">
                  <a16:creationId xmlns:a16="http://schemas.microsoft.com/office/drawing/2014/main" id="{06E34A73-8C08-44AB-AC9D-E6ACAA232DE1}"/>
                </a:ext>
              </a:extLst>
            </p:cNvPr>
            <p:cNvPicPr>
              <a:picLocks noChangeAspect="1"/>
            </p:cNvPicPr>
            <p:nvPr/>
          </p:nvPicPr>
          <p:blipFill>
            <a:blip r:embed="rId6">
              <a:clrChange>
                <a:clrFrom>
                  <a:srgbClr val="F7F7F7"/>
                </a:clrFrom>
                <a:clrTo>
                  <a:srgbClr val="F7F7F7">
                    <a:alpha val="0"/>
                  </a:srgbClr>
                </a:clrTo>
              </a:clrChange>
              <a:extLst>
                <a:ext uri="{28A0092B-C50C-407E-A947-70E740481C1C}">
                  <a14:useLocalDpi xmlns:a14="http://schemas.microsoft.com/office/drawing/2010/main" val="0"/>
                </a:ext>
              </a:extLst>
            </a:blip>
            <a:stretch>
              <a:fillRect/>
            </a:stretch>
          </p:blipFill>
          <p:spPr>
            <a:xfrm>
              <a:off x="10040265" y="3469282"/>
              <a:ext cx="526491" cy="412418"/>
            </a:xfrm>
            <a:prstGeom prst="rect">
              <a:avLst/>
            </a:prstGeom>
          </p:spPr>
        </p:pic>
      </p:grpSp>
      <p:sp>
        <p:nvSpPr>
          <p:cNvPr id="29" name="Rectangle 28">
            <a:extLst>
              <a:ext uri="{FF2B5EF4-FFF2-40B4-BE49-F238E27FC236}">
                <a16:creationId xmlns:a16="http://schemas.microsoft.com/office/drawing/2014/main" id="{8C9D8336-9322-43B2-BCA4-E6B6696D6282}"/>
              </a:ext>
            </a:extLst>
          </p:cNvPr>
          <p:cNvSpPr/>
          <p:nvPr/>
        </p:nvSpPr>
        <p:spPr>
          <a:xfrm>
            <a:off x="11546582" y="3793404"/>
            <a:ext cx="409242" cy="124293"/>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172234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A672D63-FE90-4E20-8F6C-56952A859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134" y="-566720"/>
            <a:ext cx="11370265" cy="856018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370265"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3" name="TextBox 12">
            <a:extLst>
              <a:ext uri="{FF2B5EF4-FFF2-40B4-BE49-F238E27FC236}">
                <a16:creationId xmlns:a16="http://schemas.microsoft.com/office/drawing/2014/main" id="{98C9ABCD-D1F1-4367-8097-244C982E280E}"/>
              </a:ext>
            </a:extLst>
          </p:cNvPr>
          <p:cNvSpPr txBox="1"/>
          <p:nvPr/>
        </p:nvSpPr>
        <p:spPr>
          <a:xfrm>
            <a:off x="6006380" y="1912531"/>
            <a:ext cx="5385438" cy="523220"/>
          </a:xfrm>
          <a:prstGeom prst="rect">
            <a:avLst/>
          </a:prstGeom>
          <a:solidFill>
            <a:schemeClr val="tx1">
              <a:alpha val="68000"/>
            </a:schemeClr>
          </a:solidFill>
        </p:spPr>
        <p:txBody>
          <a:bodyPr wrap="square" rtlCol="0">
            <a:spAutoFit/>
          </a:bodyPr>
          <a:lstStyle/>
          <a:p>
            <a:pPr algn="r"/>
            <a:r>
              <a:rPr lang="en-GB" sz="2800" dirty="0">
                <a:solidFill>
                  <a:schemeClr val="bg1"/>
                </a:solidFill>
              </a:rPr>
              <a:t>Test Suite for  Rooms Availability</a:t>
            </a:r>
          </a:p>
        </p:txBody>
      </p:sp>
      <p:grpSp>
        <p:nvGrpSpPr>
          <p:cNvPr id="20" name="Group 19">
            <a:extLst>
              <a:ext uri="{FF2B5EF4-FFF2-40B4-BE49-F238E27FC236}">
                <a16:creationId xmlns:a16="http://schemas.microsoft.com/office/drawing/2014/main" id="{C2BAF5F0-C1A7-41D1-8315-B27845DA39C5}"/>
              </a:ext>
            </a:extLst>
          </p:cNvPr>
          <p:cNvGrpSpPr/>
          <p:nvPr/>
        </p:nvGrpSpPr>
        <p:grpSpPr>
          <a:xfrm>
            <a:off x="4668033" y="2454443"/>
            <a:ext cx="7291880" cy="4097995"/>
            <a:chOff x="4668033" y="2454443"/>
            <a:chExt cx="7291880" cy="4097995"/>
          </a:xfrm>
        </p:grpSpPr>
        <p:sp>
          <p:nvSpPr>
            <p:cNvPr id="19" name="Rectangle 18">
              <a:extLst>
                <a:ext uri="{FF2B5EF4-FFF2-40B4-BE49-F238E27FC236}">
                  <a16:creationId xmlns:a16="http://schemas.microsoft.com/office/drawing/2014/main" id="{45DDF04D-673C-43BA-91AE-9ECAE0019099}"/>
                </a:ext>
              </a:extLst>
            </p:cNvPr>
            <p:cNvSpPr/>
            <p:nvPr/>
          </p:nvSpPr>
          <p:spPr>
            <a:xfrm>
              <a:off x="4668033" y="2454443"/>
              <a:ext cx="7291880" cy="409799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C383E2DE-0E7A-4F90-9D41-64765C9F82EF}"/>
                </a:ext>
              </a:extLst>
            </p:cNvPr>
            <p:cNvPicPr>
              <a:picLocks noChangeAspect="1"/>
            </p:cNvPicPr>
            <p:nvPr/>
          </p:nvPicPr>
          <p:blipFill rotWithShape="1">
            <a:blip r:embed="rId4"/>
            <a:srcRect l="94855"/>
            <a:stretch/>
          </p:blipFill>
          <p:spPr>
            <a:xfrm>
              <a:off x="11580575" y="2476343"/>
              <a:ext cx="379338" cy="4071598"/>
            </a:xfrm>
            <a:prstGeom prst="rect">
              <a:avLst/>
            </a:prstGeom>
          </p:spPr>
        </p:pic>
      </p:grpSp>
      <p:pic>
        <p:nvPicPr>
          <p:cNvPr id="21" name="Picture 20">
            <a:extLst>
              <a:ext uri="{FF2B5EF4-FFF2-40B4-BE49-F238E27FC236}">
                <a16:creationId xmlns:a16="http://schemas.microsoft.com/office/drawing/2014/main" id="{FBADA545-208D-4C19-A719-80CACC84E462}"/>
              </a:ext>
            </a:extLst>
          </p:cNvPr>
          <p:cNvPicPr>
            <a:picLocks noChangeAspect="1"/>
          </p:cNvPicPr>
          <p:nvPr/>
        </p:nvPicPr>
        <p:blipFill rotWithShape="1">
          <a:blip r:embed="rId5"/>
          <a:srcRect r="5645"/>
          <a:stretch/>
        </p:blipFill>
        <p:spPr>
          <a:xfrm>
            <a:off x="4712647" y="2476343"/>
            <a:ext cx="6820733" cy="4021263"/>
          </a:xfrm>
          <a:prstGeom prst="rect">
            <a:avLst/>
          </a:prstGeom>
        </p:spPr>
      </p:pic>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2" name="Title 3">
            <a:extLst>
              <a:ext uri="{FF2B5EF4-FFF2-40B4-BE49-F238E27FC236}">
                <a16:creationId xmlns:a16="http://schemas.microsoft.com/office/drawing/2014/main" id="{5592298D-044B-4D11-B43B-79BD2D39C976}"/>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3.</a:t>
            </a:r>
          </a:p>
          <a:p>
            <a:r>
              <a:rPr lang="en-US" sz="2800" dirty="0">
                <a:solidFill>
                  <a:schemeClr val="bg1"/>
                </a:solidFill>
              </a:rPr>
              <a:t>Beware of…</a:t>
            </a:r>
            <a:br>
              <a:rPr lang="en-US" sz="2800" dirty="0">
                <a:solidFill>
                  <a:schemeClr val="bg1"/>
                </a:solidFill>
              </a:rPr>
            </a:br>
            <a:r>
              <a:rPr lang="en-US" sz="2800" dirty="0">
                <a:solidFill>
                  <a:schemeClr val="bg1"/>
                </a:solidFill>
              </a:rPr>
              <a:t>Complex setups</a:t>
            </a:r>
            <a:endParaRPr lang="en-GB" sz="1800" dirty="0">
              <a:solidFill>
                <a:schemeClr val="bg1"/>
              </a:solidFill>
            </a:endParaRPr>
          </a:p>
        </p:txBody>
      </p:sp>
      <p:sp>
        <p:nvSpPr>
          <p:cNvPr id="23" name="Rectangle 22">
            <a:extLst>
              <a:ext uri="{FF2B5EF4-FFF2-40B4-BE49-F238E27FC236}">
                <a16:creationId xmlns:a16="http://schemas.microsoft.com/office/drawing/2014/main" id="{40AB1173-B558-4FDB-B06F-F0E5679B36BA}"/>
              </a:ext>
            </a:extLst>
          </p:cNvPr>
          <p:cNvSpPr/>
          <p:nvPr/>
        </p:nvSpPr>
        <p:spPr>
          <a:xfrm>
            <a:off x="11565259" y="4370253"/>
            <a:ext cx="365113" cy="2147712"/>
          </a:xfrm>
          <a:prstGeom prst="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49E2F36B-C608-41C2-B065-B47A39AEF358}"/>
              </a:ext>
            </a:extLst>
          </p:cNvPr>
          <p:cNvSpPr txBox="1"/>
          <p:nvPr/>
        </p:nvSpPr>
        <p:spPr>
          <a:xfrm>
            <a:off x="8496886" y="4865752"/>
            <a:ext cx="2990653" cy="707886"/>
          </a:xfrm>
          <a:prstGeom prst="rect">
            <a:avLst/>
          </a:prstGeom>
          <a:solidFill>
            <a:schemeClr val="tx1">
              <a:alpha val="75000"/>
            </a:schemeClr>
          </a:solidFill>
        </p:spPr>
        <p:txBody>
          <a:bodyPr wrap="square" rtlCol="0">
            <a:spAutoFit/>
          </a:bodyPr>
          <a:lstStyle/>
          <a:p>
            <a:pPr algn="r"/>
            <a:r>
              <a:rPr lang="en-GB" sz="2000" dirty="0">
                <a:solidFill>
                  <a:srgbClr val="FFC000"/>
                </a:solidFill>
              </a:rPr>
              <a:t>Tests using initialized fields </a:t>
            </a:r>
            <a:br>
              <a:rPr lang="en-GB" sz="2000" dirty="0">
                <a:solidFill>
                  <a:srgbClr val="FFC000"/>
                </a:solidFill>
              </a:rPr>
            </a:br>
            <a:r>
              <a:rPr lang="en-GB" sz="2000" dirty="0">
                <a:solidFill>
                  <a:srgbClr val="FFC000"/>
                </a:solidFill>
                <a:sym typeface="Wingdings" panose="05000000000000000000" pitchFamily="2" charset="2"/>
              </a:rPr>
              <a:t></a:t>
            </a:r>
            <a:r>
              <a:rPr lang="en-GB" sz="2000" dirty="0">
                <a:solidFill>
                  <a:srgbClr val="FFC000"/>
                </a:solidFill>
              </a:rPr>
              <a:t> side effects nightmare</a:t>
            </a:r>
          </a:p>
        </p:txBody>
      </p:sp>
      <p:pic>
        <p:nvPicPr>
          <p:cNvPr id="15" name="Picture 14">
            <a:extLst>
              <a:ext uri="{FF2B5EF4-FFF2-40B4-BE49-F238E27FC236}">
                <a16:creationId xmlns:a16="http://schemas.microsoft.com/office/drawing/2014/main" id="{C387A59D-6805-45A2-B278-ED79D40B6B0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29866" y="5571968"/>
            <a:ext cx="638377" cy="638377"/>
          </a:xfrm>
          <a:prstGeom prst="rect">
            <a:avLst/>
          </a:prstGeom>
        </p:spPr>
      </p:pic>
      <p:sp>
        <p:nvSpPr>
          <p:cNvPr id="25" name="Rectangle 24">
            <a:extLst>
              <a:ext uri="{FF2B5EF4-FFF2-40B4-BE49-F238E27FC236}">
                <a16:creationId xmlns:a16="http://schemas.microsoft.com/office/drawing/2014/main" id="{BAFE38A6-C78B-45FA-8026-20AEF0B049E3}"/>
              </a:ext>
            </a:extLst>
          </p:cNvPr>
          <p:cNvSpPr/>
          <p:nvPr/>
        </p:nvSpPr>
        <p:spPr>
          <a:xfrm>
            <a:off x="11546582" y="5639050"/>
            <a:ext cx="409242" cy="124293"/>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0021539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A672D63-FE90-4E20-8F6C-56952A859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134" y="-566720"/>
            <a:ext cx="11370265" cy="856018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154244" y="-341285"/>
            <a:ext cx="11370265"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8" name="Rectangle 7">
            <a:extLst>
              <a:ext uri="{FF2B5EF4-FFF2-40B4-BE49-F238E27FC236}">
                <a16:creationId xmlns:a16="http://schemas.microsoft.com/office/drawing/2014/main" id="{B64C4AC1-1D20-4F51-ACBF-5001A9736C72}"/>
              </a:ext>
            </a:extLst>
          </p:cNvPr>
          <p:cNvSpPr/>
          <p:nvPr/>
        </p:nvSpPr>
        <p:spPr>
          <a:xfrm>
            <a:off x="1306644" y="-188885"/>
            <a:ext cx="11782268" cy="7411154"/>
          </a:xfrm>
          <a:prstGeom prst="rect">
            <a:avLst/>
          </a:prstGeom>
          <a:solidFill>
            <a:schemeClr val="bg2">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itle 3">
            <a:extLst>
              <a:ext uri="{FF2B5EF4-FFF2-40B4-BE49-F238E27FC236}">
                <a16:creationId xmlns:a16="http://schemas.microsoft.com/office/drawing/2014/main" id="{6FF29C53-CC40-4651-B95A-116B3A6D1CED}"/>
              </a:ext>
            </a:extLst>
          </p:cNvPr>
          <p:cNvSpPr txBox="1">
            <a:spLocks/>
          </p:cNvSpPr>
          <p:nvPr/>
        </p:nvSpPr>
        <p:spPr>
          <a:xfrm>
            <a:off x="5776502" y="1805424"/>
            <a:ext cx="5714727" cy="4542282"/>
          </a:xfrm>
          <a:prstGeom prst="rect">
            <a:avLst/>
          </a:prstGeom>
        </p:spPr>
        <p:txBody>
          <a:bodyPr vert="horz" lIns="91440" tIns="45720" rIns="91440" bIns="45720" rtlCol="0" anchor="t">
            <a:normAutofit fontScale="70000" lnSpcReduction="20000"/>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spcAft>
                <a:spcPts val="1800"/>
              </a:spcAft>
            </a:pPr>
            <a:r>
              <a:rPr lang="en-US" sz="3600" cap="all" dirty="0"/>
              <a:t>Mitigations</a:t>
            </a:r>
          </a:p>
          <a:p>
            <a:pPr>
              <a:spcAft>
                <a:spcPts val="1800"/>
              </a:spcAft>
            </a:pPr>
            <a:endParaRPr lang="en-US" sz="2800" dirty="0"/>
          </a:p>
          <a:p>
            <a:pPr marL="457200" indent="-457200">
              <a:spcAft>
                <a:spcPts val="1800"/>
              </a:spcAft>
              <a:buFont typeface="Arial" panose="020B0604020202020204" pitchFamily="34" charset="0"/>
              <a:buChar char="•"/>
            </a:pPr>
            <a:r>
              <a:rPr lang="en-US" sz="2800" dirty="0"/>
              <a:t>Avoid cognitive overload as much as possible </a:t>
            </a:r>
            <a:br>
              <a:rPr lang="en-US" sz="2800" dirty="0"/>
            </a:br>
            <a:br>
              <a:rPr lang="en-US" sz="1300" dirty="0"/>
            </a:br>
            <a:r>
              <a:rPr lang="en-US" sz="2900" dirty="0">
                <a:solidFill>
                  <a:srgbClr val="C00000"/>
                </a:solidFill>
              </a:rPr>
              <a:t>The power of sameness</a:t>
            </a:r>
          </a:p>
          <a:p>
            <a:pPr marL="457200" indent="-457200">
              <a:spcAft>
                <a:spcPts val="1800"/>
              </a:spcAft>
              <a:buFont typeface="Arial" panose="020B0604020202020204" pitchFamily="34" charset="0"/>
              <a:buChar char="•"/>
            </a:pPr>
            <a:r>
              <a:rPr lang="en-US" sz="2800" dirty="0"/>
              <a:t>Favor local variables over test suite members </a:t>
            </a:r>
            <a:br>
              <a:rPr lang="en-US" sz="2800" dirty="0"/>
            </a:br>
            <a:r>
              <a:rPr lang="en-US" sz="2000" dirty="0"/>
              <a:t>Everything should be created from the test</a:t>
            </a:r>
            <a:endParaRPr lang="en-US" sz="4000" dirty="0"/>
          </a:p>
          <a:p>
            <a:pPr marL="457200" indent="-457200">
              <a:spcAft>
                <a:spcPts val="1800"/>
              </a:spcAft>
              <a:buFont typeface="Arial" panose="020B0604020202020204" pitchFamily="34" charset="0"/>
              <a:buChar char="•"/>
            </a:pPr>
            <a:r>
              <a:rPr lang="en-US" sz="2800" dirty="0"/>
              <a:t>Use Domain</a:t>
            </a:r>
            <a:r>
              <a:rPr lang="fr-FR" sz="2800" dirty="0"/>
              <a:t>-D</a:t>
            </a:r>
            <a:r>
              <a:rPr lang="en-US" sz="2800" dirty="0"/>
              <a:t>riven Builders to shorten and explicit the Arrange section of your tests</a:t>
            </a:r>
          </a:p>
          <a:p>
            <a:pPr marL="457200" indent="-457200">
              <a:spcAft>
                <a:spcPts val="1800"/>
              </a:spcAft>
              <a:buFont typeface="Arial" panose="020B0604020202020204" pitchFamily="34" charset="0"/>
              <a:buChar char="•"/>
            </a:pPr>
            <a:r>
              <a:rPr lang="en-US" sz="2800" dirty="0">
                <a:solidFill>
                  <a:srgbClr val="C00000"/>
                </a:solidFill>
              </a:rPr>
              <a:t>Treat your test code as production code!</a:t>
            </a:r>
            <a:br>
              <a:rPr lang="en-US" sz="2800" dirty="0">
                <a:solidFill>
                  <a:srgbClr val="C00000"/>
                </a:solidFill>
              </a:rPr>
            </a:br>
            <a:br>
              <a:rPr lang="en-US" sz="1600" dirty="0">
                <a:solidFill>
                  <a:srgbClr val="C00000"/>
                </a:solidFill>
              </a:rPr>
            </a:br>
            <a:r>
              <a:rPr lang="en-US" sz="2000" dirty="0">
                <a:sym typeface="Wingdings" panose="05000000000000000000" pitchFamily="2" charset="2"/>
              </a:rPr>
              <a:t> </a:t>
            </a:r>
            <a:r>
              <a:rPr lang="en-US" sz="2000" dirty="0"/>
              <a:t>merciless refactoring</a:t>
            </a:r>
            <a:endParaRPr lang="en-US" sz="2600"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12" name="Title 3">
            <a:extLst>
              <a:ext uri="{FF2B5EF4-FFF2-40B4-BE49-F238E27FC236}">
                <a16:creationId xmlns:a16="http://schemas.microsoft.com/office/drawing/2014/main" id="{5592298D-044B-4D11-B43B-79BD2D39C976}"/>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800" dirty="0">
                <a:solidFill>
                  <a:schemeClr val="bg1"/>
                </a:solidFill>
              </a:rPr>
              <a:t>3.</a:t>
            </a:r>
          </a:p>
          <a:p>
            <a:r>
              <a:rPr lang="en-US" sz="2800" dirty="0">
                <a:solidFill>
                  <a:schemeClr val="bg1"/>
                </a:solidFill>
              </a:rPr>
              <a:t>Beware of…</a:t>
            </a:r>
            <a:br>
              <a:rPr lang="en-US" sz="2800" dirty="0">
                <a:solidFill>
                  <a:schemeClr val="bg1"/>
                </a:solidFill>
              </a:rPr>
            </a:br>
            <a:r>
              <a:rPr lang="en-US" sz="2800" dirty="0">
                <a:solidFill>
                  <a:schemeClr val="bg1"/>
                </a:solidFill>
              </a:rPr>
              <a:t>Complex setups</a:t>
            </a:r>
            <a:endParaRPr lang="en-GB" sz="1800" dirty="0">
              <a:solidFill>
                <a:schemeClr val="bg1"/>
              </a:solidFill>
            </a:endParaRPr>
          </a:p>
        </p:txBody>
      </p:sp>
      <p:pic>
        <p:nvPicPr>
          <p:cNvPr id="4" name="Picture 3">
            <a:extLst>
              <a:ext uri="{FF2B5EF4-FFF2-40B4-BE49-F238E27FC236}">
                <a16:creationId xmlns:a16="http://schemas.microsoft.com/office/drawing/2014/main" id="{01AE81AD-0F29-4DAD-A851-4AF0DB13DC31}"/>
              </a:ext>
            </a:extLst>
          </p:cNvPr>
          <p:cNvPicPr>
            <a:picLocks noChangeAspect="1"/>
          </p:cNvPicPr>
          <p:nvPr/>
        </p:nvPicPr>
        <p:blipFill>
          <a:blip r:embed="rId4">
            <a:clrChange>
              <a:clrFrom>
                <a:srgbClr val="000000"/>
              </a:clrFrom>
              <a:clrTo>
                <a:srgbClr val="000000">
                  <a:alpha val="0"/>
                </a:srgbClr>
              </a:clrTo>
            </a:clrChange>
          </a:blip>
          <a:stretch>
            <a:fillRect/>
          </a:stretch>
        </p:blipFill>
        <p:spPr>
          <a:xfrm>
            <a:off x="11019121" y="2512237"/>
            <a:ext cx="889179" cy="861392"/>
          </a:xfrm>
          <a:prstGeom prst="rect">
            <a:avLst/>
          </a:prstGeom>
        </p:spPr>
      </p:pic>
    </p:spTree>
    <p:extLst>
      <p:ext uri="{BB962C8B-B14F-4D97-AF65-F5344CB8AC3E}">
        <p14:creationId xmlns:p14="http://schemas.microsoft.com/office/powerpoint/2010/main" val="87668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15" name="Rectangle 14">
            <a:extLst>
              <a:ext uri="{FF2B5EF4-FFF2-40B4-BE49-F238E27FC236}">
                <a16:creationId xmlns:a16="http://schemas.microsoft.com/office/drawing/2014/main" id="{F0D21BF1-2104-4EE8-B206-F224BF3EAB3F}"/>
              </a:ext>
            </a:extLst>
          </p:cNvPr>
          <p:cNvSpPr/>
          <p:nvPr/>
        </p:nvSpPr>
        <p:spPr>
          <a:xfrm>
            <a:off x="1203519"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3244772"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Beware of…</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8" name="Title 3">
            <a:extLst>
              <a:ext uri="{FF2B5EF4-FFF2-40B4-BE49-F238E27FC236}">
                <a16:creationId xmlns:a16="http://schemas.microsoft.com/office/drawing/2014/main" id="{279D0AB6-6217-4696-8B09-66F8D94215D8}"/>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bg1"/>
                </a:solidFill>
              </a:rPr>
              <a:t>1. Fragile tests </a:t>
            </a:r>
          </a:p>
          <a:p>
            <a:pPr algn="r">
              <a:spcBef>
                <a:spcPts val="0"/>
              </a:spcBef>
              <a:spcAft>
                <a:spcPts val="600"/>
              </a:spcAft>
            </a:pPr>
            <a:r>
              <a:rPr lang="en-US" sz="2800" dirty="0">
                <a:solidFill>
                  <a:schemeClr val="accent5">
                    <a:lumMod val="40000"/>
                    <a:lumOff val="60000"/>
                  </a:schemeClr>
                </a:solidFill>
              </a:rPr>
              <a:t>2. Blind spots</a:t>
            </a:r>
          </a:p>
          <a:p>
            <a:pPr algn="r">
              <a:spcBef>
                <a:spcPts val="0"/>
              </a:spcBef>
              <a:spcAft>
                <a:spcPts val="600"/>
              </a:spcAft>
            </a:pPr>
            <a:r>
              <a:rPr lang="en-US" sz="2800" dirty="0">
                <a:solidFill>
                  <a:schemeClr val="bg1"/>
                </a:solidFill>
              </a:rPr>
              <a:t>3. Complex setups</a:t>
            </a:r>
          </a:p>
        </p:txBody>
      </p:sp>
    </p:spTree>
    <p:extLst>
      <p:ext uri="{BB962C8B-B14F-4D97-AF65-F5344CB8AC3E}">
        <p14:creationId xmlns:p14="http://schemas.microsoft.com/office/powerpoint/2010/main" val="1813341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DAE98896-C143-458A-8F72-E4415529AD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3417"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2" y="124769"/>
            <a:ext cx="608042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DDD (&amp; TDD) also </a:t>
            </a:r>
            <a:r>
              <a:rPr lang="en-US" sz="7200" cap="all" dirty="0" err="1">
                <a:solidFill>
                  <a:srgbClr val="2E8EE4"/>
                </a:solidFill>
              </a:rPr>
              <a:t>loveS</a:t>
            </a:r>
            <a:r>
              <a:rPr lang="en-US" sz="7200" cap="all" dirty="0">
                <a:solidFill>
                  <a:srgbClr val="2E8EE4"/>
                </a:solidFill>
              </a:rPr>
              <a:t>…</a:t>
            </a:r>
            <a:endParaRPr lang="en-GB" sz="7200" dirty="0">
              <a:solidFill>
                <a:schemeClr val="bg1"/>
              </a:solidFill>
            </a:endParaRPr>
          </a:p>
        </p:txBody>
      </p:sp>
      <p:grpSp>
        <p:nvGrpSpPr>
          <p:cNvPr id="3" name="Group 2">
            <a:extLst>
              <a:ext uri="{FF2B5EF4-FFF2-40B4-BE49-F238E27FC236}">
                <a16:creationId xmlns:a16="http://schemas.microsoft.com/office/drawing/2014/main" id="{EBAFDA8E-EEC9-4241-BBAB-BC2D2F8E86C6}"/>
              </a:ext>
            </a:extLst>
          </p:cNvPr>
          <p:cNvGrpSpPr/>
          <p:nvPr/>
        </p:nvGrpSpPr>
        <p:grpSpPr>
          <a:xfrm>
            <a:off x="6381982" y="1548710"/>
            <a:ext cx="5621084" cy="4912619"/>
            <a:chOff x="6729353" y="1267097"/>
            <a:chExt cx="4443787" cy="3883705"/>
          </a:xfrm>
        </p:grpSpPr>
        <p:sp>
          <p:nvSpPr>
            <p:cNvPr id="74" name="Octagon 73">
              <a:extLst>
                <a:ext uri="{FF2B5EF4-FFF2-40B4-BE49-F238E27FC236}">
                  <a16:creationId xmlns:a16="http://schemas.microsoft.com/office/drawing/2014/main" id="{F1E3CABB-62E4-47A6-8896-DEA57C52C792}"/>
                </a:ext>
              </a:extLst>
            </p:cNvPr>
            <p:cNvSpPr/>
            <p:nvPr/>
          </p:nvSpPr>
          <p:spPr>
            <a:xfrm>
              <a:off x="6872053" y="1647538"/>
              <a:ext cx="4073331" cy="3467168"/>
            </a:xfrm>
            <a:prstGeom prst="octagon">
              <a:avLst>
                <a:gd name="adj" fmla="val 30445"/>
              </a:avLst>
            </a:prstGeom>
            <a:solidFill>
              <a:srgbClr val="DFC9EF"/>
            </a:solidFill>
            <a:ln w="889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47" name="Right Brace 46">
              <a:extLst>
                <a:ext uri="{FF2B5EF4-FFF2-40B4-BE49-F238E27FC236}">
                  <a16:creationId xmlns:a16="http://schemas.microsoft.com/office/drawing/2014/main" id="{2C1DCAC6-41ED-4AEF-B15E-406A6B8D14BE}"/>
                </a:ext>
              </a:extLst>
            </p:cNvPr>
            <p:cNvSpPr/>
            <p:nvPr/>
          </p:nvSpPr>
          <p:spPr>
            <a:xfrm rot="13371144">
              <a:off x="9861933" y="4179326"/>
              <a:ext cx="542085" cy="322517"/>
            </a:xfrm>
            <a:prstGeom prst="rightBrace">
              <a:avLst>
                <a:gd name="adj1" fmla="val 8333"/>
                <a:gd name="adj2" fmla="val 55289"/>
              </a:avLst>
            </a:prstGeom>
            <a:ln w="349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C1BEB735-FA8C-45E4-B5FF-C9A2C47F8928}"/>
                </a:ext>
              </a:extLst>
            </p:cNvPr>
            <p:cNvCxnSpPr>
              <a:cxnSpLocks/>
              <a:endCxn id="23" idx="1"/>
            </p:cNvCxnSpPr>
            <p:nvPr/>
          </p:nvCxnSpPr>
          <p:spPr>
            <a:xfrm>
              <a:off x="7617741" y="2255127"/>
              <a:ext cx="383071" cy="310904"/>
            </a:xfrm>
            <a:prstGeom prst="straightConnector1">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DE82A024-73C0-47D8-B6B7-0CEDF0105717}"/>
                </a:ext>
              </a:extLst>
            </p:cNvPr>
            <p:cNvSpPr/>
            <p:nvPr/>
          </p:nvSpPr>
          <p:spPr>
            <a:xfrm rot="18900000">
              <a:off x="7330416" y="2087910"/>
              <a:ext cx="591983" cy="347208"/>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pic>
          <p:nvPicPr>
            <p:cNvPr id="64" name="Picture 63">
              <a:extLst>
                <a:ext uri="{FF2B5EF4-FFF2-40B4-BE49-F238E27FC236}">
                  <a16:creationId xmlns:a16="http://schemas.microsoft.com/office/drawing/2014/main" id="{85DECDFC-D28A-4E71-9CA2-8AF9CB6286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9353" y="1500997"/>
              <a:ext cx="550916" cy="519238"/>
            </a:xfrm>
            <a:prstGeom prst="rect">
              <a:avLst/>
            </a:prstGeom>
          </p:spPr>
        </p:pic>
        <p:cxnSp>
          <p:nvCxnSpPr>
            <p:cNvPr id="65" name="Straight Arrow Connector 64">
              <a:extLst>
                <a:ext uri="{FF2B5EF4-FFF2-40B4-BE49-F238E27FC236}">
                  <a16:creationId xmlns:a16="http://schemas.microsoft.com/office/drawing/2014/main" id="{C6DC7D20-2C09-459A-B475-A292556B29A4}"/>
                </a:ext>
              </a:extLst>
            </p:cNvPr>
            <p:cNvCxnSpPr>
              <a:cxnSpLocks/>
            </p:cNvCxnSpPr>
            <p:nvPr/>
          </p:nvCxnSpPr>
          <p:spPr>
            <a:xfrm>
              <a:off x="7232908" y="1905101"/>
              <a:ext cx="214564" cy="168048"/>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060AE528-A9F2-440C-9BBF-D62CC5FAC4F4}"/>
                </a:ext>
              </a:extLst>
            </p:cNvPr>
            <p:cNvSpPr txBox="1"/>
            <p:nvPr/>
          </p:nvSpPr>
          <p:spPr>
            <a:xfrm>
              <a:off x="7226576" y="1737558"/>
              <a:ext cx="489191" cy="230832"/>
            </a:xfrm>
            <a:prstGeom prst="rect">
              <a:avLst/>
            </a:prstGeom>
            <a:noFill/>
          </p:spPr>
          <p:txBody>
            <a:bodyPr wrap="square" rtlCol="0">
              <a:spAutoFit/>
            </a:bodyPr>
            <a:lstStyle/>
            <a:p>
              <a:r>
                <a:rPr lang="fr-FR" sz="900" b="1" dirty="0">
                  <a:solidFill>
                    <a:schemeClr val="bg1"/>
                  </a:solidFill>
                  <a:latin typeface="Alte Haas Grotesk" panose="02000503000000020004" pitchFamily="2" charset="0"/>
                </a:rPr>
                <a:t>HTTP</a:t>
              </a:r>
              <a:endParaRPr lang="en-GB" sz="900" b="1" dirty="0">
                <a:solidFill>
                  <a:schemeClr val="bg1"/>
                </a:solidFill>
                <a:latin typeface="Alte Haas Grotesk" panose="02000503000000020004" pitchFamily="2" charset="0"/>
              </a:endParaRPr>
            </a:p>
          </p:txBody>
        </p:sp>
        <p:cxnSp>
          <p:nvCxnSpPr>
            <p:cNvPr id="69" name="Straight Arrow Connector 68">
              <a:extLst>
                <a:ext uri="{FF2B5EF4-FFF2-40B4-BE49-F238E27FC236}">
                  <a16:creationId xmlns:a16="http://schemas.microsoft.com/office/drawing/2014/main" id="{15B0B9A4-8D72-4C45-A420-AB9A593BE15B}"/>
                </a:ext>
              </a:extLst>
            </p:cNvPr>
            <p:cNvCxnSpPr>
              <a:cxnSpLocks/>
              <a:endCxn id="73" idx="5"/>
            </p:cNvCxnSpPr>
            <p:nvPr/>
          </p:nvCxnSpPr>
          <p:spPr>
            <a:xfrm>
              <a:off x="10355715" y="4487441"/>
              <a:ext cx="457375" cy="450196"/>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80968ACC-2C73-4F22-B477-CFBB1D770031}"/>
                </a:ext>
              </a:extLst>
            </p:cNvPr>
            <p:cNvSpPr txBox="1"/>
            <p:nvPr/>
          </p:nvSpPr>
          <p:spPr>
            <a:xfrm>
              <a:off x="10595363" y="4597890"/>
              <a:ext cx="489191" cy="230832"/>
            </a:xfrm>
            <a:prstGeom prst="rect">
              <a:avLst/>
            </a:prstGeom>
            <a:noFill/>
          </p:spPr>
          <p:txBody>
            <a:bodyPr wrap="square" rtlCol="0">
              <a:spAutoFit/>
            </a:bodyPr>
            <a:lstStyle/>
            <a:p>
              <a:r>
                <a:rPr lang="fr-FR" sz="900" b="1" dirty="0">
                  <a:solidFill>
                    <a:schemeClr val="bg1"/>
                  </a:solidFill>
                  <a:latin typeface="Alte Haas Grotesk" panose="02000503000000020004" pitchFamily="2" charset="0"/>
                </a:rPr>
                <a:t>HTTP</a:t>
              </a:r>
              <a:endParaRPr lang="en-GB" sz="900" b="1" dirty="0">
                <a:solidFill>
                  <a:schemeClr val="bg1"/>
                </a:solidFill>
                <a:latin typeface="Alte Haas Grotesk" panose="02000503000000020004" pitchFamily="2" charset="0"/>
              </a:endParaRPr>
            </a:p>
          </p:txBody>
        </p:sp>
        <p:sp>
          <p:nvSpPr>
            <p:cNvPr id="73" name="Octagon 72">
              <a:extLst>
                <a:ext uri="{FF2B5EF4-FFF2-40B4-BE49-F238E27FC236}">
                  <a16:creationId xmlns:a16="http://schemas.microsoft.com/office/drawing/2014/main" id="{42E27EA9-09AE-4076-8A4E-9A7FAD56178C}"/>
                </a:ext>
              </a:extLst>
            </p:cNvPr>
            <p:cNvSpPr/>
            <p:nvPr/>
          </p:nvSpPr>
          <p:spPr>
            <a:xfrm>
              <a:off x="10813090" y="4844332"/>
              <a:ext cx="360050" cy="306470"/>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800" b="1" dirty="0">
                  <a:solidFill>
                    <a:schemeClr val="tx1"/>
                  </a:solidFill>
                  <a:latin typeface="Alte Haas Grotesk" panose="02000503000000020004" pitchFamily="2" charset="0"/>
                </a:rPr>
                <a:t>API</a:t>
              </a:r>
              <a:endParaRPr lang="en-GB" sz="800" b="1" dirty="0">
                <a:solidFill>
                  <a:schemeClr val="tx1"/>
                </a:solidFill>
                <a:latin typeface="Alte Haas Grotesk" panose="02000503000000020004" pitchFamily="2" charset="0"/>
              </a:endParaRPr>
            </a:p>
          </p:txBody>
        </p:sp>
        <p:sp>
          <p:nvSpPr>
            <p:cNvPr id="41" name="Rectangle 40">
              <a:extLst>
                <a:ext uri="{FF2B5EF4-FFF2-40B4-BE49-F238E27FC236}">
                  <a16:creationId xmlns:a16="http://schemas.microsoft.com/office/drawing/2014/main" id="{F70F9C09-1DB0-49C8-A50B-6A3D06FE2BC3}"/>
                </a:ext>
              </a:extLst>
            </p:cNvPr>
            <p:cNvSpPr/>
            <p:nvPr/>
          </p:nvSpPr>
          <p:spPr>
            <a:xfrm rot="18900000">
              <a:off x="9966453" y="4258022"/>
              <a:ext cx="591983" cy="347208"/>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sp>
          <p:nvSpPr>
            <p:cNvPr id="76" name="TextBox 75">
              <a:extLst>
                <a:ext uri="{FF2B5EF4-FFF2-40B4-BE49-F238E27FC236}">
                  <a16:creationId xmlns:a16="http://schemas.microsoft.com/office/drawing/2014/main" id="{EA3149A1-D89B-448D-8FF7-E9BED73D05B9}"/>
                </a:ext>
              </a:extLst>
            </p:cNvPr>
            <p:cNvSpPr txBox="1"/>
            <p:nvPr/>
          </p:nvSpPr>
          <p:spPr>
            <a:xfrm>
              <a:off x="8685654" y="1708071"/>
              <a:ext cx="1204271" cy="215444"/>
            </a:xfrm>
            <a:prstGeom prst="rect">
              <a:avLst/>
            </a:prstGeom>
            <a:noFill/>
          </p:spPr>
          <p:txBody>
            <a:bodyPr wrap="square" rtlCol="0">
              <a:spAutoFit/>
            </a:bodyPr>
            <a:lstStyle/>
            <a:p>
              <a:pPr algn="r"/>
              <a:r>
                <a:rPr lang="en-GB" sz="800" b="1" cap="all" dirty="0">
                  <a:latin typeface="Alte Haas Grotesk" panose="02000503000000020004" pitchFamily="2" charset="0"/>
                </a:rPr>
                <a:t>Infrastructure</a:t>
              </a:r>
            </a:p>
          </p:txBody>
        </p:sp>
        <p:sp>
          <p:nvSpPr>
            <p:cNvPr id="40" name="TextBox 39">
              <a:extLst>
                <a:ext uri="{FF2B5EF4-FFF2-40B4-BE49-F238E27FC236}">
                  <a16:creationId xmlns:a16="http://schemas.microsoft.com/office/drawing/2014/main" id="{4DF82956-BFA2-49C9-AD92-48BB1F5051BF}"/>
                </a:ext>
              </a:extLst>
            </p:cNvPr>
            <p:cNvSpPr txBox="1"/>
            <p:nvPr/>
          </p:nvSpPr>
          <p:spPr>
            <a:xfrm>
              <a:off x="7936662" y="1267097"/>
              <a:ext cx="1877213" cy="338554"/>
            </a:xfrm>
            <a:prstGeom prst="rect">
              <a:avLst/>
            </a:prstGeom>
            <a:noFill/>
          </p:spPr>
          <p:txBody>
            <a:bodyPr wrap="square" rtlCol="0">
              <a:spAutoFit/>
            </a:bodyPr>
            <a:lstStyle/>
            <a:p>
              <a:pPr algn="ctr"/>
              <a:r>
                <a:rPr lang="en-GB" sz="1600" b="1" cap="all" dirty="0">
                  <a:solidFill>
                    <a:schemeClr val="bg1"/>
                  </a:solidFill>
                  <a:latin typeface="Alte Haas Grotesk" panose="02000503000000020004" pitchFamily="2" charset="0"/>
                </a:rPr>
                <a:t>Our </a:t>
              </a:r>
              <a:r>
                <a:rPr lang="en-GB" sz="1600" b="1" cap="all" dirty="0" err="1">
                  <a:solidFill>
                    <a:schemeClr val="bg1"/>
                  </a:solidFill>
                  <a:latin typeface="Alte Haas Grotesk" panose="02000503000000020004" pitchFamily="2" charset="0"/>
                </a:rPr>
                <a:t>WeB</a:t>
              </a:r>
              <a:r>
                <a:rPr lang="en-GB" sz="1600" b="1" cap="all" dirty="0">
                  <a:solidFill>
                    <a:schemeClr val="bg1"/>
                  </a:solidFill>
                  <a:latin typeface="Alte Haas Grotesk" panose="02000503000000020004" pitchFamily="2" charset="0"/>
                </a:rPr>
                <a:t> API</a:t>
              </a:r>
            </a:p>
          </p:txBody>
        </p:sp>
      </p:grpSp>
      <p:sp>
        <p:nvSpPr>
          <p:cNvPr id="42" name="Title 3">
            <a:extLst>
              <a:ext uri="{FF2B5EF4-FFF2-40B4-BE49-F238E27FC236}">
                <a16:creationId xmlns:a16="http://schemas.microsoft.com/office/drawing/2014/main" id="{79739C7A-8703-4631-978F-5E8CB042E58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Ports &amp; Adapters</a:t>
            </a:r>
            <a:endParaRPr lang="en-GB" sz="1800" dirty="0">
              <a:solidFill>
                <a:schemeClr val="bg1"/>
              </a:solidFill>
            </a:endParaRPr>
          </a:p>
        </p:txBody>
      </p:sp>
    </p:spTree>
    <p:extLst>
      <p:ext uri="{BB962C8B-B14F-4D97-AF65-F5344CB8AC3E}">
        <p14:creationId xmlns:p14="http://schemas.microsoft.com/office/powerpoint/2010/main" val="357786769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15" name="Rectangle 14">
            <a:extLst>
              <a:ext uri="{FF2B5EF4-FFF2-40B4-BE49-F238E27FC236}">
                <a16:creationId xmlns:a16="http://schemas.microsoft.com/office/drawing/2014/main" id="{F0D21BF1-2104-4EE8-B206-F224BF3EAB3F}"/>
              </a:ext>
            </a:extLst>
          </p:cNvPr>
          <p:cNvSpPr/>
          <p:nvPr/>
        </p:nvSpPr>
        <p:spPr>
          <a:xfrm>
            <a:off x="1203519"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8" name="Title 3">
            <a:extLst>
              <a:ext uri="{FF2B5EF4-FFF2-40B4-BE49-F238E27FC236}">
                <a16:creationId xmlns:a16="http://schemas.microsoft.com/office/drawing/2014/main" id="{279D0AB6-6217-4696-8B09-66F8D94215D8}"/>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bg1"/>
                </a:solidFill>
              </a:rPr>
              <a:t>1. Fragile tests </a:t>
            </a:r>
          </a:p>
          <a:p>
            <a:pPr algn="r">
              <a:spcBef>
                <a:spcPts val="0"/>
              </a:spcBef>
              <a:spcAft>
                <a:spcPts val="600"/>
              </a:spcAft>
            </a:pPr>
            <a:r>
              <a:rPr lang="en-US" sz="2800" dirty="0">
                <a:solidFill>
                  <a:schemeClr val="accent5">
                    <a:lumMod val="40000"/>
                    <a:lumOff val="60000"/>
                  </a:schemeClr>
                </a:solidFill>
              </a:rPr>
              <a:t>2. Blind spots</a:t>
            </a:r>
          </a:p>
          <a:p>
            <a:pPr algn="r">
              <a:spcBef>
                <a:spcPts val="0"/>
              </a:spcBef>
              <a:spcAft>
                <a:spcPts val="600"/>
              </a:spcAft>
            </a:pPr>
            <a:r>
              <a:rPr lang="en-US" sz="2800" dirty="0">
                <a:solidFill>
                  <a:schemeClr val="bg1"/>
                </a:solidFill>
              </a:rPr>
              <a:t>3. Complex setups</a:t>
            </a:r>
          </a:p>
        </p:txBody>
      </p:sp>
      <p:grpSp>
        <p:nvGrpSpPr>
          <p:cNvPr id="28" name="Group 27">
            <a:extLst>
              <a:ext uri="{FF2B5EF4-FFF2-40B4-BE49-F238E27FC236}">
                <a16:creationId xmlns:a16="http://schemas.microsoft.com/office/drawing/2014/main" id="{EAD9D6F7-FB20-48C6-9805-C23A4A60512B}"/>
              </a:ext>
            </a:extLst>
          </p:cNvPr>
          <p:cNvGrpSpPr/>
          <p:nvPr/>
        </p:nvGrpSpPr>
        <p:grpSpPr>
          <a:xfrm>
            <a:off x="7619001" y="1100334"/>
            <a:ext cx="4016061" cy="4003878"/>
            <a:chOff x="7619001" y="1100334"/>
            <a:chExt cx="4016061" cy="4003878"/>
          </a:xfrm>
        </p:grpSpPr>
        <p:cxnSp>
          <p:nvCxnSpPr>
            <p:cNvPr id="4" name="Connector: Curved 3">
              <a:extLst>
                <a:ext uri="{FF2B5EF4-FFF2-40B4-BE49-F238E27FC236}">
                  <a16:creationId xmlns:a16="http://schemas.microsoft.com/office/drawing/2014/main" id="{6F202DC3-9F46-4F54-A72A-F97AB16753F9}"/>
                </a:ext>
              </a:extLst>
            </p:cNvPr>
            <p:cNvCxnSpPr>
              <a:cxnSpLocks/>
              <a:stCxn id="6" idx="2"/>
            </p:cNvCxnSpPr>
            <p:nvPr/>
          </p:nvCxnSpPr>
          <p:spPr>
            <a:xfrm rot="16200000" flipH="1">
              <a:off x="8527386" y="2874179"/>
              <a:ext cx="3329678" cy="1130387"/>
            </a:xfrm>
            <a:prstGeom prst="curvedConnector3">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34D83A5-B851-491B-A13F-4DD80BA723F0}"/>
                </a:ext>
              </a:extLst>
            </p:cNvPr>
            <p:cNvSpPr txBox="1"/>
            <p:nvPr/>
          </p:nvSpPr>
          <p:spPr>
            <a:xfrm>
              <a:off x="7619001" y="1100334"/>
              <a:ext cx="4016061" cy="674200"/>
            </a:xfrm>
            <a:prstGeom prst="rect">
              <a:avLst/>
            </a:prstGeom>
            <a:solidFill>
              <a:schemeClr val="tx1">
                <a:alpha val="31000"/>
              </a:schemeClr>
            </a:solidFill>
          </p:spPr>
          <p:txBody>
            <a:bodyPr wrap="square" tIns="90000" bIns="90000" rtlCol="0" anchor="ctr">
              <a:spAutoFit/>
            </a:bodyPr>
            <a:lstStyle/>
            <a:p>
              <a:pPr algn="ctr"/>
              <a:r>
                <a:rPr lang="en-GB" sz="1600" dirty="0">
                  <a:solidFill>
                    <a:schemeClr val="bg1"/>
                  </a:solidFill>
                  <a:latin typeface="DK More Or Less" pitchFamily="50" charset="0"/>
                </a:rPr>
                <a:t>When we test Implementations instead of behaviours  ; - (</a:t>
              </a:r>
              <a:endParaRPr lang="en-GB" sz="1600" dirty="0">
                <a:solidFill>
                  <a:schemeClr val="bg1"/>
                </a:solidFill>
              </a:endParaRPr>
            </a:p>
          </p:txBody>
        </p:sp>
      </p:grpSp>
      <p:sp>
        <p:nvSpPr>
          <p:cNvPr id="30" name="TextBox 29">
            <a:extLst>
              <a:ext uri="{FF2B5EF4-FFF2-40B4-BE49-F238E27FC236}">
                <a16:creationId xmlns:a16="http://schemas.microsoft.com/office/drawing/2014/main" id="{B518DE61-90B8-492D-A6BD-C65B14FD6AFC}"/>
              </a:ext>
            </a:extLst>
          </p:cNvPr>
          <p:cNvSpPr txBox="1"/>
          <p:nvPr/>
        </p:nvSpPr>
        <p:spPr>
          <a:xfrm>
            <a:off x="7657894" y="734959"/>
            <a:ext cx="3911452" cy="1166643"/>
          </a:xfrm>
          <a:prstGeom prst="rect">
            <a:avLst/>
          </a:prstGeom>
          <a:solidFill>
            <a:schemeClr val="bg2">
              <a:alpha val="92000"/>
            </a:schemeClr>
          </a:solidFill>
        </p:spPr>
        <p:txBody>
          <a:bodyPr wrap="square" tIns="90000" bIns="90000" rtlCol="0" anchor="ctr">
            <a:spAutoFit/>
          </a:bodyPr>
          <a:lstStyle/>
          <a:p>
            <a:pPr algn="r"/>
            <a:r>
              <a:rPr lang="en-US" sz="1600" dirty="0">
                <a:latin typeface="DK More Or Less" pitchFamily="50" charset="0"/>
              </a:rPr>
              <a:t>Do not test “implementation details”</a:t>
            </a:r>
          </a:p>
          <a:p>
            <a:pPr algn="r"/>
            <a:endParaRPr lang="en-US" sz="1600" dirty="0">
              <a:latin typeface="DK More Or Less" pitchFamily="50" charset="0"/>
            </a:endParaRPr>
          </a:p>
          <a:p>
            <a:pPr algn="r"/>
            <a:r>
              <a:rPr lang="en-US" sz="1600" dirty="0">
                <a:solidFill>
                  <a:srgbClr val="C00000"/>
                </a:solidFill>
                <a:latin typeface="DK More Or Less" pitchFamily="50" charset="0"/>
              </a:rPr>
              <a:t>Favor Acceptance tests </a:t>
            </a:r>
            <a:br>
              <a:rPr lang="en-US" sz="1600" dirty="0">
                <a:solidFill>
                  <a:srgbClr val="C00000"/>
                </a:solidFill>
                <a:latin typeface="DK More Or Less" pitchFamily="50" charset="0"/>
              </a:rPr>
            </a:br>
            <a:r>
              <a:rPr lang="en-US" sz="1600" dirty="0">
                <a:latin typeface="DK More Or Less" pitchFamily="50" charset="0"/>
              </a:rPr>
              <a:t>(coarse-grained unit tests)</a:t>
            </a:r>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3244772"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Mitigations</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Tree>
    <p:extLst>
      <p:ext uri="{BB962C8B-B14F-4D97-AF65-F5344CB8AC3E}">
        <p14:creationId xmlns:p14="http://schemas.microsoft.com/office/powerpoint/2010/main" val="1404349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15" name="Rectangle 14">
            <a:extLst>
              <a:ext uri="{FF2B5EF4-FFF2-40B4-BE49-F238E27FC236}">
                <a16:creationId xmlns:a16="http://schemas.microsoft.com/office/drawing/2014/main" id="{F0D21BF1-2104-4EE8-B206-F224BF3EAB3F}"/>
              </a:ext>
            </a:extLst>
          </p:cNvPr>
          <p:cNvSpPr/>
          <p:nvPr/>
        </p:nvSpPr>
        <p:spPr>
          <a:xfrm>
            <a:off x="1203519"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8" name="Title 3">
            <a:extLst>
              <a:ext uri="{FF2B5EF4-FFF2-40B4-BE49-F238E27FC236}">
                <a16:creationId xmlns:a16="http://schemas.microsoft.com/office/drawing/2014/main" id="{279D0AB6-6217-4696-8B09-66F8D94215D8}"/>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bg1"/>
                </a:solidFill>
              </a:rPr>
              <a:t>1. Fragile tests </a:t>
            </a:r>
          </a:p>
          <a:p>
            <a:pPr algn="r">
              <a:spcBef>
                <a:spcPts val="0"/>
              </a:spcBef>
              <a:spcAft>
                <a:spcPts val="600"/>
              </a:spcAft>
            </a:pPr>
            <a:r>
              <a:rPr lang="en-US" sz="2800" dirty="0">
                <a:solidFill>
                  <a:schemeClr val="accent5">
                    <a:lumMod val="40000"/>
                    <a:lumOff val="60000"/>
                  </a:schemeClr>
                </a:solidFill>
              </a:rPr>
              <a:t>2. Blind spots</a:t>
            </a:r>
          </a:p>
          <a:p>
            <a:pPr algn="r">
              <a:spcBef>
                <a:spcPts val="0"/>
              </a:spcBef>
              <a:spcAft>
                <a:spcPts val="600"/>
              </a:spcAft>
            </a:pPr>
            <a:r>
              <a:rPr lang="en-US" sz="2800" dirty="0">
                <a:solidFill>
                  <a:schemeClr val="bg1"/>
                </a:solidFill>
              </a:rPr>
              <a:t>3. Complex setups</a:t>
            </a:r>
          </a:p>
        </p:txBody>
      </p:sp>
      <p:grpSp>
        <p:nvGrpSpPr>
          <p:cNvPr id="28" name="Group 27">
            <a:extLst>
              <a:ext uri="{FF2B5EF4-FFF2-40B4-BE49-F238E27FC236}">
                <a16:creationId xmlns:a16="http://schemas.microsoft.com/office/drawing/2014/main" id="{EAD9D6F7-FB20-48C6-9805-C23A4A60512B}"/>
              </a:ext>
            </a:extLst>
          </p:cNvPr>
          <p:cNvGrpSpPr/>
          <p:nvPr/>
        </p:nvGrpSpPr>
        <p:grpSpPr>
          <a:xfrm>
            <a:off x="7619001" y="1100334"/>
            <a:ext cx="4016061" cy="4003878"/>
            <a:chOff x="7619001" y="1100334"/>
            <a:chExt cx="4016061" cy="4003878"/>
          </a:xfrm>
        </p:grpSpPr>
        <p:cxnSp>
          <p:nvCxnSpPr>
            <p:cNvPr id="4" name="Connector: Curved 3">
              <a:extLst>
                <a:ext uri="{FF2B5EF4-FFF2-40B4-BE49-F238E27FC236}">
                  <a16:creationId xmlns:a16="http://schemas.microsoft.com/office/drawing/2014/main" id="{6F202DC3-9F46-4F54-A72A-F97AB16753F9}"/>
                </a:ext>
              </a:extLst>
            </p:cNvPr>
            <p:cNvCxnSpPr>
              <a:cxnSpLocks/>
              <a:stCxn id="6" idx="2"/>
            </p:cNvCxnSpPr>
            <p:nvPr/>
          </p:nvCxnSpPr>
          <p:spPr>
            <a:xfrm rot="16200000" flipH="1">
              <a:off x="8527386" y="2874179"/>
              <a:ext cx="3329678" cy="1130387"/>
            </a:xfrm>
            <a:prstGeom prst="curvedConnector3">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34D83A5-B851-491B-A13F-4DD80BA723F0}"/>
                </a:ext>
              </a:extLst>
            </p:cNvPr>
            <p:cNvSpPr txBox="1"/>
            <p:nvPr/>
          </p:nvSpPr>
          <p:spPr>
            <a:xfrm>
              <a:off x="7619001" y="1100334"/>
              <a:ext cx="4016061" cy="674200"/>
            </a:xfrm>
            <a:prstGeom prst="rect">
              <a:avLst/>
            </a:prstGeom>
            <a:solidFill>
              <a:schemeClr val="tx1">
                <a:alpha val="31000"/>
              </a:schemeClr>
            </a:solidFill>
          </p:spPr>
          <p:txBody>
            <a:bodyPr wrap="square" tIns="90000" bIns="90000" rtlCol="0" anchor="ctr">
              <a:spAutoFit/>
            </a:bodyPr>
            <a:lstStyle/>
            <a:p>
              <a:pPr algn="ctr"/>
              <a:r>
                <a:rPr lang="en-GB" sz="1600" dirty="0">
                  <a:solidFill>
                    <a:schemeClr val="bg1"/>
                  </a:solidFill>
                  <a:latin typeface="DK More Or Less" pitchFamily="50" charset="0"/>
                </a:rPr>
                <a:t>When we test Implementations instead of behaviours  ; - (</a:t>
              </a:r>
              <a:endParaRPr lang="en-GB" sz="1600" dirty="0">
                <a:solidFill>
                  <a:schemeClr val="bg1"/>
                </a:solidFill>
              </a:endParaRPr>
            </a:p>
          </p:txBody>
        </p:sp>
      </p:grpSp>
      <p:grpSp>
        <p:nvGrpSpPr>
          <p:cNvPr id="18" name="Group 17">
            <a:extLst>
              <a:ext uri="{FF2B5EF4-FFF2-40B4-BE49-F238E27FC236}">
                <a16:creationId xmlns:a16="http://schemas.microsoft.com/office/drawing/2014/main" id="{D921B70A-DA0F-4187-9C0D-52B64FA44AC2}"/>
              </a:ext>
            </a:extLst>
          </p:cNvPr>
          <p:cNvGrpSpPr/>
          <p:nvPr/>
        </p:nvGrpSpPr>
        <p:grpSpPr>
          <a:xfrm>
            <a:off x="6182727" y="3950518"/>
            <a:ext cx="3029118" cy="1797443"/>
            <a:chOff x="6182727" y="3950518"/>
            <a:chExt cx="3029118" cy="1797443"/>
          </a:xfrm>
        </p:grpSpPr>
        <p:sp>
          <p:nvSpPr>
            <p:cNvPr id="12" name="TextBox 11">
              <a:extLst>
                <a:ext uri="{FF2B5EF4-FFF2-40B4-BE49-F238E27FC236}">
                  <a16:creationId xmlns:a16="http://schemas.microsoft.com/office/drawing/2014/main" id="{0A29BD5C-AB21-412D-A2F9-7D204007FBA1}"/>
                </a:ext>
              </a:extLst>
            </p:cNvPr>
            <p:cNvSpPr txBox="1"/>
            <p:nvPr/>
          </p:nvSpPr>
          <p:spPr>
            <a:xfrm>
              <a:off x="6182727" y="3950518"/>
              <a:ext cx="2566660" cy="981977"/>
            </a:xfrm>
            <a:prstGeom prst="rect">
              <a:avLst/>
            </a:prstGeom>
            <a:solidFill>
              <a:schemeClr val="tx1">
                <a:alpha val="31000"/>
              </a:schemeClr>
            </a:solidFill>
          </p:spPr>
          <p:txBody>
            <a:bodyPr wrap="square" tIns="90000" bIns="90000" rtlCol="0" anchor="ctr">
              <a:spAutoFit/>
            </a:bodyPr>
            <a:lstStyle/>
            <a:p>
              <a:pPr algn="ctr"/>
              <a:r>
                <a:rPr lang="en-GB" sz="1600" dirty="0">
                  <a:solidFill>
                    <a:schemeClr val="accent5">
                      <a:lumMod val="40000"/>
                      <a:lumOff val="60000"/>
                    </a:schemeClr>
                  </a:solidFill>
                  <a:latin typeface="DK More Or Less" pitchFamily="50" charset="0"/>
                </a:rPr>
                <a:t>When </a:t>
              </a:r>
              <a:r>
                <a:rPr lang="en-GB" sz="2000" dirty="0">
                  <a:solidFill>
                    <a:schemeClr val="accent5">
                      <a:lumMod val="40000"/>
                      <a:lumOff val="60000"/>
                    </a:schemeClr>
                  </a:solidFill>
                  <a:latin typeface="DK More Or Less" pitchFamily="50" charset="0"/>
                </a:rPr>
                <a:t>(</a:t>
              </a:r>
              <a:r>
                <a:rPr lang="en-GB" sz="1600" dirty="0">
                  <a:solidFill>
                    <a:schemeClr val="accent5">
                      <a:lumMod val="40000"/>
                      <a:lumOff val="60000"/>
                    </a:schemeClr>
                  </a:solidFill>
                  <a:latin typeface="DK More Or Less" pitchFamily="50" charset="0"/>
                </a:rPr>
                <a:t> Unit </a:t>
              </a:r>
              <a:r>
                <a:rPr lang="en-GB" sz="1100" dirty="0">
                  <a:solidFill>
                    <a:schemeClr val="accent5">
                      <a:lumMod val="40000"/>
                      <a:lumOff val="60000"/>
                    </a:schemeClr>
                  </a:solidFill>
                  <a:latin typeface="DK More Or Less" pitchFamily="50" charset="0"/>
                </a:rPr>
                <a:t>x</a:t>
              </a:r>
              <a:r>
                <a:rPr lang="en-GB" sz="1600" dirty="0">
                  <a:solidFill>
                    <a:schemeClr val="accent5">
                      <a:lumMod val="40000"/>
                      <a:lumOff val="60000"/>
                    </a:schemeClr>
                  </a:solidFill>
                  <a:latin typeface="DK More Or Less" pitchFamily="50" charset="0"/>
                </a:rPr>
                <a:t> Integration</a:t>
              </a:r>
              <a:r>
                <a:rPr lang="en-GB" sz="2000" dirty="0">
                  <a:solidFill>
                    <a:schemeClr val="accent5">
                      <a:lumMod val="40000"/>
                      <a:lumOff val="60000"/>
                    </a:schemeClr>
                  </a:solidFill>
                  <a:latin typeface="DK More Or Less" pitchFamily="50" charset="0"/>
                </a:rPr>
                <a:t> )</a:t>
              </a:r>
              <a:r>
                <a:rPr lang="en-GB" sz="1600" dirty="0">
                  <a:solidFill>
                    <a:schemeClr val="accent5">
                      <a:lumMod val="40000"/>
                      <a:lumOff val="60000"/>
                    </a:schemeClr>
                  </a:solidFill>
                  <a:latin typeface="DK More Or Less" pitchFamily="50" charset="0"/>
                </a:rPr>
                <a:t> </a:t>
              </a:r>
            </a:p>
            <a:p>
              <a:pPr algn="ctr"/>
              <a:r>
                <a:rPr lang="fr-FR" sz="1600" dirty="0">
                  <a:solidFill>
                    <a:schemeClr val="accent5">
                      <a:lumMod val="40000"/>
                      <a:lumOff val="60000"/>
                    </a:schemeClr>
                  </a:solidFill>
                  <a:latin typeface="DK More Or Less" pitchFamily="50" charset="0"/>
                </a:rPr>
                <a:t>Test</a:t>
              </a:r>
              <a:r>
                <a:rPr lang="en-GB" sz="1600" dirty="0">
                  <a:solidFill>
                    <a:schemeClr val="accent5">
                      <a:lumMod val="40000"/>
                      <a:lumOff val="60000"/>
                    </a:schemeClr>
                  </a:solidFill>
                  <a:latin typeface="DK More Or Less" pitchFamily="50" charset="0"/>
                </a:rPr>
                <a:t> coverage is </a:t>
              </a:r>
              <a:br>
                <a:rPr lang="en-GB" sz="1600" dirty="0">
                  <a:solidFill>
                    <a:schemeClr val="accent5">
                      <a:lumMod val="40000"/>
                      <a:lumOff val="60000"/>
                    </a:schemeClr>
                  </a:solidFill>
                  <a:latin typeface="DK More Or Less" pitchFamily="50" charset="0"/>
                </a:rPr>
              </a:br>
              <a:r>
                <a:rPr lang="en-GB" sz="1600" dirty="0">
                  <a:solidFill>
                    <a:schemeClr val="accent5">
                      <a:lumMod val="40000"/>
                      <a:lumOff val="60000"/>
                    </a:schemeClr>
                  </a:solidFill>
                  <a:latin typeface="DK More Or Less" pitchFamily="50" charset="0"/>
                </a:rPr>
                <a:t>not enough</a:t>
              </a:r>
              <a:endParaRPr lang="en-GB" sz="1600" dirty="0">
                <a:solidFill>
                  <a:schemeClr val="accent5">
                    <a:lumMod val="40000"/>
                    <a:lumOff val="60000"/>
                  </a:schemeClr>
                </a:solidFill>
              </a:endParaRPr>
            </a:p>
          </p:txBody>
        </p:sp>
        <p:cxnSp>
          <p:nvCxnSpPr>
            <p:cNvPr id="13" name="Connector: Curved 12">
              <a:extLst>
                <a:ext uri="{FF2B5EF4-FFF2-40B4-BE49-F238E27FC236}">
                  <a16:creationId xmlns:a16="http://schemas.microsoft.com/office/drawing/2014/main" id="{16F6BB6D-B5A3-49D8-A155-DE5437751188}"/>
                </a:ext>
              </a:extLst>
            </p:cNvPr>
            <p:cNvCxnSpPr>
              <a:cxnSpLocks/>
              <a:stCxn id="12" idx="2"/>
            </p:cNvCxnSpPr>
            <p:nvPr/>
          </p:nvCxnSpPr>
          <p:spPr>
            <a:xfrm rot="16200000" flipH="1">
              <a:off x="7931218" y="4467334"/>
              <a:ext cx="815466" cy="1745788"/>
            </a:xfrm>
            <a:prstGeom prst="curvedConnector2">
              <a:avLst/>
            </a:prstGeom>
            <a:ln w="1905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DADA0CFB-EF71-49E2-89FF-D6479A0F829A}"/>
              </a:ext>
            </a:extLst>
          </p:cNvPr>
          <p:cNvGrpSpPr/>
          <p:nvPr/>
        </p:nvGrpSpPr>
        <p:grpSpPr>
          <a:xfrm>
            <a:off x="5808611" y="2366615"/>
            <a:ext cx="2848594" cy="1654987"/>
            <a:chOff x="5808611" y="2366615"/>
            <a:chExt cx="2848594" cy="1654987"/>
          </a:xfrm>
        </p:grpSpPr>
        <p:sp>
          <p:nvSpPr>
            <p:cNvPr id="16" name="TextBox 15">
              <a:extLst>
                <a:ext uri="{FF2B5EF4-FFF2-40B4-BE49-F238E27FC236}">
                  <a16:creationId xmlns:a16="http://schemas.microsoft.com/office/drawing/2014/main" id="{2EF66E52-98EE-4E29-96EB-06FBE5E89850}"/>
                </a:ext>
              </a:extLst>
            </p:cNvPr>
            <p:cNvSpPr txBox="1"/>
            <p:nvPr/>
          </p:nvSpPr>
          <p:spPr>
            <a:xfrm>
              <a:off x="5808611" y="2366615"/>
              <a:ext cx="2848594" cy="1089700"/>
            </a:xfrm>
            <a:prstGeom prst="rect">
              <a:avLst/>
            </a:prstGeom>
            <a:solidFill>
              <a:schemeClr val="tx1">
                <a:alpha val="31000"/>
              </a:schemeClr>
            </a:solidFill>
          </p:spPr>
          <p:txBody>
            <a:bodyPr wrap="square" tIns="90000" bIns="90000" rtlCol="0" anchor="ctr">
              <a:spAutoFit/>
            </a:bodyPr>
            <a:lstStyle/>
            <a:p>
              <a:pPr algn="ctr"/>
              <a:r>
                <a:rPr lang="en-US" sz="1600" dirty="0">
                  <a:solidFill>
                    <a:schemeClr val="accent5">
                      <a:lumMod val="40000"/>
                      <a:lumOff val="60000"/>
                    </a:schemeClr>
                  </a:solidFill>
                  <a:latin typeface="DK More Or Less" pitchFamily="50" charset="0"/>
                </a:rPr>
                <a:t>Because We tend to overlook some boring but crucial areas </a:t>
              </a:r>
              <a:r>
                <a:rPr lang="en-US" sz="2000" dirty="0">
                  <a:solidFill>
                    <a:schemeClr val="accent5">
                      <a:lumMod val="40000"/>
                      <a:lumOff val="60000"/>
                    </a:schemeClr>
                  </a:solidFill>
                  <a:latin typeface="DK More Or Less" pitchFamily="50" charset="0"/>
                </a:rPr>
                <a:t>(</a:t>
              </a:r>
              <a:r>
                <a:rPr lang="en-US" sz="1600" dirty="0">
                  <a:solidFill>
                    <a:schemeClr val="accent5">
                      <a:lumMod val="40000"/>
                      <a:lumOff val="60000"/>
                    </a:schemeClr>
                  </a:solidFill>
                  <a:latin typeface="DK More Or Less" pitchFamily="50" charset="0"/>
                </a:rPr>
                <a:t> like adapters code </a:t>
              </a:r>
              <a:r>
                <a:rPr lang="en-US" dirty="0">
                  <a:solidFill>
                    <a:schemeClr val="accent5">
                      <a:lumMod val="40000"/>
                      <a:lumOff val="60000"/>
                    </a:schemeClr>
                  </a:solidFill>
                  <a:latin typeface="DK More Or Less" pitchFamily="50" charset="0"/>
                </a:rPr>
                <a:t>)</a:t>
              </a:r>
              <a:r>
                <a:rPr lang="en-US" sz="1600" dirty="0">
                  <a:solidFill>
                    <a:schemeClr val="accent5">
                      <a:lumMod val="40000"/>
                      <a:lumOff val="60000"/>
                    </a:schemeClr>
                  </a:solidFill>
                  <a:latin typeface="DK More Or Less" pitchFamily="50" charset="0"/>
                </a:rPr>
                <a:t> </a:t>
              </a:r>
              <a:br>
                <a:rPr lang="en-US" sz="1600" dirty="0">
                  <a:solidFill>
                    <a:schemeClr val="accent5">
                      <a:lumMod val="40000"/>
                      <a:lumOff val="60000"/>
                    </a:schemeClr>
                  </a:solidFill>
                  <a:latin typeface="DK More Or Less" pitchFamily="50" charset="0"/>
                </a:rPr>
              </a:br>
              <a:endParaRPr lang="en-GB" sz="700" dirty="0">
                <a:solidFill>
                  <a:schemeClr val="accent5">
                    <a:lumMod val="40000"/>
                    <a:lumOff val="60000"/>
                  </a:schemeClr>
                </a:solidFill>
                <a:latin typeface="DK More Or Less" pitchFamily="50" charset="0"/>
              </a:endParaRPr>
            </a:p>
          </p:txBody>
        </p:sp>
        <p:cxnSp>
          <p:nvCxnSpPr>
            <p:cNvPr id="25" name="Connector: Curved 24">
              <a:extLst>
                <a:ext uri="{FF2B5EF4-FFF2-40B4-BE49-F238E27FC236}">
                  <a16:creationId xmlns:a16="http://schemas.microsoft.com/office/drawing/2014/main" id="{F4E5D844-8B30-4580-9C7F-3DE9993C4503}"/>
                </a:ext>
              </a:extLst>
            </p:cNvPr>
            <p:cNvCxnSpPr>
              <a:cxnSpLocks/>
            </p:cNvCxnSpPr>
            <p:nvPr/>
          </p:nvCxnSpPr>
          <p:spPr>
            <a:xfrm rot="16200000" flipH="1">
              <a:off x="6822011" y="3563813"/>
              <a:ext cx="614446" cy="301132"/>
            </a:xfrm>
            <a:prstGeom prst="curvedConnector3">
              <a:avLst>
                <a:gd name="adj1" fmla="val 50000"/>
              </a:avLst>
            </a:prstGeom>
            <a:ln w="1905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sp>
        <p:nvSpPr>
          <p:cNvPr id="29" name="TextBox 28">
            <a:extLst>
              <a:ext uri="{FF2B5EF4-FFF2-40B4-BE49-F238E27FC236}">
                <a16:creationId xmlns:a16="http://schemas.microsoft.com/office/drawing/2014/main" id="{8C5B0308-BBA6-480B-8BE5-E26181087448}"/>
              </a:ext>
            </a:extLst>
          </p:cNvPr>
          <p:cNvSpPr txBox="1"/>
          <p:nvPr/>
        </p:nvSpPr>
        <p:spPr>
          <a:xfrm>
            <a:off x="5920693" y="3252026"/>
            <a:ext cx="2936891" cy="2151528"/>
          </a:xfrm>
          <a:prstGeom prst="rect">
            <a:avLst/>
          </a:prstGeom>
          <a:solidFill>
            <a:schemeClr val="bg2">
              <a:alpha val="92000"/>
            </a:schemeClr>
          </a:solidFill>
        </p:spPr>
        <p:txBody>
          <a:bodyPr wrap="square" tIns="90000" bIns="90000" rtlCol="0" anchor="ctr">
            <a:spAutoFit/>
          </a:bodyPr>
          <a:lstStyle/>
          <a:p>
            <a:pPr algn="r"/>
            <a:r>
              <a:rPr lang="en-US" sz="1600" dirty="0">
                <a:solidFill>
                  <a:srgbClr val="C00000"/>
                </a:solidFill>
                <a:latin typeface="DK More Or Less" pitchFamily="50" charset="0"/>
              </a:rPr>
              <a:t>Include the Adapters to your Acceptance tests</a:t>
            </a:r>
            <a:r>
              <a:rPr lang="en-US" sz="1600" dirty="0">
                <a:latin typeface="DK More Or Less" pitchFamily="50" charset="0"/>
              </a:rPr>
              <a:t> </a:t>
            </a:r>
          </a:p>
          <a:p>
            <a:pPr algn="r"/>
            <a:endParaRPr lang="en-US" sz="1600" dirty="0">
              <a:latin typeface="DK More Or Less" pitchFamily="50" charset="0"/>
            </a:endParaRPr>
          </a:p>
          <a:p>
            <a:pPr marL="285750" indent="-285750" algn="r">
              <a:buFontTx/>
              <a:buChar char="-"/>
            </a:pPr>
            <a:r>
              <a:rPr lang="en-US" sz="1600" dirty="0">
                <a:latin typeface="DK More Or Less" pitchFamily="50" charset="0"/>
              </a:rPr>
              <a:t>Test the adaptation in action</a:t>
            </a:r>
          </a:p>
          <a:p>
            <a:pPr algn="r"/>
            <a:r>
              <a:rPr lang="en-US" sz="1600" dirty="0">
                <a:latin typeface="DK More Or Less" pitchFamily="50" charset="0"/>
              </a:rPr>
              <a:t>(All corner cases covered)</a:t>
            </a:r>
          </a:p>
          <a:p>
            <a:pPr algn="r"/>
            <a:endParaRPr lang="en-US" sz="1600" dirty="0">
              <a:latin typeface="DK More Or Less" pitchFamily="50" charset="0"/>
            </a:endParaRPr>
          </a:p>
          <a:p>
            <a:pPr marL="285750" indent="-285750" algn="r">
              <a:buFontTx/>
              <a:buChar char="-"/>
            </a:pPr>
            <a:r>
              <a:rPr lang="en-US" sz="1600" dirty="0">
                <a:latin typeface="DK More Or Less" pitchFamily="50" charset="0"/>
              </a:rPr>
              <a:t>Stub only the I/O</a:t>
            </a:r>
          </a:p>
          <a:p>
            <a:pPr algn="r"/>
            <a:r>
              <a:rPr lang="en-US" sz="1600" dirty="0">
                <a:latin typeface="DK More Or Less" pitchFamily="50" charset="0"/>
              </a:rPr>
              <a:t>(super fast tests)</a:t>
            </a:r>
          </a:p>
        </p:txBody>
      </p:sp>
      <p:sp>
        <p:nvSpPr>
          <p:cNvPr id="30" name="TextBox 29">
            <a:extLst>
              <a:ext uri="{FF2B5EF4-FFF2-40B4-BE49-F238E27FC236}">
                <a16:creationId xmlns:a16="http://schemas.microsoft.com/office/drawing/2014/main" id="{B518DE61-90B8-492D-A6BD-C65B14FD6AFC}"/>
              </a:ext>
            </a:extLst>
          </p:cNvPr>
          <p:cNvSpPr txBox="1"/>
          <p:nvPr/>
        </p:nvSpPr>
        <p:spPr>
          <a:xfrm>
            <a:off x="7657894" y="734959"/>
            <a:ext cx="3911452" cy="1166643"/>
          </a:xfrm>
          <a:prstGeom prst="rect">
            <a:avLst/>
          </a:prstGeom>
          <a:solidFill>
            <a:schemeClr val="bg2">
              <a:alpha val="92000"/>
            </a:schemeClr>
          </a:solidFill>
        </p:spPr>
        <p:txBody>
          <a:bodyPr wrap="square" tIns="90000" bIns="90000" rtlCol="0" anchor="ctr">
            <a:spAutoFit/>
          </a:bodyPr>
          <a:lstStyle/>
          <a:p>
            <a:pPr algn="r"/>
            <a:r>
              <a:rPr lang="en-US" sz="1600" dirty="0">
                <a:latin typeface="DK More Or Less" pitchFamily="50" charset="0"/>
              </a:rPr>
              <a:t>Do not test “implementation details”</a:t>
            </a:r>
          </a:p>
          <a:p>
            <a:pPr algn="r"/>
            <a:endParaRPr lang="en-US" sz="1600" dirty="0">
              <a:latin typeface="DK More Or Less" pitchFamily="50" charset="0"/>
            </a:endParaRPr>
          </a:p>
          <a:p>
            <a:pPr algn="r"/>
            <a:r>
              <a:rPr lang="en-US" sz="1600" dirty="0">
                <a:solidFill>
                  <a:srgbClr val="C00000"/>
                </a:solidFill>
                <a:latin typeface="DK More Or Less" pitchFamily="50" charset="0"/>
              </a:rPr>
              <a:t>Favor Acceptance tests </a:t>
            </a:r>
            <a:br>
              <a:rPr lang="en-US" sz="1600" dirty="0">
                <a:solidFill>
                  <a:srgbClr val="C00000"/>
                </a:solidFill>
                <a:latin typeface="DK More Or Less" pitchFamily="50" charset="0"/>
              </a:rPr>
            </a:br>
            <a:r>
              <a:rPr lang="en-US" sz="1600" dirty="0">
                <a:latin typeface="DK More Or Less" pitchFamily="50" charset="0"/>
              </a:rPr>
              <a:t>(coarse-grained unit tests)</a:t>
            </a:r>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3244772"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Mitigations</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Tree>
    <p:extLst>
      <p:ext uri="{BB962C8B-B14F-4D97-AF65-F5344CB8AC3E}">
        <p14:creationId xmlns:p14="http://schemas.microsoft.com/office/powerpoint/2010/main" val="1591811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6C9F55-AED3-4FA5-BD8A-7E468AD37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300" y="-1308278"/>
            <a:ext cx="12183188" cy="8208423"/>
          </a:xfrm>
          <a:prstGeom prst="rect">
            <a:avLst/>
          </a:prstGeom>
        </p:spPr>
      </p:pic>
      <p:sp>
        <p:nvSpPr>
          <p:cNvPr id="15" name="Rectangle 14">
            <a:extLst>
              <a:ext uri="{FF2B5EF4-FFF2-40B4-BE49-F238E27FC236}">
                <a16:creationId xmlns:a16="http://schemas.microsoft.com/office/drawing/2014/main" id="{F0D21BF1-2104-4EE8-B206-F224BF3EAB3F}"/>
              </a:ext>
            </a:extLst>
          </p:cNvPr>
          <p:cNvSpPr/>
          <p:nvPr/>
        </p:nvSpPr>
        <p:spPr>
          <a:xfrm>
            <a:off x="1203519"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8" name="Title 3">
            <a:extLst>
              <a:ext uri="{FF2B5EF4-FFF2-40B4-BE49-F238E27FC236}">
                <a16:creationId xmlns:a16="http://schemas.microsoft.com/office/drawing/2014/main" id="{279D0AB6-6217-4696-8B09-66F8D94215D8}"/>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bg1"/>
                </a:solidFill>
              </a:rPr>
              <a:t>1. Fragile tests </a:t>
            </a:r>
          </a:p>
          <a:p>
            <a:pPr algn="r">
              <a:spcBef>
                <a:spcPts val="0"/>
              </a:spcBef>
              <a:spcAft>
                <a:spcPts val="600"/>
              </a:spcAft>
            </a:pPr>
            <a:r>
              <a:rPr lang="en-US" sz="2800" dirty="0">
                <a:solidFill>
                  <a:schemeClr val="accent5">
                    <a:lumMod val="40000"/>
                    <a:lumOff val="60000"/>
                  </a:schemeClr>
                </a:solidFill>
              </a:rPr>
              <a:t>2. Blind spots</a:t>
            </a:r>
          </a:p>
          <a:p>
            <a:pPr algn="r">
              <a:spcBef>
                <a:spcPts val="0"/>
              </a:spcBef>
              <a:spcAft>
                <a:spcPts val="600"/>
              </a:spcAft>
            </a:pPr>
            <a:r>
              <a:rPr lang="en-US" sz="2800" dirty="0">
                <a:solidFill>
                  <a:schemeClr val="bg1"/>
                </a:solidFill>
              </a:rPr>
              <a:t>3. Complex setups</a:t>
            </a:r>
          </a:p>
        </p:txBody>
      </p:sp>
      <p:grpSp>
        <p:nvGrpSpPr>
          <p:cNvPr id="28" name="Group 27">
            <a:extLst>
              <a:ext uri="{FF2B5EF4-FFF2-40B4-BE49-F238E27FC236}">
                <a16:creationId xmlns:a16="http://schemas.microsoft.com/office/drawing/2014/main" id="{EAD9D6F7-FB20-48C6-9805-C23A4A60512B}"/>
              </a:ext>
            </a:extLst>
          </p:cNvPr>
          <p:cNvGrpSpPr/>
          <p:nvPr/>
        </p:nvGrpSpPr>
        <p:grpSpPr>
          <a:xfrm>
            <a:off x="7619001" y="1100334"/>
            <a:ext cx="4016061" cy="4003878"/>
            <a:chOff x="7619001" y="1100334"/>
            <a:chExt cx="4016061" cy="4003878"/>
          </a:xfrm>
        </p:grpSpPr>
        <p:cxnSp>
          <p:nvCxnSpPr>
            <p:cNvPr id="4" name="Connector: Curved 3">
              <a:extLst>
                <a:ext uri="{FF2B5EF4-FFF2-40B4-BE49-F238E27FC236}">
                  <a16:creationId xmlns:a16="http://schemas.microsoft.com/office/drawing/2014/main" id="{6F202DC3-9F46-4F54-A72A-F97AB16753F9}"/>
                </a:ext>
              </a:extLst>
            </p:cNvPr>
            <p:cNvCxnSpPr>
              <a:cxnSpLocks/>
              <a:stCxn id="6" idx="2"/>
            </p:cNvCxnSpPr>
            <p:nvPr/>
          </p:nvCxnSpPr>
          <p:spPr>
            <a:xfrm rot="16200000" flipH="1">
              <a:off x="8527386" y="2874179"/>
              <a:ext cx="3329678" cy="1130387"/>
            </a:xfrm>
            <a:prstGeom prst="curvedConnector3">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34D83A5-B851-491B-A13F-4DD80BA723F0}"/>
                </a:ext>
              </a:extLst>
            </p:cNvPr>
            <p:cNvSpPr txBox="1"/>
            <p:nvPr/>
          </p:nvSpPr>
          <p:spPr>
            <a:xfrm>
              <a:off x="7619001" y="1100334"/>
              <a:ext cx="4016061" cy="674200"/>
            </a:xfrm>
            <a:prstGeom prst="rect">
              <a:avLst/>
            </a:prstGeom>
            <a:solidFill>
              <a:schemeClr val="tx1">
                <a:alpha val="31000"/>
              </a:schemeClr>
            </a:solidFill>
          </p:spPr>
          <p:txBody>
            <a:bodyPr wrap="square" tIns="90000" bIns="90000" rtlCol="0" anchor="ctr">
              <a:spAutoFit/>
            </a:bodyPr>
            <a:lstStyle/>
            <a:p>
              <a:pPr algn="ctr"/>
              <a:r>
                <a:rPr lang="en-GB" sz="1600" dirty="0">
                  <a:solidFill>
                    <a:schemeClr val="bg1"/>
                  </a:solidFill>
                  <a:latin typeface="DK More Or Less" pitchFamily="50" charset="0"/>
                </a:rPr>
                <a:t>When we test Implementations instead of behaviours  ; - (</a:t>
              </a:r>
              <a:endParaRPr lang="en-GB" sz="1600" dirty="0">
                <a:solidFill>
                  <a:schemeClr val="bg1"/>
                </a:solidFill>
              </a:endParaRPr>
            </a:p>
          </p:txBody>
        </p:sp>
      </p:grpSp>
      <p:grpSp>
        <p:nvGrpSpPr>
          <p:cNvPr id="18" name="Group 17">
            <a:extLst>
              <a:ext uri="{FF2B5EF4-FFF2-40B4-BE49-F238E27FC236}">
                <a16:creationId xmlns:a16="http://schemas.microsoft.com/office/drawing/2014/main" id="{D921B70A-DA0F-4187-9C0D-52B64FA44AC2}"/>
              </a:ext>
            </a:extLst>
          </p:cNvPr>
          <p:cNvGrpSpPr/>
          <p:nvPr/>
        </p:nvGrpSpPr>
        <p:grpSpPr>
          <a:xfrm>
            <a:off x="6182727" y="3950518"/>
            <a:ext cx="3029118" cy="1797443"/>
            <a:chOff x="6182727" y="3950518"/>
            <a:chExt cx="3029118" cy="1797443"/>
          </a:xfrm>
        </p:grpSpPr>
        <p:sp>
          <p:nvSpPr>
            <p:cNvPr id="12" name="TextBox 11">
              <a:extLst>
                <a:ext uri="{FF2B5EF4-FFF2-40B4-BE49-F238E27FC236}">
                  <a16:creationId xmlns:a16="http://schemas.microsoft.com/office/drawing/2014/main" id="{0A29BD5C-AB21-412D-A2F9-7D204007FBA1}"/>
                </a:ext>
              </a:extLst>
            </p:cNvPr>
            <p:cNvSpPr txBox="1"/>
            <p:nvPr/>
          </p:nvSpPr>
          <p:spPr>
            <a:xfrm>
              <a:off x="6182727" y="3950518"/>
              <a:ext cx="2566660" cy="981977"/>
            </a:xfrm>
            <a:prstGeom prst="rect">
              <a:avLst/>
            </a:prstGeom>
            <a:solidFill>
              <a:schemeClr val="tx1">
                <a:alpha val="31000"/>
              </a:schemeClr>
            </a:solidFill>
          </p:spPr>
          <p:txBody>
            <a:bodyPr wrap="square" tIns="90000" bIns="90000" rtlCol="0" anchor="ctr">
              <a:spAutoFit/>
            </a:bodyPr>
            <a:lstStyle/>
            <a:p>
              <a:pPr algn="ctr"/>
              <a:r>
                <a:rPr lang="en-GB" sz="1600" dirty="0">
                  <a:solidFill>
                    <a:schemeClr val="accent5">
                      <a:lumMod val="40000"/>
                      <a:lumOff val="60000"/>
                    </a:schemeClr>
                  </a:solidFill>
                  <a:latin typeface="DK More Or Less" pitchFamily="50" charset="0"/>
                </a:rPr>
                <a:t>When </a:t>
              </a:r>
              <a:r>
                <a:rPr lang="en-GB" sz="2000" dirty="0">
                  <a:solidFill>
                    <a:schemeClr val="accent5">
                      <a:lumMod val="40000"/>
                      <a:lumOff val="60000"/>
                    </a:schemeClr>
                  </a:solidFill>
                  <a:latin typeface="DK More Or Less" pitchFamily="50" charset="0"/>
                </a:rPr>
                <a:t>(</a:t>
              </a:r>
              <a:r>
                <a:rPr lang="en-GB" sz="1600" dirty="0">
                  <a:solidFill>
                    <a:schemeClr val="accent5">
                      <a:lumMod val="40000"/>
                      <a:lumOff val="60000"/>
                    </a:schemeClr>
                  </a:solidFill>
                  <a:latin typeface="DK More Or Less" pitchFamily="50" charset="0"/>
                </a:rPr>
                <a:t> Unit </a:t>
              </a:r>
              <a:r>
                <a:rPr lang="en-GB" sz="1100" dirty="0">
                  <a:solidFill>
                    <a:schemeClr val="accent5">
                      <a:lumMod val="40000"/>
                      <a:lumOff val="60000"/>
                    </a:schemeClr>
                  </a:solidFill>
                  <a:latin typeface="DK More Or Less" pitchFamily="50" charset="0"/>
                </a:rPr>
                <a:t>x</a:t>
              </a:r>
              <a:r>
                <a:rPr lang="en-GB" sz="1600" dirty="0">
                  <a:solidFill>
                    <a:schemeClr val="accent5">
                      <a:lumMod val="40000"/>
                      <a:lumOff val="60000"/>
                    </a:schemeClr>
                  </a:solidFill>
                  <a:latin typeface="DK More Or Less" pitchFamily="50" charset="0"/>
                </a:rPr>
                <a:t> Integration</a:t>
              </a:r>
              <a:r>
                <a:rPr lang="en-GB" sz="2000" dirty="0">
                  <a:solidFill>
                    <a:schemeClr val="accent5">
                      <a:lumMod val="40000"/>
                      <a:lumOff val="60000"/>
                    </a:schemeClr>
                  </a:solidFill>
                  <a:latin typeface="DK More Or Less" pitchFamily="50" charset="0"/>
                </a:rPr>
                <a:t> )</a:t>
              </a:r>
              <a:r>
                <a:rPr lang="en-GB" sz="1600" dirty="0">
                  <a:solidFill>
                    <a:schemeClr val="accent5">
                      <a:lumMod val="40000"/>
                      <a:lumOff val="60000"/>
                    </a:schemeClr>
                  </a:solidFill>
                  <a:latin typeface="DK More Or Less" pitchFamily="50" charset="0"/>
                </a:rPr>
                <a:t> </a:t>
              </a:r>
            </a:p>
            <a:p>
              <a:pPr algn="ctr"/>
              <a:r>
                <a:rPr lang="fr-FR" sz="1600" dirty="0">
                  <a:solidFill>
                    <a:schemeClr val="accent5">
                      <a:lumMod val="40000"/>
                      <a:lumOff val="60000"/>
                    </a:schemeClr>
                  </a:solidFill>
                  <a:latin typeface="DK More Or Less" pitchFamily="50" charset="0"/>
                </a:rPr>
                <a:t>Test</a:t>
              </a:r>
              <a:r>
                <a:rPr lang="en-GB" sz="1600" dirty="0">
                  <a:solidFill>
                    <a:schemeClr val="accent5">
                      <a:lumMod val="40000"/>
                      <a:lumOff val="60000"/>
                    </a:schemeClr>
                  </a:solidFill>
                  <a:latin typeface="DK More Or Less" pitchFamily="50" charset="0"/>
                </a:rPr>
                <a:t> coverage is </a:t>
              </a:r>
              <a:br>
                <a:rPr lang="en-GB" sz="1600" dirty="0">
                  <a:solidFill>
                    <a:schemeClr val="accent5">
                      <a:lumMod val="40000"/>
                      <a:lumOff val="60000"/>
                    </a:schemeClr>
                  </a:solidFill>
                  <a:latin typeface="DK More Or Less" pitchFamily="50" charset="0"/>
                </a:rPr>
              </a:br>
              <a:r>
                <a:rPr lang="en-GB" sz="1600" dirty="0">
                  <a:solidFill>
                    <a:schemeClr val="accent5">
                      <a:lumMod val="40000"/>
                      <a:lumOff val="60000"/>
                    </a:schemeClr>
                  </a:solidFill>
                  <a:latin typeface="DK More Or Less" pitchFamily="50" charset="0"/>
                </a:rPr>
                <a:t>not enough</a:t>
              </a:r>
              <a:endParaRPr lang="en-GB" sz="1600" dirty="0">
                <a:solidFill>
                  <a:schemeClr val="accent5">
                    <a:lumMod val="40000"/>
                    <a:lumOff val="60000"/>
                  </a:schemeClr>
                </a:solidFill>
              </a:endParaRPr>
            </a:p>
          </p:txBody>
        </p:sp>
        <p:cxnSp>
          <p:nvCxnSpPr>
            <p:cNvPr id="13" name="Connector: Curved 12">
              <a:extLst>
                <a:ext uri="{FF2B5EF4-FFF2-40B4-BE49-F238E27FC236}">
                  <a16:creationId xmlns:a16="http://schemas.microsoft.com/office/drawing/2014/main" id="{16F6BB6D-B5A3-49D8-A155-DE5437751188}"/>
                </a:ext>
              </a:extLst>
            </p:cNvPr>
            <p:cNvCxnSpPr>
              <a:cxnSpLocks/>
              <a:stCxn id="12" idx="2"/>
            </p:cNvCxnSpPr>
            <p:nvPr/>
          </p:nvCxnSpPr>
          <p:spPr>
            <a:xfrm rot="16200000" flipH="1">
              <a:off x="7931218" y="4467334"/>
              <a:ext cx="815466" cy="1745788"/>
            </a:xfrm>
            <a:prstGeom prst="curvedConnector2">
              <a:avLst/>
            </a:prstGeom>
            <a:ln w="1905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228D1D88-5597-4E26-9CD3-FDB3698AC3EF}"/>
              </a:ext>
            </a:extLst>
          </p:cNvPr>
          <p:cNvGrpSpPr/>
          <p:nvPr/>
        </p:nvGrpSpPr>
        <p:grpSpPr>
          <a:xfrm>
            <a:off x="2417882" y="5714997"/>
            <a:ext cx="5949169" cy="674200"/>
            <a:chOff x="4010511" y="5714997"/>
            <a:chExt cx="5949169" cy="674200"/>
          </a:xfrm>
        </p:grpSpPr>
        <p:sp>
          <p:nvSpPr>
            <p:cNvPr id="23" name="TextBox 22">
              <a:extLst>
                <a:ext uri="{FF2B5EF4-FFF2-40B4-BE49-F238E27FC236}">
                  <a16:creationId xmlns:a16="http://schemas.microsoft.com/office/drawing/2014/main" id="{84AB31DD-9C8A-4DD1-A000-D97975DFF162}"/>
                </a:ext>
              </a:extLst>
            </p:cNvPr>
            <p:cNvSpPr txBox="1"/>
            <p:nvPr/>
          </p:nvSpPr>
          <p:spPr>
            <a:xfrm>
              <a:off x="4010511" y="5714997"/>
              <a:ext cx="3768239" cy="674200"/>
            </a:xfrm>
            <a:prstGeom prst="rect">
              <a:avLst/>
            </a:prstGeom>
            <a:solidFill>
              <a:schemeClr val="tx1">
                <a:alpha val="31000"/>
              </a:schemeClr>
            </a:solidFill>
          </p:spPr>
          <p:txBody>
            <a:bodyPr wrap="square" tIns="90000" bIns="90000" rtlCol="0" anchor="ctr">
              <a:spAutoFit/>
            </a:bodyPr>
            <a:lstStyle/>
            <a:p>
              <a:pPr algn="r"/>
              <a:r>
                <a:rPr lang="en-US" sz="1600" dirty="0">
                  <a:solidFill>
                    <a:schemeClr val="bg1"/>
                  </a:solidFill>
                  <a:latin typeface="DK More Or Less" pitchFamily="50" charset="0"/>
                </a:rPr>
                <a:t>cognitive overload reduces stamina </a:t>
              </a:r>
            </a:p>
            <a:p>
              <a:pPr algn="r"/>
              <a:r>
                <a:rPr lang="en-US" sz="1600" dirty="0">
                  <a:solidFill>
                    <a:schemeClr val="bg1"/>
                  </a:solidFill>
                  <a:latin typeface="DK More Or Less" pitchFamily="50" charset="0"/>
                </a:rPr>
                <a:t>and engagement</a:t>
              </a:r>
              <a:endParaRPr lang="en-GB" sz="1600" dirty="0">
                <a:solidFill>
                  <a:schemeClr val="bg1"/>
                </a:solidFill>
              </a:endParaRPr>
            </a:p>
          </p:txBody>
        </p:sp>
        <p:cxnSp>
          <p:nvCxnSpPr>
            <p:cNvPr id="24" name="Connector: Curved 23">
              <a:extLst>
                <a:ext uri="{FF2B5EF4-FFF2-40B4-BE49-F238E27FC236}">
                  <a16:creationId xmlns:a16="http://schemas.microsoft.com/office/drawing/2014/main" id="{716D702A-7524-4DF8-A5FE-66318DCD382D}"/>
                </a:ext>
              </a:extLst>
            </p:cNvPr>
            <p:cNvCxnSpPr>
              <a:cxnSpLocks/>
            </p:cNvCxnSpPr>
            <p:nvPr/>
          </p:nvCxnSpPr>
          <p:spPr>
            <a:xfrm>
              <a:off x="7805781" y="6070081"/>
              <a:ext cx="2153899" cy="126646"/>
            </a:xfrm>
            <a:prstGeom prst="curvedConnector3">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DADA0CFB-EF71-49E2-89FF-D6479A0F829A}"/>
              </a:ext>
            </a:extLst>
          </p:cNvPr>
          <p:cNvGrpSpPr/>
          <p:nvPr/>
        </p:nvGrpSpPr>
        <p:grpSpPr>
          <a:xfrm>
            <a:off x="5808611" y="2366615"/>
            <a:ext cx="2848594" cy="1654987"/>
            <a:chOff x="5808611" y="2366615"/>
            <a:chExt cx="2848594" cy="1654987"/>
          </a:xfrm>
        </p:grpSpPr>
        <p:sp>
          <p:nvSpPr>
            <p:cNvPr id="16" name="TextBox 15">
              <a:extLst>
                <a:ext uri="{FF2B5EF4-FFF2-40B4-BE49-F238E27FC236}">
                  <a16:creationId xmlns:a16="http://schemas.microsoft.com/office/drawing/2014/main" id="{2EF66E52-98EE-4E29-96EB-06FBE5E89850}"/>
                </a:ext>
              </a:extLst>
            </p:cNvPr>
            <p:cNvSpPr txBox="1"/>
            <p:nvPr/>
          </p:nvSpPr>
          <p:spPr>
            <a:xfrm>
              <a:off x="5808611" y="2366615"/>
              <a:ext cx="2848594" cy="1089700"/>
            </a:xfrm>
            <a:prstGeom prst="rect">
              <a:avLst/>
            </a:prstGeom>
            <a:solidFill>
              <a:schemeClr val="tx1">
                <a:alpha val="31000"/>
              </a:schemeClr>
            </a:solidFill>
          </p:spPr>
          <p:txBody>
            <a:bodyPr wrap="square" tIns="90000" bIns="90000" rtlCol="0" anchor="ctr">
              <a:spAutoFit/>
            </a:bodyPr>
            <a:lstStyle/>
            <a:p>
              <a:pPr algn="ctr"/>
              <a:r>
                <a:rPr lang="en-US" sz="1600" dirty="0">
                  <a:solidFill>
                    <a:schemeClr val="accent5">
                      <a:lumMod val="40000"/>
                      <a:lumOff val="60000"/>
                    </a:schemeClr>
                  </a:solidFill>
                  <a:latin typeface="DK More Or Less" pitchFamily="50" charset="0"/>
                </a:rPr>
                <a:t>Because We tend to overlook some boring but crucial areas </a:t>
              </a:r>
              <a:r>
                <a:rPr lang="en-US" sz="2000" dirty="0">
                  <a:solidFill>
                    <a:schemeClr val="accent5">
                      <a:lumMod val="40000"/>
                      <a:lumOff val="60000"/>
                    </a:schemeClr>
                  </a:solidFill>
                  <a:latin typeface="DK More Or Less" pitchFamily="50" charset="0"/>
                </a:rPr>
                <a:t>(</a:t>
              </a:r>
              <a:r>
                <a:rPr lang="en-US" sz="1600" dirty="0">
                  <a:solidFill>
                    <a:schemeClr val="accent5">
                      <a:lumMod val="40000"/>
                      <a:lumOff val="60000"/>
                    </a:schemeClr>
                  </a:solidFill>
                  <a:latin typeface="DK More Or Less" pitchFamily="50" charset="0"/>
                </a:rPr>
                <a:t> like adapters code </a:t>
              </a:r>
              <a:r>
                <a:rPr lang="en-US" dirty="0">
                  <a:solidFill>
                    <a:schemeClr val="accent5">
                      <a:lumMod val="40000"/>
                      <a:lumOff val="60000"/>
                    </a:schemeClr>
                  </a:solidFill>
                  <a:latin typeface="DK More Or Less" pitchFamily="50" charset="0"/>
                </a:rPr>
                <a:t>)</a:t>
              </a:r>
              <a:r>
                <a:rPr lang="en-US" sz="1600" dirty="0">
                  <a:solidFill>
                    <a:schemeClr val="accent5">
                      <a:lumMod val="40000"/>
                      <a:lumOff val="60000"/>
                    </a:schemeClr>
                  </a:solidFill>
                  <a:latin typeface="DK More Or Less" pitchFamily="50" charset="0"/>
                </a:rPr>
                <a:t> </a:t>
              </a:r>
              <a:br>
                <a:rPr lang="en-US" sz="1600" dirty="0">
                  <a:solidFill>
                    <a:schemeClr val="accent5">
                      <a:lumMod val="40000"/>
                      <a:lumOff val="60000"/>
                    </a:schemeClr>
                  </a:solidFill>
                  <a:latin typeface="DK More Or Less" pitchFamily="50" charset="0"/>
                </a:rPr>
              </a:br>
              <a:endParaRPr lang="en-GB" sz="700" dirty="0">
                <a:solidFill>
                  <a:schemeClr val="accent5">
                    <a:lumMod val="40000"/>
                    <a:lumOff val="60000"/>
                  </a:schemeClr>
                </a:solidFill>
                <a:latin typeface="DK More Or Less" pitchFamily="50" charset="0"/>
              </a:endParaRPr>
            </a:p>
          </p:txBody>
        </p:sp>
        <p:cxnSp>
          <p:nvCxnSpPr>
            <p:cNvPr id="25" name="Connector: Curved 24">
              <a:extLst>
                <a:ext uri="{FF2B5EF4-FFF2-40B4-BE49-F238E27FC236}">
                  <a16:creationId xmlns:a16="http://schemas.microsoft.com/office/drawing/2014/main" id="{F4E5D844-8B30-4580-9C7F-3DE9993C4503}"/>
                </a:ext>
              </a:extLst>
            </p:cNvPr>
            <p:cNvCxnSpPr>
              <a:cxnSpLocks/>
            </p:cNvCxnSpPr>
            <p:nvPr/>
          </p:nvCxnSpPr>
          <p:spPr>
            <a:xfrm rot="16200000" flipH="1">
              <a:off x="6822011" y="3563813"/>
              <a:ext cx="614446" cy="301132"/>
            </a:xfrm>
            <a:prstGeom prst="curvedConnector3">
              <a:avLst>
                <a:gd name="adj1" fmla="val 50000"/>
              </a:avLst>
            </a:prstGeom>
            <a:ln w="1905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sp>
        <p:nvSpPr>
          <p:cNvPr id="22" name="TextBox 21">
            <a:extLst>
              <a:ext uri="{FF2B5EF4-FFF2-40B4-BE49-F238E27FC236}">
                <a16:creationId xmlns:a16="http://schemas.microsoft.com/office/drawing/2014/main" id="{10BC0600-3483-417E-8656-5FF83E6A57CE}"/>
              </a:ext>
            </a:extLst>
          </p:cNvPr>
          <p:cNvSpPr txBox="1"/>
          <p:nvPr/>
        </p:nvSpPr>
        <p:spPr>
          <a:xfrm>
            <a:off x="2707047" y="5674297"/>
            <a:ext cx="4167559" cy="674200"/>
          </a:xfrm>
          <a:prstGeom prst="rect">
            <a:avLst/>
          </a:prstGeom>
          <a:solidFill>
            <a:schemeClr val="bg2">
              <a:alpha val="92000"/>
            </a:schemeClr>
          </a:solidFill>
        </p:spPr>
        <p:txBody>
          <a:bodyPr wrap="square" tIns="90000" bIns="90000" rtlCol="0" anchor="ctr">
            <a:spAutoFit/>
          </a:bodyPr>
          <a:lstStyle/>
          <a:p>
            <a:pPr algn="r"/>
            <a:r>
              <a:rPr lang="en-US" sz="1600" dirty="0">
                <a:solidFill>
                  <a:srgbClr val="C00000"/>
                </a:solidFill>
                <a:latin typeface="DK More Or Less" pitchFamily="50" charset="0"/>
              </a:rPr>
              <a:t>Use Domain-Driven Builders</a:t>
            </a:r>
            <a:r>
              <a:rPr lang="en-US" sz="1600" dirty="0">
                <a:latin typeface="DK More Or Less" pitchFamily="50" charset="0"/>
              </a:rPr>
              <a:t> to shorten and explicit the Arrange section of your tests</a:t>
            </a:r>
          </a:p>
        </p:txBody>
      </p:sp>
      <p:sp>
        <p:nvSpPr>
          <p:cNvPr id="29" name="TextBox 28">
            <a:extLst>
              <a:ext uri="{FF2B5EF4-FFF2-40B4-BE49-F238E27FC236}">
                <a16:creationId xmlns:a16="http://schemas.microsoft.com/office/drawing/2014/main" id="{8C5B0308-BBA6-480B-8BE5-E26181087448}"/>
              </a:ext>
            </a:extLst>
          </p:cNvPr>
          <p:cNvSpPr txBox="1"/>
          <p:nvPr/>
        </p:nvSpPr>
        <p:spPr>
          <a:xfrm>
            <a:off x="5920693" y="3252026"/>
            <a:ext cx="2936891" cy="2151528"/>
          </a:xfrm>
          <a:prstGeom prst="rect">
            <a:avLst/>
          </a:prstGeom>
          <a:solidFill>
            <a:schemeClr val="bg2">
              <a:alpha val="92000"/>
            </a:schemeClr>
          </a:solidFill>
        </p:spPr>
        <p:txBody>
          <a:bodyPr wrap="square" tIns="90000" bIns="90000" rtlCol="0" anchor="ctr">
            <a:spAutoFit/>
          </a:bodyPr>
          <a:lstStyle/>
          <a:p>
            <a:pPr algn="r"/>
            <a:r>
              <a:rPr lang="en-US" sz="1600" dirty="0">
                <a:solidFill>
                  <a:srgbClr val="C00000"/>
                </a:solidFill>
                <a:latin typeface="DK More Or Less" pitchFamily="50" charset="0"/>
              </a:rPr>
              <a:t>Include the Adapters to your Acceptance tests</a:t>
            </a:r>
            <a:r>
              <a:rPr lang="en-US" sz="1600" dirty="0">
                <a:latin typeface="DK More Or Less" pitchFamily="50" charset="0"/>
              </a:rPr>
              <a:t> </a:t>
            </a:r>
          </a:p>
          <a:p>
            <a:pPr algn="r"/>
            <a:endParaRPr lang="en-US" sz="1600" dirty="0">
              <a:latin typeface="DK More Or Less" pitchFamily="50" charset="0"/>
            </a:endParaRPr>
          </a:p>
          <a:p>
            <a:pPr marL="285750" indent="-285750" algn="r">
              <a:buFontTx/>
              <a:buChar char="-"/>
            </a:pPr>
            <a:r>
              <a:rPr lang="en-US" sz="1600" dirty="0">
                <a:latin typeface="DK More Or Less" pitchFamily="50" charset="0"/>
              </a:rPr>
              <a:t>Test the adaptation in action</a:t>
            </a:r>
          </a:p>
          <a:p>
            <a:pPr algn="r"/>
            <a:r>
              <a:rPr lang="en-US" sz="1600" dirty="0">
                <a:latin typeface="DK More Or Less" pitchFamily="50" charset="0"/>
              </a:rPr>
              <a:t>(All corner cases covered)</a:t>
            </a:r>
          </a:p>
          <a:p>
            <a:pPr algn="r"/>
            <a:endParaRPr lang="en-US" sz="1600" dirty="0">
              <a:latin typeface="DK More Or Less" pitchFamily="50" charset="0"/>
            </a:endParaRPr>
          </a:p>
          <a:p>
            <a:pPr marL="285750" indent="-285750" algn="r">
              <a:buFontTx/>
              <a:buChar char="-"/>
            </a:pPr>
            <a:r>
              <a:rPr lang="en-US" sz="1600" dirty="0">
                <a:latin typeface="DK More Or Less" pitchFamily="50" charset="0"/>
              </a:rPr>
              <a:t>Stub only the I/O</a:t>
            </a:r>
          </a:p>
          <a:p>
            <a:pPr algn="r"/>
            <a:r>
              <a:rPr lang="en-US" sz="1600" dirty="0">
                <a:latin typeface="DK More Or Less" pitchFamily="50" charset="0"/>
              </a:rPr>
              <a:t>(super fast tests)</a:t>
            </a:r>
          </a:p>
        </p:txBody>
      </p:sp>
      <p:sp>
        <p:nvSpPr>
          <p:cNvPr id="30" name="TextBox 29">
            <a:extLst>
              <a:ext uri="{FF2B5EF4-FFF2-40B4-BE49-F238E27FC236}">
                <a16:creationId xmlns:a16="http://schemas.microsoft.com/office/drawing/2014/main" id="{B518DE61-90B8-492D-A6BD-C65B14FD6AFC}"/>
              </a:ext>
            </a:extLst>
          </p:cNvPr>
          <p:cNvSpPr txBox="1"/>
          <p:nvPr/>
        </p:nvSpPr>
        <p:spPr>
          <a:xfrm>
            <a:off x="7657894" y="734959"/>
            <a:ext cx="3911452" cy="1166643"/>
          </a:xfrm>
          <a:prstGeom prst="rect">
            <a:avLst/>
          </a:prstGeom>
          <a:solidFill>
            <a:schemeClr val="bg2">
              <a:alpha val="92000"/>
            </a:schemeClr>
          </a:solidFill>
        </p:spPr>
        <p:txBody>
          <a:bodyPr wrap="square" tIns="90000" bIns="90000" rtlCol="0" anchor="ctr">
            <a:spAutoFit/>
          </a:bodyPr>
          <a:lstStyle/>
          <a:p>
            <a:pPr algn="r"/>
            <a:r>
              <a:rPr lang="en-US" sz="1600" dirty="0">
                <a:latin typeface="DK More Or Less" pitchFamily="50" charset="0"/>
              </a:rPr>
              <a:t>Do not test “implementation details”</a:t>
            </a:r>
          </a:p>
          <a:p>
            <a:pPr algn="r"/>
            <a:endParaRPr lang="en-US" sz="1600" dirty="0">
              <a:latin typeface="DK More Or Less" pitchFamily="50" charset="0"/>
            </a:endParaRPr>
          </a:p>
          <a:p>
            <a:pPr algn="r"/>
            <a:r>
              <a:rPr lang="en-US" sz="1600" dirty="0">
                <a:solidFill>
                  <a:srgbClr val="C00000"/>
                </a:solidFill>
                <a:latin typeface="DK More Or Less" pitchFamily="50" charset="0"/>
              </a:rPr>
              <a:t>Favor Acceptance tests </a:t>
            </a:r>
            <a:br>
              <a:rPr lang="en-US" sz="1600" dirty="0">
                <a:solidFill>
                  <a:srgbClr val="C00000"/>
                </a:solidFill>
                <a:latin typeface="DK More Or Less" pitchFamily="50" charset="0"/>
              </a:rPr>
            </a:br>
            <a:r>
              <a:rPr lang="en-US" sz="1600" dirty="0">
                <a:latin typeface="DK More Or Less" pitchFamily="50" charset="0"/>
              </a:rPr>
              <a:t>(coarse-grained unit tests)</a:t>
            </a:r>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3244772"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Mitigations</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Tree>
    <p:extLst>
      <p:ext uri="{BB962C8B-B14F-4D97-AF65-F5344CB8AC3E}">
        <p14:creationId xmlns:p14="http://schemas.microsoft.com/office/powerpoint/2010/main" val="3333380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1272618" y="5067808"/>
            <a:ext cx="9675829" cy="1561000"/>
          </a:xfrm>
        </p:spPr>
        <p:txBody>
          <a:bodyPr anchor="t">
            <a:normAutofit fontScale="90000"/>
          </a:bodyPr>
          <a:lstStyle/>
          <a:p>
            <a:r>
              <a:rPr lang="en-GB" dirty="0"/>
              <a:t>Outside-in Diamond       TDD</a:t>
            </a:r>
          </a:p>
        </p:txBody>
      </p:sp>
      <p:pic>
        <p:nvPicPr>
          <p:cNvPr id="3" name="Picture 2">
            <a:extLst>
              <a:ext uri="{FF2B5EF4-FFF2-40B4-BE49-F238E27FC236}">
                <a16:creationId xmlns:a16="http://schemas.microsoft.com/office/drawing/2014/main" id="{72BB22A6-505D-4E3F-9820-2486B66B0B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20225" y="5025078"/>
            <a:ext cx="910390" cy="910390"/>
          </a:xfrm>
          <a:prstGeom prst="rect">
            <a:avLst/>
          </a:prstGeom>
        </p:spPr>
      </p:pic>
      <p:grpSp>
        <p:nvGrpSpPr>
          <p:cNvPr id="8" name="Group 7">
            <a:extLst>
              <a:ext uri="{FF2B5EF4-FFF2-40B4-BE49-F238E27FC236}">
                <a16:creationId xmlns:a16="http://schemas.microsoft.com/office/drawing/2014/main" id="{5A464568-489B-4A5F-B1DE-BA6169E3744A}"/>
              </a:ext>
            </a:extLst>
          </p:cNvPr>
          <p:cNvGrpSpPr/>
          <p:nvPr/>
        </p:nvGrpSpPr>
        <p:grpSpPr>
          <a:xfrm>
            <a:off x="1186648" y="1665840"/>
            <a:ext cx="6717832" cy="3330849"/>
            <a:chOff x="1186648" y="1665840"/>
            <a:chExt cx="6717832" cy="3330849"/>
          </a:xfrm>
        </p:grpSpPr>
        <p:sp>
          <p:nvSpPr>
            <p:cNvPr id="4" name="TextBox 3">
              <a:extLst>
                <a:ext uri="{FF2B5EF4-FFF2-40B4-BE49-F238E27FC236}">
                  <a16:creationId xmlns:a16="http://schemas.microsoft.com/office/drawing/2014/main" id="{F576A482-16C4-4D14-ABF3-35F11F86211A}"/>
                </a:ext>
              </a:extLst>
            </p:cNvPr>
            <p:cNvSpPr txBox="1"/>
            <p:nvPr/>
          </p:nvSpPr>
          <p:spPr>
            <a:xfrm>
              <a:off x="1186648" y="1665840"/>
              <a:ext cx="6717832" cy="1200329"/>
            </a:xfrm>
            <a:prstGeom prst="rect">
              <a:avLst/>
            </a:prstGeom>
            <a:noFill/>
          </p:spPr>
          <p:txBody>
            <a:bodyPr wrap="square" rtlCol="0">
              <a:spAutoFit/>
            </a:bodyPr>
            <a:lstStyle/>
            <a:p>
              <a:r>
                <a:rPr lang="en-US" sz="2400" dirty="0">
                  <a:solidFill>
                    <a:schemeClr val="bg1"/>
                  </a:solidFill>
                  <a:latin typeface="DK More Or Less" pitchFamily="50" charset="0"/>
                </a:rPr>
                <a:t>Trade offs made in reaction to people’s behaviors </a:t>
              </a:r>
              <a:endParaRPr lang="en-GB" sz="2400" dirty="0">
                <a:solidFill>
                  <a:schemeClr val="bg1"/>
                </a:solidFill>
                <a:latin typeface="DK More Or Less" pitchFamily="50" charset="0"/>
              </a:endParaRPr>
            </a:p>
            <a:p>
              <a:r>
                <a:rPr lang="en-US" sz="2400" dirty="0">
                  <a:solidFill>
                    <a:schemeClr val="bg1"/>
                  </a:solidFill>
                  <a:latin typeface="DK More Or Less" pitchFamily="50" charset="0"/>
                </a:rPr>
                <a:t>(observed around us over and over and over again)</a:t>
              </a:r>
              <a:endParaRPr lang="en-GB" sz="2400" dirty="0">
                <a:solidFill>
                  <a:schemeClr val="bg1"/>
                </a:solidFill>
                <a:latin typeface="DK More Or Less" pitchFamily="50" charset="0"/>
              </a:endParaRPr>
            </a:p>
          </p:txBody>
        </p:sp>
        <p:cxnSp>
          <p:nvCxnSpPr>
            <p:cNvPr id="6" name="Connector: Curved 5">
              <a:extLst>
                <a:ext uri="{FF2B5EF4-FFF2-40B4-BE49-F238E27FC236}">
                  <a16:creationId xmlns:a16="http://schemas.microsoft.com/office/drawing/2014/main" id="{C0532FD3-EDF0-453E-9897-90945C9308FA}"/>
                </a:ext>
              </a:extLst>
            </p:cNvPr>
            <p:cNvCxnSpPr>
              <a:cxnSpLocks/>
            </p:cNvCxnSpPr>
            <p:nvPr/>
          </p:nvCxnSpPr>
          <p:spPr>
            <a:xfrm>
              <a:off x="2286783" y="2711158"/>
              <a:ext cx="2398225" cy="2285531"/>
            </a:xfrm>
            <a:prstGeom prst="curvedConnector2">
              <a:avLst/>
            </a:prstGeom>
            <a:ln w="34925">
              <a:solidFill>
                <a:schemeClr val="bg1"/>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B263C3A4-603F-4875-942C-A029C477254A}"/>
              </a:ext>
            </a:extLst>
          </p:cNvPr>
          <p:cNvGrpSpPr/>
          <p:nvPr/>
        </p:nvGrpSpPr>
        <p:grpSpPr>
          <a:xfrm>
            <a:off x="10710333" y="5935469"/>
            <a:ext cx="1261534" cy="736070"/>
            <a:chOff x="10710333" y="5935469"/>
            <a:chExt cx="1261534" cy="736070"/>
          </a:xfrm>
        </p:grpSpPr>
        <p:sp>
          <p:nvSpPr>
            <p:cNvPr id="9" name="Rectangle 8">
              <a:extLst>
                <a:ext uri="{FF2B5EF4-FFF2-40B4-BE49-F238E27FC236}">
                  <a16:creationId xmlns:a16="http://schemas.microsoft.com/office/drawing/2014/main" id="{B9BEAAB6-3CD5-4630-8551-49AB6047385A}"/>
                </a:ext>
              </a:extLst>
            </p:cNvPr>
            <p:cNvSpPr/>
            <p:nvPr/>
          </p:nvSpPr>
          <p:spPr>
            <a:xfrm>
              <a:off x="10710333" y="5935469"/>
              <a:ext cx="1261534" cy="73607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0" name="Picture 9">
              <a:extLst>
                <a:ext uri="{FF2B5EF4-FFF2-40B4-BE49-F238E27FC236}">
                  <a16:creationId xmlns:a16="http://schemas.microsoft.com/office/drawing/2014/main" id="{566C8236-06FB-410C-9C29-43FDA76626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57069" y="5988588"/>
              <a:ext cx="877630" cy="356903"/>
            </a:xfrm>
            <a:prstGeom prst="rect">
              <a:avLst/>
            </a:prstGeom>
          </p:spPr>
        </p:pic>
      </p:grpSp>
    </p:spTree>
    <p:extLst>
      <p:ext uri="{BB962C8B-B14F-4D97-AF65-F5344CB8AC3E}">
        <p14:creationId xmlns:p14="http://schemas.microsoft.com/office/powerpoint/2010/main" val="586478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1272618" y="5067808"/>
            <a:ext cx="9675829" cy="1561000"/>
          </a:xfrm>
        </p:spPr>
        <p:txBody>
          <a:bodyPr anchor="t">
            <a:normAutofit fontScale="90000"/>
          </a:bodyPr>
          <a:lstStyle/>
          <a:p>
            <a:r>
              <a:rPr lang="en-GB" dirty="0"/>
              <a:t>Outside-in Diamond       TDD</a:t>
            </a:r>
          </a:p>
        </p:txBody>
      </p:sp>
      <p:pic>
        <p:nvPicPr>
          <p:cNvPr id="3" name="Picture 2">
            <a:extLst>
              <a:ext uri="{FF2B5EF4-FFF2-40B4-BE49-F238E27FC236}">
                <a16:creationId xmlns:a16="http://schemas.microsoft.com/office/drawing/2014/main" id="{72BB22A6-505D-4E3F-9820-2486B66B0B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20225" y="5025078"/>
            <a:ext cx="910390" cy="910390"/>
          </a:xfrm>
          <a:prstGeom prst="rect">
            <a:avLst/>
          </a:prstGeom>
        </p:spPr>
      </p:pic>
      <p:sp>
        <p:nvSpPr>
          <p:cNvPr id="4" name="TextBox 3">
            <a:extLst>
              <a:ext uri="{FF2B5EF4-FFF2-40B4-BE49-F238E27FC236}">
                <a16:creationId xmlns:a16="http://schemas.microsoft.com/office/drawing/2014/main" id="{F576A482-16C4-4D14-ABF3-35F11F86211A}"/>
              </a:ext>
            </a:extLst>
          </p:cNvPr>
          <p:cNvSpPr txBox="1"/>
          <p:nvPr/>
        </p:nvSpPr>
        <p:spPr>
          <a:xfrm>
            <a:off x="461719" y="1542274"/>
            <a:ext cx="3179405" cy="830997"/>
          </a:xfrm>
          <a:prstGeom prst="rect">
            <a:avLst/>
          </a:prstGeom>
          <a:noFill/>
        </p:spPr>
        <p:txBody>
          <a:bodyPr wrap="square" rtlCol="0">
            <a:spAutoFit/>
          </a:bodyPr>
          <a:lstStyle/>
          <a:p>
            <a:r>
              <a:rPr lang="en-GB" sz="2400" dirty="0">
                <a:solidFill>
                  <a:schemeClr val="bg1"/>
                </a:solidFill>
                <a:latin typeface="DK More Or Less" pitchFamily="50" charset="0"/>
              </a:rPr>
              <a:t>For the overall workflow we </a:t>
            </a:r>
            <a:r>
              <a:rPr lang="en-GB" sz="2400" dirty="0" err="1">
                <a:solidFill>
                  <a:schemeClr val="bg1"/>
                </a:solidFill>
                <a:latin typeface="DK More Or Less" pitchFamily="50" charset="0"/>
              </a:rPr>
              <a:t>favor</a:t>
            </a:r>
            <a:endParaRPr lang="en-GB" sz="2400" dirty="0">
              <a:solidFill>
                <a:schemeClr val="bg1"/>
              </a:solidFill>
              <a:latin typeface="DK More Or Less" pitchFamily="50" charset="0"/>
            </a:endParaRPr>
          </a:p>
        </p:txBody>
      </p:sp>
      <p:cxnSp>
        <p:nvCxnSpPr>
          <p:cNvPr id="6" name="Connector: Curved 5">
            <a:extLst>
              <a:ext uri="{FF2B5EF4-FFF2-40B4-BE49-F238E27FC236}">
                <a16:creationId xmlns:a16="http://schemas.microsoft.com/office/drawing/2014/main" id="{C0532FD3-EDF0-453E-9897-90945C9308FA}"/>
              </a:ext>
            </a:extLst>
          </p:cNvPr>
          <p:cNvCxnSpPr>
            <a:cxnSpLocks/>
            <a:stCxn id="4" idx="2"/>
            <a:endCxn id="18" idx="0"/>
          </p:cNvCxnSpPr>
          <p:nvPr/>
        </p:nvCxnSpPr>
        <p:spPr>
          <a:xfrm rot="16200000" flipH="1">
            <a:off x="1453256" y="2971437"/>
            <a:ext cx="2194805" cy="998472"/>
          </a:xfrm>
          <a:prstGeom prst="curvedConnector3">
            <a:avLst>
              <a:gd name="adj1" fmla="val 50000"/>
            </a:avLst>
          </a:prstGeom>
          <a:ln w="34925">
            <a:solidFill>
              <a:schemeClr val="bg1"/>
            </a:solidFill>
            <a:headEnd type="triangle"/>
            <a:tailEnd type="none" w="lg" len="lg"/>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8CD211EC-FB13-4246-A08E-35A0E2977DAC}"/>
              </a:ext>
            </a:extLst>
          </p:cNvPr>
          <p:cNvSpPr/>
          <p:nvPr/>
        </p:nvSpPr>
        <p:spPr>
          <a:xfrm rot="485042">
            <a:off x="966131" y="4559435"/>
            <a:ext cx="3922964" cy="1739107"/>
          </a:xfrm>
          <a:prstGeom prst="ellipse">
            <a:avLst/>
          </a:prstGeom>
          <a:noFill/>
          <a:ln w="349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4" name="Group 33">
            <a:extLst>
              <a:ext uri="{FF2B5EF4-FFF2-40B4-BE49-F238E27FC236}">
                <a16:creationId xmlns:a16="http://schemas.microsoft.com/office/drawing/2014/main" id="{8316A077-1101-43DC-A9C9-04FD4E2790C3}"/>
              </a:ext>
            </a:extLst>
          </p:cNvPr>
          <p:cNvGrpSpPr/>
          <p:nvPr/>
        </p:nvGrpSpPr>
        <p:grpSpPr>
          <a:xfrm>
            <a:off x="4620451" y="2482642"/>
            <a:ext cx="6902849" cy="4217617"/>
            <a:chOff x="4620451" y="2482642"/>
            <a:chExt cx="6902849" cy="4217617"/>
          </a:xfrm>
        </p:grpSpPr>
        <p:sp>
          <p:nvSpPr>
            <p:cNvPr id="9" name="TextBox 8">
              <a:extLst>
                <a:ext uri="{FF2B5EF4-FFF2-40B4-BE49-F238E27FC236}">
                  <a16:creationId xmlns:a16="http://schemas.microsoft.com/office/drawing/2014/main" id="{AA6411B7-C1AC-44EF-93D0-2B3A6046DEA3}"/>
                </a:ext>
              </a:extLst>
            </p:cNvPr>
            <p:cNvSpPr txBox="1"/>
            <p:nvPr/>
          </p:nvSpPr>
          <p:spPr>
            <a:xfrm>
              <a:off x="6760913" y="2482642"/>
              <a:ext cx="4762387" cy="830997"/>
            </a:xfrm>
            <a:prstGeom prst="rect">
              <a:avLst/>
            </a:prstGeom>
            <a:noFill/>
          </p:spPr>
          <p:txBody>
            <a:bodyPr wrap="square" rtlCol="0">
              <a:spAutoFit/>
            </a:bodyPr>
            <a:lstStyle/>
            <a:p>
              <a:pPr algn="ctr"/>
              <a:r>
                <a:rPr lang="en-US" sz="2400" dirty="0">
                  <a:solidFill>
                    <a:srgbClr val="2B8BE2"/>
                  </a:solidFill>
                  <a:latin typeface="DK More Or Less" pitchFamily="50" charset="0"/>
                </a:rPr>
                <a:t>For the kind of tests we </a:t>
              </a:r>
              <a:br>
                <a:rPr lang="en-US" sz="2400" dirty="0">
                  <a:solidFill>
                    <a:srgbClr val="2B8BE2"/>
                  </a:solidFill>
                  <a:latin typeface="DK More Or Less" pitchFamily="50" charset="0"/>
                </a:rPr>
              </a:br>
              <a:r>
                <a:rPr lang="en-US" sz="2400" dirty="0">
                  <a:solidFill>
                    <a:srgbClr val="2B8BE2"/>
                  </a:solidFill>
                  <a:latin typeface="DK More Or Less" pitchFamily="50" charset="0"/>
                </a:rPr>
                <a:t>favor the most</a:t>
              </a:r>
              <a:endParaRPr lang="en-GB" sz="2400" dirty="0">
                <a:solidFill>
                  <a:srgbClr val="2B8BE2"/>
                </a:solidFill>
                <a:latin typeface="DK More Or Less" pitchFamily="50" charset="0"/>
              </a:endParaRPr>
            </a:p>
          </p:txBody>
        </p:sp>
        <p:cxnSp>
          <p:nvCxnSpPr>
            <p:cNvPr id="11" name="Connector: Curved 10">
              <a:extLst>
                <a:ext uri="{FF2B5EF4-FFF2-40B4-BE49-F238E27FC236}">
                  <a16:creationId xmlns:a16="http://schemas.microsoft.com/office/drawing/2014/main" id="{F197976C-F272-4B1C-A4FC-979B552A78E5}"/>
                </a:ext>
              </a:extLst>
            </p:cNvPr>
            <p:cNvCxnSpPr>
              <a:cxnSpLocks/>
              <a:stCxn id="9" idx="2"/>
              <a:endCxn id="24" idx="7"/>
            </p:cNvCxnSpPr>
            <p:nvPr/>
          </p:nvCxnSpPr>
          <p:spPr>
            <a:xfrm rot="5400000">
              <a:off x="8227752" y="3408848"/>
              <a:ext cx="1009565" cy="819147"/>
            </a:xfrm>
            <a:prstGeom prst="curvedConnector3">
              <a:avLst>
                <a:gd name="adj1" fmla="val 50000"/>
              </a:avLst>
            </a:prstGeom>
            <a:ln w="34925">
              <a:solidFill>
                <a:srgbClr val="2B8BE2"/>
              </a:solidFill>
              <a:headEnd type="triangle"/>
              <a:tailEnd type="none" w="lg" len="lg"/>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ECFEEE31-C2EC-435A-A5B0-AC3D9C73EC33}"/>
                </a:ext>
              </a:extLst>
            </p:cNvPr>
            <p:cNvSpPr/>
            <p:nvPr/>
          </p:nvSpPr>
          <p:spPr>
            <a:xfrm rot="20883607">
              <a:off x="4620451" y="4286705"/>
              <a:ext cx="4585681" cy="2413554"/>
            </a:xfrm>
            <a:prstGeom prst="ellipse">
              <a:avLst/>
            </a:prstGeom>
            <a:noFill/>
            <a:ln w="34925">
              <a:solidFill>
                <a:srgbClr val="2B8B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 name="Group 9">
            <a:extLst>
              <a:ext uri="{FF2B5EF4-FFF2-40B4-BE49-F238E27FC236}">
                <a16:creationId xmlns:a16="http://schemas.microsoft.com/office/drawing/2014/main" id="{79C30AFD-34B2-4CEF-B7F4-B7E01F776D79}"/>
              </a:ext>
            </a:extLst>
          </p:cNvPr>
          <p:cNvGrpSpPr/>
          <p:nvPr/>
        </p:nvGrpSpPr>
        <p:grpSpPr>
          <a:xfrm>
            <a:off x="10710333" y="5935469"/>
            <a:ext cx="1261534" cy="736070"/>
            <a:chOff x="10710333" y="5935469"/>
            <a:chExt cx="1261534" cy="736070"/>
          </a:xfrm>
        </p:grpSpPr>
        <p:sp>
          <p:nvSpPr>
            <p:cNvPr id="8" name="Rectangle 7">
              <a:extLst>
                <a:ext uri="{FF2B5EF4-FFF2-40B4-BE49-F238E27FC236}">
                  <a16:creationId xmlns:a16="http://schemas.microsoft.com/office/drawing/2014/main" id="{513D1199-D6B9-498C-8879-E0CAD501A59D}"/>
                </a:ext>
              </a:extLst>
            </p:cNvPr>
            <p:cNvSpPr/>
            <p:nvPr/>
          </p:nvSpPr>
          <p:spPr>
            <a:xfrm>
              <a:off x="10710333" y="5935469"/>
              <a:ext cx="1261534" cy="73607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4" name="Picture 13">
              <a:extLst>
                <a:ext uri="{FF2B5EF4-FFF2-40B4-BE49-F238E27FC236}">
                  <a16:creationId xmlns:a16="http://schemas.microsoft.com/office/drawing/2014/main" id="{0248B94B-5C23-49C8-A4A2-4E6FF56706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57069" y="5988588"/>
              <a:ext cx="877630" cy="356903"/>
            </a:xfrm>
            <a:prstGeom prst="rect">
              <a:avLst/>
            </a:prstGeom>
          </p:spPr>
        </p:pic>
      </p:grpSp>
    </p:spTree>
    <p:extLst>
      <p:ext uri="{BB962C8B-B14F-4D97-AF65-F5344CB8AC3E}">
        <p14:creationId xmlns:p14="http://schemas.microsoft.com/office/powerpoint/2010/main" val="2731250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0645A1C-1A65-4B23-9D3A-C9FDE34D81A6}"/>
              </a:ext>
            </a:extLst>
          </p:cNvPr>
          <p:cNvSpPr/>
          <p:nvPr/>
        </p:nvSpPr>
        <p:spPr>
          <a:xfrm>
            <a:off x="-55266" y="-175847"/>
            <a:ext cx="12429811" cy="75164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Picture 6">
            <a:extLst>
              <a:ext uri="{FF2B5EF4-FFF2-40B4-BE49-F238E27FC236}">
                <a16:creationId xmlns:a16="http://schemas.microsoft.com/office/drawing/2014/main" id="{88C5E126-74A2-45A8-93E7-DB17283717F9}"/>
              </a:ext>
            </a:extLst>
          </p:cNvPr>
          <p:cNvPicPr>
            <a:picLocks noChangeAspect="1"/>
          </p:cNvPicPr>
          <p:nvPr/>
        </p:nvPicPr>
        <p:blipFill rotWithShape="1">
          <a:blip r:embed="rId3"/>
          <a:srcRect b="4038"/>
          <a:stretch/>
        </p:blipFill>
        <p:spPr>
          <a:xfrm>
            <a:off x="-146603" y="458350"/>
            <a:ext cx="7007297" cy="5704721"/>
          </a:xfrm>
          <a:prstGeom prst="rect">
            <a:avLst/>
          </a:prstGeom>
        </p:spPr>
      </p:pic>
      <p:sp>
        <p:nvSpPr>
          <p:cNvPr id="23" name="Right Triangle 22">
            <a:extLst>
              <a:ext uri="{FF2B5EF4-FFF2-40B4-BE49-F238E27FC236}">
                <a16:creationId xmlns:a16="http://schemas.microsoft.com/office/drawing/2014/main" id="{2A375CC2-D8E6-413C-BD5D-59C231D1D474}"/>
              </a:ext>
            </a:extLst>
          </p:cNvPr>
          <p:cNvSpPr/>
          <p:nvPr/>
        </p:nvSpPr>
        <p:spPr>
          <a:xfrm rot="16200000">
            <a:off x="3691626" y="-1553229"/>
            <a:ext cx="7622528" cy="10377288"/>
          </a:xfrm>
          <a:prstGeom prst="r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6860617" y="4744958"/>
            <a:ext cx="7210978" cy="651438"/>
          </a:xfrm>
        </p:spPr>
        <p:txBody>
          <a:bodyPr anchor="t">
            <a:normAutofit/>
          </a:bodyPr>
          <a:lstStyle/>
          <a:p>
            <a:r>
              <a:rPr lang="en-GB" sz="2800" dirty="0"/>
              <a:t>Outside-in Diamond       TDD</a:t>
            </a:r>
          </a:p>
        </p:txBody>
      </p:sp>
      <p:pic>
        <p:nvPicPr>
          <p:cNvPr id="3" name="Picture 2">
            <a:extLst>
              <a:ext uri="{FF2B5EF4-FFF2-40B4-BE49-F238E27FC236}">
                <a16:creationId xmlns:a16="http://schemas.microsoft.com/office/drawing/2014/main" id="{72BB22A6-505D-4E3F-9820-2486B66B0B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61428" y="4779635"/>
            <a:ext cx="394580" cy="394580"/>
          </a:xfrm>
          <a:prstGeom prst="rect">
            <a:avLst/>
          </a:prstGeom>
        </p:spPr>
      </p:pic>
      <p:sp>
        <p:nvSpPr>
          <p:cNvPr id="4" name="TextBox 3">
            <a:extLst>
              <a:ext uri="{FF2B5EF4-FFF2-40B4-BE49-F238E27FC236}">
                <a16:creationId xmlns:a16="http://schemas.microsoft.com/office/drawing/2014/main" id="{F576A482-16C4-4D14-ABF3-35F11F86211A}"/>
              </a:ext>
            </a:extLst>
          </p:cNvPr>
          <p:cNvSpPr txBox="1"/>
          <p:nvPr/>
        </p:nvSpPr>
        <p:spPr>
          <a:xfrm>
            <a:off x="7366110" y="3619250"/>
            <a:ext cx="1497978" cy="461665"/>
          </a:xfrm>
          <a:prstGeom prst="rect">
            <a:avLst/>
          </a:prstGeom>
          <a:noFill/>
        </p:spPr>
        <p:txBody>
          <a:bodyPr wrap="square" rtlCol="0">
            <a:spAutoFit/>
          </a:bodyPr>
          <a:lstStyle/>
          <a:p>
            <a:r>
              <a:rPr lang="en-GB" sz="1200" dirty="0">
                <a:solidFill>
                  <a:schemeClr val="bg1"/>
                </a:solidFill>
                <a:latin typeface="DK More Or Less" pitchFamily="50" charset="0"/>
              </a:rPr>
              <a:t>For the overall workflow we favour</a:t>
            </a:r>
          </a:p>
        </p:txBody>
      </p:sp>
      <p:cxnSp>
        <p:nvCxnSpPr>
          <p:cNvPr id="6" name="Connector: Curved 5">
            <a:extLst>
              <a:ext uri="{FF2B5EF4-FFF2-40B4-BE49-F238E27FC236}">
                <a16:creationId xmlns:a16="http://schemas.microsoft.com/office/drawing/2014/main" id="{C0532FD3-EDF0-453E-9897-90945C9308FA}"/>
              </a:ext>
            </a:extLst>
          </p:cNvPr>
          <p:cNvCxnSpPr>
            <a:cxnSpLocks/>
          </p:cNvCxnSpPr>
          <p:nvPr/>
        </p:nvCxnSpPr>
        <p:spPr>
          <a:xfrm rot="5400000">
            <a:off x="7665338" y="4303512"/>
            <a:ext cx="360000" cy="0"/>
          </a:xfrm>
          <a:prstGeom prst="curvedConnector3">
            <a:avLst>
              <a:gd name="adj1" fmla="val 50000"/>
            </a:avLst>
          </a:prstGeom>
          <a:ln w="34925">
            <a:solidFill>
              <a:schemeClr val="bg1"/>
            </a:solidFill>
            <a:headEnd type="triangle"/>
            <a:tailEnd type="none" w="lg" len="lg"/>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8CD211EC-FB13-4246-A08E-35A0E2977DAC}"/>
              </a:ext>
            </a:extLst>
          </p:cNvPr>
          <p:cNvSpPr/>
          <p:nvPr/>
        </p:nvSpPr>
        <p:spPr>
          <a:xfrm rot="485042">
            <a:off x="6770660" y="4489053"/>
            <a:ext cx="2011674" cy="891805"/>
          </a:xfrm>
          <a:prstGeom prst="ellipse">
            <a:avLst/>
          </a:prstGeom>
          <a:noFill/>
          <a:ln w="349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7" name="Group 36">
            <a:extLst>
              <a:ext uri="{FF2B5EF4-FFF2-40B4-BE49-F238E27FC236}">
                <a16:creationId xmlns:a16="http://schemas.microsoft.com/office/drawing/2014/main" id="{18B9A31C-C029-4E72-BDBA-D1D565D58555}"/>
              </a:ext>
            </a:extLst>
          </p:cNvPr>
          <p:cNvGrpSpPr/>
          <p:nvPr/>
        </p:nvGrpSpPr>
        <p:grpSpPr>
          <a:xfrm>
            <a:off x="8761499" y="3577711"/>
            <a:ext cx="3093950" cy="1924570"/>
            <a:chOff x="3173501" y="4810123"/>
            <a:chExt cx="3093950" cy="1924570"/>
          </a:xfrm>
        </p:grpSpPr>
        <p:sp>
          <p:nvSpPr>
            <p:cNvPr id="9" name="TextBox 8">
              <a:extLst>
                <a:ext uri="{FF2B5EF4-FFF2-40B4-BE49-F238E27FC236}">
                  <a16:creationId xmlns:a16="http://schemas.microsoft.com/office/drawing/2014/main" id="{AA6411B7-C1AC-44EF-93D0-2B3A6046DEA3}"/>
                </a:ext>
              </a:extLst>
            </p:cNvPr>
            <p:cNvSpPr txBox="1"/>
            <p:nvPr/>
          </p:nvSpPr>
          <p:spPr>
            <a:xfrm>
              <a:off x="4540251" y="4810123"/>
              <a:ext cx="1727200" cy="461665"/>
            </a:xfrm>
            <a:prstGeom prst="rect">
              <a:avLst/>
            </a:prstGeom>
            <a:noFill/>
          </p:spPr>
          <p:txBody>
            <a:bodyPr wrap="square" rtlCol="0">
              <a:spAutoFit/>
            </a:bodyPr>
            <a:lstStyle/>
            <a:p>
              <a:pPr algn="ctr"/>
              <a:r>
                <a:rPr lang="en-GB" sz="1200" dirty="0">
                  <a:solidFill>
                    <a:srgbClr val="2B8BE2"/>
                  </a:solidFill>
                  <a:latin typeface="DK More Or Less" pitchFamily="50" charset="0"/>
                </a:rPr>
                <a:t>For the kind of tests we favour the most</a:t>
              </a:r>
            </a:p>
          </p:txBody>
        </p:sp>
        <p:cxnSp>
          <p:nvCxnSpPr>
            <p:cNvPr id="11" name="Connector: Curved 10">
              <a:extLst>
                <a:ext uri="{FF2B5EF4-FFF2-40B4-BE49-F238E27FC236}">
                  <a16:creationId xmlns:a16="http://schemas.microsoft.com/office/drawing/2014/main" id="{F197976C-F272-4B1C-A4FC-979B552A78E5}"/>
                </a:ext>
              </a:extLst>
            </p:cNvPr>
            <p:cNvCxnSpPr>
              <a:cxnSpLocks/>
              <a:stCxn id="9" idx="2"/>
              <a:endCxn id="24" idx="7"/>
            </p:cNvCxnSpPr>
            <p:nvPr/>
          </p:nvCxnSpPr>
          <p:spPr>
            <a:xfrm rot="5400000">
              <a:off x="4978544" y="5197317"/>
              <a:ext cx="350836" cy="499779"/>
            </a:xfrm>
            <a:prstGeom prst="curvedConnector3">
              <a:avLst>
                <a:gd name="adj1" fmla="val 50000"/>
              </a:avLst>
            </a:prstGeom>
            <a:ln w="34925">
              <a:solidFill>
                <a:srgbClr val="2B8BE2"/>
              </a:solidFill>
              <a:headEnd type="triangle"/>
              <a:tailEnd type="none" w="lg" len="lg"/>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ECFEEE31-C2EC-435A-A5B0-AC3D9C73EC33}"/>
                </a:ext>
              </a:extLst>
            </p:cNvPr>
            <p:cNvSpPr/>
            <p:nvPr/>
          </p:nvSpPr>
          <p:spPr>
            <a:xfrm rot="21183754">
              <a:off x="3173501" y="5532942"/>
              <a:ext cx="2093965" cy="1201751"/>
            </a:xfrm>
            <a:prstGeom prst="ellipse">
              <a:avLst/>
            </a:prstGeom>
            <a:noFill/>
            <a:ln w="34925">
              <a:solidFill>
                <a:srgbClr val="2B8B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8" name="Rectangle 37">
            <a:extLst>
              <a:ext uri="{FF2B5EF4-FFF2-40B4-BE49-F238E27FC236}">
                <a16:creationId xmlns:a16="http://schemas.microsoft.com/office/drawing/2014/main" id="{7F282639-A15D-4E44-9F4A-D486D72A15AA}"/>
              </a:ext>
            </a:extLst>
          </p:cNvPr>
          <p:cNvSpPr/>
          <p:nvPr/>
        </p:nvSpPr>
        <p:spPr>
          <a:xfrm>
            <a:off x="-186268" y="6353132"/>
            <a:ext cx="4840791" cy="109354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0" name="Picture 39">
            <a:extLst>
              <a:ext uri="{FF2B5EF4-FFF2-40B4-BE49-F238E27FC236}">
                <a16:creationId xmlns:a16="http://schemas.microsoft.com/office/drawing/2014/main" id="{57485F66-5496-49A3-95BB-025F96EEFF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57069" y="5988588"/>
            <a:ext cx="877630" cy="356903"/>
          </a:xfrm>
          <a:prstGeom prst="rect">
            <a:avLst/>
          </a:prstGeom>
        </p:spPr>
      </p:pic>
    </p:spTree>
    <p:extLst>
      <p:ext uri="{BB962C8B-B14F-4D97-AF65-F5344CB8AC3E}">
        <p14:creationId xmlns:p14="http://schemas.microsoft.com/office/powerpoint/2010/main" val="297032518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554A0F0-6229-40BD-BB96-A90F7C5125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134" y="-566720"/>
            <a:ext cx="11370265" cy="8560184"/>
          </a:xfrm>
          <a:prstGeom prst="rect">
            <a:avLst/>
          </a:prstGeom>
        </p:spPr>
      </p:pic>
      <p:pic>
        <p:nvPicPr>
          <p:cNvPr id="12" name="Picture 11">
            <a:extLst>
              <a:ext uri="{FF2B5EF4-FFF2-40B4-BE49-F238E27FC236}">
                <a16:creationId xmlns:a16="http://schemas.microsoft.com/office/drawing/2014/main" id="{F31E9E60-707B-4D7E-9F8C-170CACAE053B}"/>
              </a:ext>
            </a:extLst>
          </p:cNvPr>
          <p:cNvPicPr>
            <a:picLocks noChangeAspect="1"/>
          </p:cNvPicPr>
          <p:nvPr/>
        </p:nvPicPr>
        <p:blipFill rotWithShape="1">
          <a:blip r:embed="rId4">
            <a:extLst>
              <a:ext uri="{28A0092B-C50C-407E-A947-70E740481C1C}">
                <a14:useLocalDpi xmlns:a14="http://schemas.microsoft.com/office/drawing/2010/main" val="0"/>
              </a:ext>
            </a:extLst>
          </a:blip>
          <a:srcRect r="78582"/>
          <a:stretch/>
        </p:blipFill>
        <p:spPr>
          <a:xfrm flipH="1">
            <a:off x="-14484" y="-213646"/>
            <a:ext cx="2548348" cy="7931999"/>
          </a:xfrm>
          <a:prstGeom prst="rect">
            <a:avLst/>
          </a:prstGeom>
        </p:spPr>
      </p:pic>
      <p:sp>
        <p:nvSpPr>
          <p:cNvPr id="15" name="Rectangle 14">
            <a:extLst>
              <a:ext uri="{FF2B5EF4-FFF2-40B4-BE49-F238E27FC236}">
                <a16:creationId xmlns:a16="http://schemas.microsoft.com/office/drawing/2014/main" id="{F0D21BF1-2104-4EE8-B206-F224BF3EAB3F}"/>
              </a:ext>
            </a:extLst>
          </p:cNvPr>
          <p:cNvSpPr/>
          <p:nvPr/>
        </p:nvSpPr>
        <p:spPr>
          <a:xfrm>
            <a:off x="1203519"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3244772"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Outside-in</a:t>
            </a:r>
            <a:br>
              <a:rPr lang="en-US" sz="2800" dirty="0">
                <a:solidFill>
                  <a:schemeClr val="bg1"/>
                </a:solidFill>
              </a:rPr>
            </a:br>
            <a:r>
              <a:rPr lang="en-US" sz="2800" dirty="0">
                <a:solidFill>
                  <a:schemeClr val="bg1"/>
                </a:solidFill>
              </a:rPr>
              <a:t>but…</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8" name="Title 3">
            <a:extLst>
              <a:ext uri="{FF2B5EF4-FFF2-40B4-BE49-F238E27FC236}">
                <a16:creationId xmlns:a16="http://schemas.microsoft.com/office/drawing/2014/main" id="{279D0AB6-6217-4696-8B09-66F8D94215D8}"/>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accent5">
                    <a:lumMod val="40000"/>
                    <a:lumOff val="60000"/>
                  </a:schemeClr>
                </a:solidFill>
              </a:rPr>
              <a:t>Double loop?</a:t>
            </a:r>
          </a:p>
          <a:p>
            <a:pPr algn="r">
              <a:spcBef>
                <a:spcPts val="0"/>
              </a:spcBef>
              <a:spcAft>
                <a:spcPts val="600"/>
              </a:spcAft>
            </a:pPr>
            <a:endParaRPr lang="en-US" sz="2800" dirty="0">
              <a:solidFill>
                <a:schemeClr val="bg1"/>
              </a:solidFill>
            </a:endParaRPr>
          </a:p>
        </p:txBody>
      </p:sp>
    </p:spTree>
    <p:extLst>
      <p:ext uri="{BB962C8B-B14F-4D97-AF65-F5344CB8AC3E}">
        <p14:creationId xmlns:p14="http://schemas.microsoft.com/office/powerpoint/2010/main" val="192676187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554A0F0-6229-40BD-BB96-A90F7C5125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134" y="-566720"/>
            <a:ext cx="11370265" cy="8560184"/>
          </a:xfrm>
          <a:prstGeom prst="rect">
            <a:avLst/>
          </a:prstGeom>
        </p:spPr>
      </p:pic>
      <p:pic>
        <p:nvPicPr>
          <p:cNvPr id="12" name="Picture 11">
            <a:extLst>
              <a:ext uri="{FF2B5EF4-FFF2-40B4-BE49-F238E27FC236}">
                <a16:creationId xmlns:a16="http://schemas.microsoft.com/office/drawing/2014/main" id="{F31E9E60-707B-4D7E-9F8C-170CACAE053B}"/>
              </a:ext>
            </a:extLst>
          </p:cNvPr>
          <p:cNvPicPr>
            <a:picLocks noChangeAspect="1"/>
          </p:cNvPicPr>
          <p:nvPr/>
        </p:nvPicPr>
        <p:blipFill rotWithShape="1">
          <a:blip r:embed="rId4">
            <a:extLst>
              <a:ext uri="{28A0092B-C50C-407E-A947-70E740481C1C}">
                <a14:useLocalDpi xmlns:a14="http://schemas.microsoft.com/office/drawing/2010/main" val="0"/>
              </a:ext>
            </a:extLst>
          </a:blip>
          <a:srcRect r="78582"/>
          <a:stretch/>
        </p:blipFill>
        <p:spPr>
          <a:xfrm flipH="1">
            <a:off x="-14484" y="-213646"/>
            <a:ext cx="2548348" cy="7931999"/>
          </a:xfrm>
          <a:prstGeom prst="rect">
            <a:avLst/>
          </a:prstGeom>
        </p:spPr>
      </p:pic>
      <p:sp>
        <p:nvSpPr>
          <p:cNvPr id="15" name="Rectangle 14">
            <a:extLst>
              <a:ext uri="{FF2B5EF4-FFF2-40B4-BE49-F238E27FC236}">
                <a16:creationId xmlns:a16="http://schemas.microsoft.com/office/drawing/2014/main" id="{F0D21BF1-2104-4EE8-B206-F224BF3EAB3F}"/>
              </a:ext>
            </a:extLst>
          </p:cNvPr>
          <p:cNvSpPr/>
          <p:nvPr/>
        </p:nvSpPr>
        <p:spPr>
          <a:xfrm>
            <a:off x="1203519"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3244772"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Outside-in</a:t>
            </a:r>
            <a:br>
              <a:rPr lang="en-US" sz="2800" dirty="0">
                <a:solidFill>
                  <a:schemeClr val="bg1"/>
                </a:solidFill>
              </a:rPr>
            </a:br>
            <a:r>
              <a:rPr lang="en-US" sz="2800" dirty="0">
                <a:solidFill>
                  <a:schemeClr val="bg1"/>
                </a:solidFill>
              </a:rPr>
              <a:t>but…</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8" name="Title 3">
            <a:extLst>
              <a:ext uri="{FF2B5EF4-FFF2-40B4-BE49-F238E27FC236}">
                <a16:creationId xmlns:a16="http://schemas.microsoft.com/office/drawing/2014/main" id="{279D0AB6-6217-4696-8B09-66F8D94215D8}"/>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accent5">
                    <a:lumMod val="40000"/>
                    <a:lumOff val="60000"/>
                  </a:schemeClr>
                </a:solidFill>
              </a:rPr>
              <a:t>Double loop</a:t>
            </a:r>
          </a:p>
          <a:p>
            <a:pPr algn="r">
              <a:spcBef>
                <a:spcPts val="0"/>
              </a:spcBef>
              <a:spcAft>
                <a:spcPts val="600"/>
              </a:spcAft>
            </a:pPr>
            <a:endParaRPr lang="en-US" sz="2800" dirty="0">
              <a:solidFill>
                <a:schemeClr val="bg1"/>
              </a:solidFill>
            </a:endParaRPr>
          </a:p>
        </p:txBody>
      </p:sp>
      <p:pic>
        <p:nvPicPr>
          <p:cNvPr id="4" name="Picture 3">
            <a:extLst>
              <a:ext uri="{FF2B5EF4-FFF2-40B4-BE49-F238E27FC236}">
                <a16:creationId xmlns:a16="http://schemas.microsoft.com/office/drawing/2014/main" id="{12B537B7-E855-47F1-A631-AB8B16A240CD}"/>
              </a:ext>
            </a:extLst>
          </p:cNvPr>
          <p:cNvPicPr>
            <a:picLocks noChangeAspect="1"/>
          </p:cNvPicPr>
          <p:nvPr/>
        </p:nvPicPr>
        <p:blipFill rotWithShape="1">
          <a:blip r:embed="rId5">
            <a:extLst>
              <a:ext uri="{28A0092B-C50C-407E-A947-70E740481C1C}">
                <a14:useLocalDpi xmlns:a14="http://schemas.microsoft.com/office/drawing/2010/main" val="0"/>
              </a:ext>
            </a:extLst>
          </a:blip>
          <a:srcRect t="16437"/>
          <a:stretch/>
        </p:blipFill>
        <p:spPr>
          <a:xfrm>
            <a:off x="6547954" y="2579688"/>
            <a:ext cx="5189467" cy="2761110"/>
          </a:xfrm>
          <a:prstGeom prst="rect">
            <a:avLst/>
          </a:prstGeom>
          <a:ln w="31750">
            <a:solidFill>
              <a:srgbClr val="BDD7EE"/>
            </a:solidFill>
          </a:ln>
        </p:spPr>
      </p:pic>
    </p:spTree>
    <p:extLst>
      <p:ext uri="{BB962C8B-B14F-4D97-AF65-F5344CB8AC3E}">
        <p14:creationId xmlns:p14="http://schemas.microsoft.com/office/powerpoint/2010/main" val="70013181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554A0F0-6229-40BD-BB96-A90F7C5125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134" y="-566720"/>
            <a:ext cx="11370265" cy="8560184"/>
          </a:xfrm>
          <a:prstGeom prst="rect">
            <a:avLst/>
          </a:prstGeom>
        </p:spPr>
      </p:pic>
      <p:pic>
        <p:nvPicPr>
          <p:cNvPr id="12" name="Picture 11">
            <a:extLst>
              <a:ext uri="{FF2B5EF4-FFF2-40B4-BE49-F238E27FC236}">
                <a16:creationId xmlns:a16="http://schemas.microsoft.com/office/drawing/2014/main" id="{F31E9E60-707B-4D7E-9F8C-170CACAE053B}"/>
              </a:ext>
            </a:extLst>
          </p:cNvPr>
          <p:cNvPicPr>
            <a:picLocks noChangeAspect="1"/>
          </p:cNvPicPr>
          <p:nvPr/>
        </p:nvPicPr>
        <p:blipFill rotWithShape="1">
          <a:blip r:embed="rId4">
            <a:extLst>
              <a:ext uri="{28A0092B-C50C-407E-A947-70E740481C1C}">
                <a14:useLocalDpi xmlns:a14="http://schemas.microsoft.com/office/drawing/2010/main" val="0"/>
              </a:ext>
            </a:extLst>
          </a:blip>
          <a:srcRect r="78582"/>
          <a:stretch/>
        </p:blipFill>
        <p:spPr>
          <a:xfrm flipH="1">
            <a:off x="-14484" y="-213646"/>
            <a:ext cx="2548348" cy="7931999"/>
          </a:xfrm>
          <a:prstGeom prst="rect">
            <a:avLst/>
          </a:prstGeom>
        </p:spPr>
      </p:pic>
      <p:sp>
        <p:nvSpPr>
          <p:cNvPr id="15" name="Rectangle 14">
            <a:extLst>
              <a:ext uri="{FF2B5EF4-FFF2-40B4-BE49-F238E27FC236}">
                <a16:creationId xmlns:a16="http://schemas.microsoft.com/office/drawing/2014/main" id="{F0D21BF1-2104-4EE8-B206-F224BF3EAB3F}"/>
              </a:ext>
            </a:extLst>
          </p:cNvPr>
          <p:cNvSpPr/>
          <p:nvPr/>
        </p:nvSpPr>
        <p:spPr>
          <a:xfrm>
            <a:off x="1203519" y="-341285"/>
            <a:ext cx="11782268" cy="7411154"/>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0" name="Title 3">
            <a:extLst>
              <a:ext uri="{FF2B5EF4-FFF2-40B4-BE49-F238E27FC236}">
                <a16:creationId xmlns:a16="http://schemas.microsoft.com/office/drawing/2014/main" id="{9E9BE21C-871E-4AE9-B4A6-EC12A9176179}"/>
              </a:ext>
            </a:extLst>
          </p:cNvPr>
          <p:cNvSpPr txBox="1">
            <a:spLocks/>
          </p:cNvSpPr>
          <p:nvPr/>
        </p:nvSpPr>
        <p:spPr>
          <a:xfrm>
            <a:off x="781318" y="4689447"/>
            <a:ext cx="3244772" cy="119680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Outside-in</a:t>
            </a:r>
            <a:br>
              <a:rPr lang="en-US" sz="2800" dirty="0">
                <a:solidFill>
                  <a:schemeClr val="bg1"/>
                </a:solidFill>
              </a:rPr>
            </a:br>
            <a:r>
              <a:rPr lang="en-US" sz="2800" dirty="0">
                <a:solidFill>
                  <a:schemeClr val="bg1"/>
                </a:solidFill>
              </a:rPr>
              <a:t>but…</a:t>
            </a:r>
            <a:endParaRPr lang="en-GB" sz="1800" dirty="0">
              <a:solidFill>
                <a:schemeClr val="bg1"/>
              </a:solidFill>
            </a:endParaRP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3" y="124769"/>
            <a:ext cx="477389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Test Driven</a:t>
            </a:r>
          </a:p>
          <a:p>
            <a:r>
              <a:rPr lang="en-US" sz="7200" cap="all" dirty="0">
                <a:solidFill>
                  <a:srgbClr val="2E8EE4"/>
                </a:solidFill>
              </a:rPr>
              <a:t>development</a:t>
            </a:r>
            <a:endParaRPr lang="en-GB" sz="7200" dirty="0">
              <a:solidFill>
                <a:schemeClr val="bg1"/>
              </a:solidFill>
            </a:endParaRPr>
          </a:p>
        </p:txBody>
      </p:sp>
      <p:sp>
        <p:nvSpPr>
          <p:cNvPr id="8" name="Title 3">
            <a:extLst>
              <a:ext uri="{FF2B5EF4-FFF2-40B4-BE49-F238E27FC236}">
                <a16:creationId xmlns:a16="http://schemas.microsoft.com/office/drawing/2014/main" id="{279D0AB6-6217-4696-8B09-66F8D94215D8}"/>
              </a:ext>
            </a:extLst>
          </p:cNvPr>
          <p:cNvSpPr txBox="1">
            <a:spLocks/>
          </p:cNvSpPr>
          <p:nvPr/>
        </p:nvSpPr>
        <p:spPr>
          <a:xfrm>
            <a:off x="5692417" y="3871204"/>
            <a:ext cx="6045004" cy="260965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r">
              <a:spcBef>
                <a:spcPts val="0"/>
              </a:spcBef>
              <a:spcAft>
                <a:spcPts val="600"/>
              </a:spcAft>
            </a:pPr>
            <a:r>
              <a:rPr lang="en-US" sz="2800" dirty="0">
                <a:solidFill>
                  <a:schemeClr val="accent5">
                    <a:lumMod val="40000"/>
                    <a:lumOff val="60000"/>
                  </a:schemeClr>
                </a:solidFill>
              </a:rPr>
              <a:t>Double loop</a:t>
            </a:r>
            <a:endParaRPr lang="en-US" sz="2800" dirty="0">
              <a:solidFill>
                <a:schemeClr val="bg1"/>
              </a:solidFill>
            </a:endParaRPr>
          </a:p>
          <a:p>
            <a:pPr algn="r">
              <a:spcBef>
                <a:spcPts val="0"/>
              </a:spcBef>
              <a:spcAft>
                <a:spcPts val="600"/>
              </a:spcAft>
            </a:pPr>
            <a:r>
              <a:rPr lang="en-US" sz="2800" dirty="0">
                <a:solidFill>
                  <a:schemeClr val="bg1"/>
                </a:solidFill>
              </a:rPr>
              <a:t>One and a half loop</a:t>
            </a:r>
            <a:endParaRPr lang="en-US" sz="2800" dirty="0">
              <a:solidFill>
                <a:schemeClr val="accent5">
                  <a:lumMod val="40000"/>
                  <a:lumOff val="60000"/>
                </a:schemeClr>
              </a:solidFill>
            </a:endParaRPr>
          </a:p>
        </p:txBody>
      </p:sp>
      <p:sp>
        <p:nvSpPr>
          <p:cNvPr id="2" name="Arc 1">
            <a:extLst>
              <a:ext uri="{FF2B5EF4-FFF2-40B4-BE49-F238E27FC236}">
                <a16:creationId xmlns:a16="http://schemas.microsoft.com/office/drawing/2014/main" id="{89D98A20-FA96-4E29-96E7-A7A4824CDAEE}"/>
              </a:ext>
            </a:extLst>
          </p:cNvPr>
          <p:cNvSpPr/>
          <p:nvPr/>
        </p:nvSpPr>
        <p:spPr>
          <a:xfrm rot="21121026">
            <a:off x="8236529" y="5742651"/>
            <a:ext cx="4006784" cy="1858033"/>
          </a:xfrm>
          <a:prstGeom prst="arc">
            <a:avLst>
              <a:gd name="adj1" fmla="val 14261143"/>
              <a:gd name="adj2" fmla="val 20438447"/>
            </a:avLst>
          </a:prstGeom>
          <a:ln w="34925">
            <a:solidFill>
              <a:srgbClr val="BDD7E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pic>
        <p:nvPicPr>
          <p:cNvPr id="14" name="Picture 13">
            <a:extLst>
              <a:ext uri="{FF2B5EF4-FFF2-40B4-BE49-F238E27FC236}">
                <a16:creationId xmlns:a16="http://schemas.microsoft.com/office/drawing/2014/main" id="{85984D51-45EA-4E70-B3FC-7894A1AFE042}"/>
              </a:ext>
            </a:extLst>
          </p:cNvPr>
          <p:cNvPicPr>
            <a:picLocks noChangeAspect="1"/>
          </p:cNvPicPr>
          <p:nvPr/>
        </p:nvPicPr>
        <p:blipFill rotWithShape="1">
          <a:blip r:embed="rId5">
            <a:extLst>
              <a:ext uri="{28A0092B-C50C-407E-A947-70E740481C1C}">
                <a14:useLocalDpi xmlns:a14="http://schemas.microsoft.com/office/drawing/2010/main" val="0"/>
              </a:ext>
            </a:extLst>
          </a:blip>
          <a:srcRect t="16437"/>
          <a:stretch/>
        </p:blipFill>
        <p:spPr>
          <a:xfrm>
            <a:off x="6547954" y="2579688"/>
            <a:ext cx="5189467" cy="2761110"/>
          </a:xfrm>
          <a:prstGeom prst="rect">
            <a:avLst/>
          </a:prstGeom>
          <a:ln w="31750">
            <a:solidFill>
              <a:srgbClr val="BDD7EE"/>
            </a:solidFill>
          </a:ln>
        </p:spPr>
      </p:pic>
      <p:sp>
        <p:nvSpPr>
          <p:cNvPr id="3" name="TextBox 2">
            <a:extLst>
              <a:ext uri="{FF2B5EF4-FFF2-40B4-BE49-F238E27FC236}">
                <a16:creationId xmlns:a16="http://schemas.microsoft.com/office/drawing/2014/main" id="{AFBA52E6-5EF4-488B-BBB7-235E726AC0B7}"/>
              </a:ext>
            </a:extLst>
          </p:cNvPr>
          <p:cNvSpPr txBox="1"/>
          <p:nvPr/>
        </p:nvSpPr>
        <p:spPr>
          <a:xfrm>
            <a:off x="8708821" y="2420374"/>
            <a:ext cx="1501541" cy="1569660"/>
          </a:xfrm>
          <a:prstGeom prst="rect">
            <a:avLst/>
          </a:prstGeom>
          <a:noFill/>
        </p:spPr>
        <p:txBody>
          <a:bodyPr wrap="square" rtlCol="0">
            <a:spAutoFit/>
          </a:bodyPr>
          <a:lstStyle/>
          <a:p>
            <a:r>
              <a:rPr lang="fr-FR" sz="9600" dirty="0">
                <a:latin typeface="Alte Haas Grotesk" panose="02000503000000020004" pitchFamily="2" charset="0"/>
              </a:rPr>
              <a:t>(</a:t>
            </a:r>
          </a:p>
        </p:txBody>
      </p:sp>
      <p:sp>
        <p:nvSpPr>
          <p:cNvPr id="16" name="TextBox 15">
            <a:extLst>
              <a:ext uri="{FF2B5EF4-FFF2-40B4-BE49-F238E27FC236}">
                <a16:creationId xmlns:a16="http://schemas.microsoft.com/office/drawing/2014/main" id="{80F208F2-47B6-4809-8D7A-E60D7977D975}"/>
              </a:ext>
            </a:extLst>
          </p:cNvPr>
          <p:cNvSpPr txBox="1"/>
          <p:nvPr/>
        </p:nvSpPr>
        <p:spPr>
          <a:xfrm>
            <a:off x="9563862" y="2438021"/>
            <a:ext cx="542661" cy="1569660"/>
          </a:xfrm>
          <a:prstGeom prst="rect">
            <a:avLst/>
          </a:prstGeom>
          <a:noFill/>
        </p:spPr>
        <p:txBody>
          <a:bodyPr wrap="square" rtlCol="0">
            <a:spAutoFit/>
          </a:bodyPr>
          <a:lstStyle/>
          <a:p>
            <a:r>
              <a:rPr lang="fr-FR" sz="9600" dirty="0">
                <a:latin typeface="Alte Haas Grotesk" panose="02000503000000020004" pitchFamily="2" charset="0"/>
              </a:rPr>
              <a:t>)</a:t>
            </a:r>
          </a:p>
        </p:txBody>
      </p:sp>
    </p:spTree>
    <p:extLst>
      <p:ext uri="{BB962C8B-B14F-4D97-AF65-F5344CB8AC3E}">
        <p14:creationId xmlns:p14="http://schemas.microsoft.com/office/powerpoint/2010/main" val="31613840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sp>
        <p:nvSpPr>
          <p:cNvPr id="7" name="Rectangle 6">
            <a:extLst>
              <a:ext uri="{FF2B5EF4-FFF2-40B4-BE49-F238E27FC236}">
                <a16:creationId xmlns:a16="http://schemas.microsoft.com/office/drawing/2014/main" id="{E9E45A12-0D57-44AB-ACBC-8B275AC5AC2D}"/>
              </a:ext>
            </a:extLst>
          </p:cNvPr>
          <p:cNvSpPr/>
          <p:nvPr/>
        </p:nvSpPr>
        <p:spPr>
          <a:xfrm>
            <a:off x="0" y="-228600"/>
            <a:ext cx="12133142" cy="708660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Tree>
    <p:extLst>
      <p:ext uri="{BB962C8B-B14F-4D97-AF65-F5344CB8AC3E}">
        <p14:creationId xmlns:p14="http://schemas.microsoft.com/office/powerpoint/2010/main" val="470966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DAE98896-C143-458A-8F72-E4415529AD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3417"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2" y="124769"/>
            <a:ext cx="608042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DDD (&amp; TDD) also love…</a:t>
            </a:r>
            <a:endParaRPr lang="en-GB" sz="7200" dirty="0">
              <a:solidFill>
                <a:schemeClr val="bg1"/>
              </a:solidFill>
            </a:endParaRPr>
          </a:p>
        </p:txBody>
      </p:sp>
      <p:grpSp>
        <p:nvGrpSpPr>
          <p:cNvPr id="3" name="Group 2">
            <a:extLst>
              <a:ext uri="{FF2B5EF4-FFF2-40B4-BE49-F238E27FC236}">
                <a16:creationId xmlns:a16="http://schemas.microsoft.com/office/drawing/2014/main" id="{EBAFDA8E-EEC9-4241-BBAB-BC2D2F8E86C6}"/>
              </a:ext>
            </a:extLst>
          </p:cNvPr>
          <p:cNvGrpSpPr/>
          <p:nvPr/>
        </p:nvGrpSpPr>
        <p:grpSpPr>
          <a:xfrm>
            <a:off x="6381981" y="1548710"/>
            <a:ext cx="5332988" cy="4866960"/>
            <a:chOff x="6729353" y="1267097"/>
            <a:chExt cx="4216031" cy="3847609"/>
          </a:xfrm>
        </p:grpSpPr>
        <p:sp>
          <p:nvSpPr>
            <p:cNvPr id="74" name="Octagon 73">
              <a:extLst>
                <a:ext uri="{FF2B5EF4-FFF2-40B4-BE49-F238E27FC236}">
                  <a16:creationId xmlns:a16="http://schemas.microsoft.com/office/drawing/2014/main" id="{F1E3CABB-62E4-47A6-8896-DEA57C52C792}"/>
                </a:ext>
              </a:extLst>
            </p:cNvPr>
            <p:cNvSpPr/>
            <p:nvPr/>
          </p:nvSpPr>
          <p:spPr>
            <a:xfrm>
              <a:off x="6872053" y="1647538"/>
              <a:ext cx="4073331" cy="3467168"/>
            </a:xfrm>
            <a:prstGeom prst="octagon">
              <a:avLst>
                <a:gd name="adj" fmla="val 30445"/>
              </a:avLst>
            </a:prstGeom>
            <a:solidFill>
              <a:srgbClr val="DFC9EF"/>
            </a:solidFill>
            <a:ln w="889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47" name="Right Brace 46">
              <a:extLst>
                <a:ext uri="{FF2B5EF4-FFF2-40B4-BE49-F238E27FC236}">
                  <a16:creationId xmlns:a16="http://schemas.microsoft.com/office/drawing/2014/main" id="{2C1DCAC6-41ED-4AEF-B15E-406A6B8D14BE}"/>
                </a:ext>
              </a:extLst>
            </p:cNvPr>
            <p:cNvSpPr/>
            <p:nvPr/>
          </p:nvSpPr>
          <p:spPr>
            <a:xfrm rot="13371144">
              <a:off x="9861933" y="4179326"/>
              <a:ext cx="542085" cy="322517"/>
            </a:xfrm>
            <a:prstGeom prst="rightBrace">
              <a:avLst>
                <a:gd name="adj1" fmla="val 8333"/>
                <a:gd name="adj2" fmla="val 55289"/>
              </a:avLst>
            </a:prstGeom>
            <a:ln w="349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C1BEB735-FA8C-45E4-B5FF-C9A2C47F8928}"/>
                </a:ext>
              </a:extLst>
            </p:cNvPr>
            <p:cNvCxnSpPr>
              <a:cxnSpLocks/>
              <a:endCxn id="23" idx="1"/>
            </p:cNvCxnSpPr>
            <p:nvPr/>
          </p:nvCxnSpPr>
          <p:spPr>
            <a:xfrm>
              <a:off x="7617741" y="2255127"/>
              <a:ext cx="383071" cy="310904"/>
            </a:xfrm>
            <a:prstGeom prst="straightConnector1">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DE82A024-73C0-47D8-B6B7-0CEDF0105717}"/>
                </a:ext>
              </a:extLst>
            </p:cNvPr>
            <p:cNvSpPr/>
            <p:nvPr/>
          </p:nvSpPr>
          <p:spPr>
            <a:xfrm rot="18900000">
              <a:off x="7330416" y="2087910"/>
              <a:ext cx="591983" cy="347208"/>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pic>
          <p:nvPicPr>
            <p:cNvPr id="64" name="Picture 63">
              <a:extLst>
                <a:ext uri="{FF2B5EF4-FFF2-40B4-BE49-F238E27FC236}">
                  <a16:creationId xmlns:a16="http://schemas.microsoft.com/office/drawing/2014/main" id="{85DECDFC-D28A-4E71-9CA2-8AF9CB6286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9353" y="1500997"/>
              <a:ext cx="550916" cy="519238"/>
            </a:xfrm>
            <a:prstGeom prst="rect">
              <a:avLst/>
            </a:prstGeom>
          </p:spPr>
        </p:pic>
        <p:cxnSp>
          <p:nvCxnSpPr>
            <p:cNvPr id="65" name="Straight Arrow Connector 64">
              <a:extLst>
                <a:ext uri="{FF2B5EF4-FFF2-40B4-BE49-F238E27FC236}">
                  <a16:creationId xmlns:a16="http://schemas.microsoft.com/office/drawing/2014/main" id="{C6DC7D20-2C09-459A-B475-A292556B29A4}"/>
                </a:ext>
              </a:extLst>
            </p:cNvPr>
            <p:cNvCxnSpPr>
              <a:cxnSpLocks/>
            </p:cNvCxnSpPr>
            <p:nvPr/>
          </p:nvCxnSpPr>
          <p:spPr>
            <a:xfrm>
              <a:off x="7232908" y="1905101"/>
              <a:ext cx="214564" cy="168048"/>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060AE528-A9F2-440C-9BBF-D62CC5FAC4F4}"/>
                </a:ext>
              </a:extLst>
            </p:cNvPr>
            <p:cNvSpPr txBox="1"/>
            <p:nvPr/>
          </p:nvSpPr>
          <p:spPr>
            <a:xfrm>
              <a:off x="7226576" y="1737558"/>
              <a:ext cx="489191" cy="230832"/>
            </a:xfrm>
            <a:prstGeom prst="rect">
              <a:avLst/>
            </a:prstGeom>
            <a:noFill/>
          </p:spPr>
          <p:txBody>
            <a:bodyPr wrap="square" rtlCol="0">
              <a:spAutoFit/>
            </a:bodyPr>
            <a:lstStyle/>
            <a:p>
              <a:r>
                <a:rPr lang="fr-FR" sz="900" b="1" dirty="0">
                  <a:solidFill>
                    <a:schemeClr val="bg1"/>
                  </a:solidFill>
                  <a:latin typeface="Alte Haas Grotesk" panose="02000503000000020004" pitchFamily="2" charset="0"/>
                </a:rPr>
                <a:t>HTTP</a:t>
              </a:r>
              <a:endParaRPr lang="en-GB" sz="900" b="1" dirty="0">
                <a:solidFill>
                  <a:schemeClr val="bg1"/>
                </a:solidFill>
                <a:latin typeface="Alte Haas Grotesk" panose="02000503000000020004" pitchFamily="2" charset="0"/>
              </a:endParaRPr>
            </a:p>
          </p:txBody>
        </p:sp>
        <p:sp>
          <p:nvSpPr>
            <p:cNvPr id="41" name="Rectangle 40">
              <a:extLst>
                <a:ext uri="{FF2B5EF4-FFF2-40B4-BE49-F238E27FC236}">
                  <a16:creationId xmlns:a16="http://schemas.microsoft.com/office/drawing/2014/main" id="{F70F9C09-1DB0-49C8-A50B-6A3D06FE2BC3}"/>
                </a:ext>
              </a:extLst>
            </p:cNvPr>
            <p:cNvSpPr/>
            <p:nvPr/>
          </p:nvSpPr>
          <p:spPr>
            <a:xfrm rot="18900000">
              <a:off x="9966453" y="4258022"/>
              <a:ext cx="591983" cy="347208"/>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sp>
          <p:nvSpPr>
            <p:cNvPr id="76" name="TextBox 75">
              <a:extLst>
                <a:ext uri="{FF2B5EF4-FFF2-40B4-BE49-F238E27FC236}">
                  <a16:creationId xmlns:a16="http://schemas.microsoft.com/office/drawing/2014/main" id="{EA3149A1-D89B-448D-8FF7-E9BED73D05B9}"/>
                </a:ext>
              </a:extLst>
            </p:cNvPr>
            <p:cNvSpPr txBox="1"/>
            <p:nvPr/>
          </p:nvSpPr>
          <p:spPr>
            <a:xfrm>
              <a:off x="8685654" y="1708071"/>
              <a:ext cx="1204271" cy="215444"/>
            </a:xfrm>
            <a:prstGeom prst="rect">
              <a:avLst/>
            </a:prstGeom>
            <a:noFill/>
          </p:spPr>
          <p:txBody>
            <a:bodyPr wrap="square" rtlCol="0">
              <a:spAutoFit/>
            </a:bodyPr>
            <a:lstStyle/>
            <a:p>
              <a:pPr algn="r"/>
              <a:r>
                <a:rPr lang="en-GB" sz="800" b="1" cap="all" dirty="0">
                  <a:latin typeface="Alte Haas Grotesk" panose="02000503000000020004" pitchFamily="2" charset="0"/>
                </a:rPr>
                <a:t>Infrastructure</a:t>
              </a:r>
            </a:p>
          </p:txBody>
        </p:sp>
        <p:sp>
          <p:nvSpPr>
            <p:cNvPr id="40" name="TextBox 39">
              <a:extLst>
                <a:ext uri="{FF2B5EF4-FFF2-40B4-BE49-F238E27FC236}">
                  <a16:creationId xmlns:a16="http://schemas.microsoft.com/office/drawing/2014/main" id="{4DF82956-BFA2-49C9-AD92-48BB1F5051BF}"/>
                </a:ext>
              </a:extLst>
            </p:cNvPr>
            <p:cNvSpPr txBox="1"/>
            <p:nvPr/>
          </p:nvSpPr>
          <p:spPr>
            <a:xfrm>
              <a:off x="7936662" y="1267097"/>
              <a:ext cx="1877213" cy="338554"/>
            </a:xfrm>
            <a:prstGeom prst="rect">
              <a:avLst/>
            </a:prstGeom>
            <a:noFill/>
          </p:spPr>
          <p:txBody>
            <a:bodyPr wrap="square" rtlCol="0">
              <a:spAutoFit/>
            </a:bodyPr>
            <a:lstStyle/>
            <a:p>
              <a:pPr algn="ctr"/>
              <a:r>
                <a:rPr lang="en-GB" sz="1600" b="1" cap="all" dirty="0">
                  <a:solidFill>
                    <a:schemeClr val="bg1"/>
                  </a:solidFill>
                  <a:latin typeface="Alte Haas Grotesk" panose="02000503000000020004" pitchFamily="2" charset="0"/>
                </a:rPr>
                <a:t>Our </a:t>
              </a:r>
              <a:r>
                <a:rPr lang="en-GB" sz="1600" b="1" cap="all" dirty="0" err="1">
                  <a:solidFill>
                    <a:schemeClr val="bg1"/>
                  </a:solidFill>
                  <a:latin typeface="Alte Haas Grotesk" panose="02000503000000020004" pitchFamily="2" charset="0"/>
                </a:rPr>
                <a:t>WeB</a:t>
              </a:r>
              <a:r>
                <a:rPr lang="en-GB" sz="1600" b="1" cap="all" dirty="0">
                  <a:solidFill>
                    <a:schemeClr val="bg1"/>
                  </a:solidFill>
                  <a:latin typeface="Alte Haas Grotesk" panose="02000503000000020004" pitchFamily="2" charset="0"/>
                </a:rPr>
                <a:t> API</a:t>
              </a:r>
            </a:p>
          </p:txBody>
        </p:sp>
      </p:grpSp>
      <p:sp>
        <p:nvSpPr>
          <p:cNvPr id="42" name="Title 3">
            <a:extLst>
              <a:ext uri="{FF2B5EF4-FFF2-40B4-BE49-F238E27FC236}">
                <a16:creationId xmlns:a16="http://schemas.microsoft.com/office/drawing/2014/main" id="{79739C7A-8703-4631-978F-5E8CB042E58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Ports &amp; Adapters</a:t>
            </a:r>
            <a:endParaRPr lang="en-GB" sz="1800" dirty="0">
              <a:solidFill>
                <a:schemeClr val="bg1"/>
              </a:solidFill>
            </a:endParaRPr>
          </a:p>
        </p:txBody>
      </p:sp>
      <p:sp>
        <p:nvSpPr>
          <p:cNvPr id="46" name="TextBox 45">
            <a:extLst>
              <a:ext uri="{FF2B5EF4-FFF2-40B4-BE49-F238E27FC236}">
                <a16:creationId xmlns:a16="http://schemas.microsoft.com/office/drawing/2014/main" id="{706215BA-89B0-4E79-88E1-BEFAA76DB7B6}"/>
              </a:ext>
            </a:extLst>
          </p:cNvPr>
          <p:cNvSpPr txBox="1"/>
          <p:nvPr/>
        </p:nvSpPr>
        <p:spPr>
          <a:xfrm>
            <a:off x="7437270" y="2369410"/>
            <a:ext cx="3368012" cy="3782744"/>
          </a:xfrm>
          <a:prstGeom prst="rect">
            <a:avLst/>
          </a:prstGeom>
          <a:solidFill>
            <a:schemeClr val="tx1">
              <a:alpha val="74000"/>
            </a:schemeClr>
          </a:solidFill>
        </p:spPr>
        <p:txBody>
          <a:bodyPr wrap="square" tIns="90000" bIns="90000" rtlCol="0" anchor="ctr">
            <a:spAutoFit/>
          </a:bodyPr>
          <a:lstStyle/>
          <a:p>
            <a:pPr algn="ctr"/>
            <a:r>
              <a:rPr lang="en-GB" b="1" dirty="0">
                <a:solidFill>
                  <a:schemeClr val="bg1"/>
                </a:solidFill>
                <a:latin typeface="Alte Haas Grotesk" panose="02000503000000020004" pitchFamily="2" charset="0"/>
              </a:rPr>
              <a:t>Easy to test</a:t>
            </a:r>
          </a:p>
          <a:p>
            <a:pPr algn="ctr"/>
            <a:endParaRPr lang="en-GB" b="1" dirty="0">
              <a:solidFill>
                <a:schemeClr val="bg1"/>
              </a:solidFill>
              <a:latin typeface="Alte Haas Grotesk" panose="02000503000000020004" pitchFamily="2" charset="0"/>
            </a:endParaRPr>
          </a:p>
          <a:p>
            <a:pPr algn="ctr"/>
            <a:r>
              <a:rPr lang="en-GB" b="1" dirty="0">
                <a:solidFill>
                  <a:schemeClr val="bg1"/>
                </a:solidFill>
                <a:latin typeface="Alte Haas Grotesk" panose="02000503000000020004" pitchFamily="2" charset="0"/>
              </a:rPr>
              <a:t>Protect Domain code from Infra fads</a:t>
            </a:r>
          </a:p>
          <a:p>
            <a:pPr algn="ctr"/>
            <a:endParaRPr lang="en-GB" b="1" dirty="0">
              <a:solidFill>
                <a:schemeClr val="bg1"/>
              </a:solidFill>
              <a:latin typeface="Alte Haas Grotesk" panose="02000503000000020004" pitchFamily="2" charset="0"/>
            </a:endParaRPr>
          </a:p>
          <a:p>
            <a:pPr algn="ctr"/>
            <a:r>
              <a:rPr lang="en-GB" b="1" dirty="0">
                <a:solidFill>
                  <a:schemeClr val="bg1"/>
                </a:solidFill>
                <a:latin typeface="Alte Haas Grotesk" panose="02000503000000020004" pitchFamily="2" charset="0"/>
              </a:rPr>
              <a:t>Quick feedback </a:t>
            </a:r>
            <a:br>
              <a:rPr lang="en-GB" b="1" dirty="0">
                <a:solidFill>
                  <a:schemeClr val="bg1"/>
                </a:solidFill>
                <a:latin typeface="Alte Haas Grotesk" panose="02000503000000020004" pitchFamily="2" charset="0"/>
              </a:rPr>
            </a:br>
            <a:r>
              <a:rPr lang="en-GB" b="1" dirty="0">
                <a:solidFill>
                  <a:schemeClr val="bg1"/>
                </a:solidFill>
                <a:latin typeface="Alte Haas Grotesk" panose="02000503000000020004" pitchFamily="2" charset="0"/>
              </a:rPr>
              <a:t>(carpaccio</a:t>
            </a:r>
            <a:r>
              <a:rPr lang="fr-FR" b="1" dirty="0">
                <a:solidFill>
                  <a:schemeClr val="bg1"/>
                </a:solidFill>
                <a:latin typeface="Alte Haas Grotesk" panose="02000503000000020004" pitchFamily="2" charset="0"/>
              </a:rPr>
              <a:t>-</a:t>
            </a:r>
            <a:r>
              <a:rPr lang="en-GB" b="1" dirty="0">
                <a:solidFill>
                  <a:schemeClr val="bg1"/>
                </a:solidFill>
                <a:latin typeface="Alte Haas Grotesk" panose="02000503000000020004" pitchFamily="2" charset="0"/>
              </a:rPr>
              <a:t>style slicing)</a:t>
            </a:r>
          </a:p>
          <a:p>
            <a:pPr algn="ctr"/>
            <a:endParaRPr lang="en-GB" b="1" dirty="0">
              <a:solidFill>
                <a:schemeClr val="bg1"/>
              </a:solidFill>
              <a:latin typeface="Alte Haas Grotesk" panose="02000503000000020004" pitchFamily="2" charset="0"/>
            </a:endParaRPr>
          </a:p>
          <a:p>
            <a:pPr algn="ctr"/>
            <a:r>
              <a:rPr lang="en-GB" b="1" dirty="0">
                <a:solidFill>
                  <a:schemeClr val="bg1"/>
                </a:solidFill>
                <a:latin typeface="Alte Haas Grotesk" panose="02000503000000020004" pitchFamily="2" charset="0"/>
              </a:rPr>
              <a:t>Allow late </a:t>
            </a:r>
          </a:p>
          <a:p>
            <a:pPr algn="ctr"/>
            <a:r>
              <a:rPr lang="en-GB" b="1" dirty="0">
                <a:solidFill>
                  <a:schemeClr val="bg1"/>
                </a:solidFill>
                <a:latin typeface="Alte Haas Grotesk" panose="02000503000000020004" pitchFamily="2" charset="0"/>
              </a:rPr>
              <a:t>architectural decisions</a:t>
            </a:r>
          </a:p>
          <a:p>
            <a:pPr algn="ctr"/>
            <a:endParaRPr lang="en-GB" b="1" dirty="0">
              <a:solidFill>
                <a:schemeClr val="bg1"/>
              </a:solidFill>
              <a:latin typeface="Alte Haas Grotesk" panose="02000503000000020004" pitchFamily="2" charset="0"/>
            </a:endParaRPr>
          </a:p>
          <a:p>
            <a:pPr algn="ctr"/>
            <a:r>
              <a:rPr lang="en-GB" b="1" dirty="0">
                <a:solidFill>
                  <a:schemeClr val="bg1"/>
                </a:solidFill>
                <a:latin typeface="Alte Haas Grotesk" panose="02000503000000020004" pitchFamily="2" charset="0"/>
              </a:rPr>
              <a:t>Composable: </a:t>
            </a:r>
            <a:br>
              <a:rPr lang="en-GB" b="1" dirty="0">
                <a:solidFill>
                  <a:schemeClr val="bg1"/>
                </a:solidFill>
                <a:latin typeface="Alte Haas Grotesk" panose="02000503000000020004" pitchFamily="2" charset="0"/>
              </a:rPr>
            </a:br>
            <a:r>
              <a:rPr lang="en-GB" b="1" dirty="0">
                <a:solidFill>
                  <a:schemeClr val="bg1"/>
                </a:solidFill>
                <a:latin typeface="Alte Haas Grotesk" panose="02000503000000020004" pitchFamily="2" charset="0"/>
              </a:rPr>
              <a:t>modular-monolith ready</a:t>
            </a:r>
          </a:p>
        </p:txBody>
      </p:sp>
      <p:cxnSp>
        <p:nvCxnSpPr>
          <p:cNvPr id="48" name="Straight Arrow Connector 47">
            <a:extLst>
              <a:ext uri="{FF2B5EF4-FFF2-40B4-BE49-F238E27FC236}">
                <a16:creationId xmlns:a16="http://schemas.microsoft.com/office/drawing/2014/main" id="{05DC5696-3AD0-4FA2-A35E-869E8250C4E0}"/>
              </a:ext>
            </a:extLst>
          </p:cNvPr>
          <p:cNvCxnSpPr>
            <a:cxnSpLocks/>
            <a:endCxn id="51" idx="5"/>
          </p:cNvCxnSpPr>
          <p:nvPr/>
        </p:nvCxnSpPr>
        <p:spPr>
          <a:xfrm>
            <a:off x="11045825" y="5689600"/>
            <a:ext cx="501803" cy="502090"/>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002B137C-60D4-49FB-B516-6E6C2C335485}"/>
              </a:ext>
            </a:extLst>
          </p:cNvPr>
          <p:cNvSpPr txBox="1"/>
          <p:nvPr/>
        </p:nvSpPr>
        <p:spPr>
          <a:xfrm>
            <a:off x="11272218" y="5761933"/>
            <a:ext cx="618793" cy="291987"/>
          </a:xfrm>
          <a:prstGeom prst="rect">
            <a:avLst/>
          </a:prstGeom>
          <a:noFill/>
        </p:spPr>
        <p:txBody>
          <a:bodyPr wrap="square" rtlCol="0">
            <a:spAutoFit/>
          </a:bodyPr>
          <a:lstStyle/>
          <a:p>
            <a:r>
              <a:rPr lang="fr-FR" sz="900" b="1" dirty="0">
                <a:solidFill>
                  <a:schemeClr val="bg1"/>
                </a:solidFill>
                <a:latin typeface="Alte Haas Grotesk" panose="02000503000000020004" pitchFamily="2" charset="0"/>
              </a:rPr>
              <a:t>HTTP</a:t>
            </a:r>
            <a:endParaRPr lang="en-GB" sz="900" b="1" dirty="0">
              <a:solidFill>
                <a:schemeClr val="bg1"/>
              </a:solidFill>
              <a:latin typeface="Alte Haas Grotesk" panose="02000503000000020004" pitchFamily="2" charset="0"/>
            </a:endParaRPr>
          </a:p>
        </p:txBody>
      </p:sp>
      <p:sp>
        <p:nvSpPr>
          <p:cNvPr id="51" name="Octagon 50">
            <a:extLst>
              <a:ext uri="{FF2B5EF4-FFF2-40B4-BE49-F238E27FC236}">
                <a16:creationId xmlns:a16="http://schemas.microsoft.com/office/drawing/2014/main" id="{27788254-36BD-484C-BB38-2103158D6736}"/>
              </a:ext>
            </a:extLst>
          </p:cNvPr>
          <p:cNvSpPr/>
          <p:nvPr/>
        </p:nvSpPr>
        <p:spPr>
          <a:xfrm>
            <a:off x="11547628" y="6073666"/>
            <a:ext cx="455438" cy="387663"/>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800" b="1" dirty="0">
                <a:solidFill>
                  <a:schemeClr val="tx1"/>
                </a:solidFill>
                <a:latin typeface="Alte Haas Grotesk" panose="02000503000000020004" pitchFamily="2" charset="0"/>
              </a:rPr>
              <a:t>API</a:t>
            </a:r>
            <a:endParaRPr lang="en-GB" sz="800" b="1" dirty="0">
              <a:solidFill>
                <a:schemeClr val="tx1"/>
              </a:solidFill>
              <a:latin typeface="Alte Haas Grotesk" panose="02000503000000020004" pitchFamily="2" charset="0"/>
            </a:endParaRPr>
          </a:p>
        </p:txBody>
      </p:sp>
    </p:spTree>
    <p:extLst>
      <p:ext uri="{BB962C8B-B14F-4D97-AF65-F5344CB8AC3E}">
        <p14:creationId xmlns:p14="http://schemas.microsoft.com/office/powerpoint/2010/main" val="3994143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6">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sp>
        <p:nvSpPr>
          <p:cNvPr id="7" name="Rectangle 6">
            <a:extLst>
              <a:ext uri="{FF2B5EF4-FFF2-40B4-BE49-F238E27FC236}">
                <a16:creationId xmlns:a16="http://schemas.microsoft.com/office/drawing/2014/main" id="{E9E45A12-0D57-44AB-ACBC-8B275AC5AC2D}"/>
              </a:ext>
            </a:extLst>
          </p:cNvPr>
          <p:cNvSpPr/>
          <p:nvPr/>
        </p:nvSpPr>
        <p:spPr>
          <a:xfrm>
            <a:off x="0" y="777240"/>
            <a:ext cx="12133142" cy="608076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Tree>
    <p:extLst>
      <p:ext uri="{BB962C8B-B14F-4D97-AF65-F5344CB8AC3E}">
        <p14:creationId xmlns:p14="http://schemas.microsoft.com/office/powerpoint/2010/main" val="164039526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1771650"/>
            <a:ext cx="12133142" cy="4839307"/>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Title 3">
            <a:extLst>
              <a:ext uri="{FF2B5EF4-FFF2-40B4-BE49-F238E27FC236}">
                <a16:creationId xmlns:a16="http://schemas.microsoft.com/office/drawing/2014/main" id="{731AD456-5A79-4F64-9F93-4AF9627808BE}"/>
              </a:ext>
            </a:extLst>
          </p:cNvPr>
          <p:cNvSpPr txBox="1">
            <a:spLocks/>
          </p:cNvSpPr>
          <p:nvPr/>
        </p:nvSpPr>
        <p:spPr>
          <a:xfrm>
            <a:off x="3933309" y="2634979"/>
            <a:ext cx="6389371" cy="424732"/>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Read it as a sentence divided into 2 parts</a:t>
            </a:r>
            <a:endParaRPr lang="en-GB" sz="1600" dirty="0">
              <a:solidFill>
                <a:schemeClr val="bg1"/>
              </a:solidFill>
            </a:endParaRPr>
          </a:p>
        </p:txBody>
      </p:sp>
      <p:cxnSp>
        <p:nvCxnSpPr>
          <p:cNvPr id="10" name="Connector: Curved 9">
            <a:extLst>
              <a:ext uri="{FF2B5EF4-FFF2-40B4-BE49-F238E27FC236}">
                <a16:creationId xmlns:a16="http://schemas.microsoft.com/office/drawing/2014/main" id="{13CA40BD-6F1F-44CD-BFF3-B8150AE26F7A}"/>
              </a:ext>
            </a:extLst>
          </p:cNvPr>
          <p:cNvCxnSpPr>
            <a:cxnSpLocks/>
          </p:cNvCxnSpPr>
          <p:nvPr/>
        </p:nvCxnSpPr>
        <p:spPr>
          <a:xfrm rot="10800000">
            <a:off x="2711831" y="1784038"/>
            <a:ext cx="1168457" cy="1103614"/>
          </a:xfrm>
          <a:prstGeom prst="curvedConnector2">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
        <p:nvSpPr>
          <p:cNvPr id="12" name="Title 3">
            <a:extLst>
              <a:ext uri="{FF2B5EF4-FFF2-40B4-BE49-F238E27FC236}">
                <a16:creationId xmlns:a16="http://schemas.microsoft.com/office/drawing/2014/main" id="{AEF07D53-9490-4675-96D1-8253EA600D1C}"/>
              </a:ext>
            </a:extLst>
          </p:cNvPr>
          <p:cNvSpPr txBox="1">
            <a:spLocks/>
          </p:cNvSpPr>
          <p:nvPr/>
        </p:nvSpPr>
        <p:spPr>
          <a:xfrm>
            <a:off x="4196125" y="709298"/>
            <a:ext cx="463814" cy="590931"/>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fr-FR" sz="3600" dirty="0">
                <a:solidFill>
                  <a:schemeClr val="bg1"/>
                </a:solidFill>
              </a:rPr>
              <a:t>+</a:t>
            </a:r>
            <a:endParaRPr lang="en-GB" sz="2400" dirty="0">
              <a:solidFill>
                <a:schemeClr val="bg1"/>
              </a:solidFill>
            </a:endParaRPr>
          </a:p>
        </p:txBody>
      </p:sp>
    </p:spTree>
    <p:extLst>
      <p:ext uri="{BB962C8B-B14F-4D97-AF65-F5344CB8AC3E}">
        <p14:creationId xmlns:p14="http://schemas.microsoft.com/office/powerpoint/2010/main" val="22506424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2011680"/>
            <a:ext cx="12133142" cy="4599277"/>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34291"/>
            <a:ext cx="12133142" cy="115293"/>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0" name="Connector: Curved 19">
            <a:extLst>
              <a:ext uri="{FF2B5EF4-FFF2-40B4-BE49-F238E27FC236}">
                <a16:creationId xmlns:a16="http://schemas.microsoft.com/office/drawing/2014/main" id="{C0327A4B-AF40-4954-9DE1-F6B0B4B63FE4}"/>
              </a:ext>
            </a:extLst>
          </p:cNvPr>
          <p:cNvCxnSpPr>
            <a:cxnSpLocks/>
          </p:cNvCxnSpPr>
          <p:nvPr/>
        </p:nvCxnSpPr>
        <p:spPr>
          <a:xfrm rot="10800000">
            <a:off x="3236385" y="2062150"/>
            <a:ext cx="2232000" cy="1908000"/>
          </a:xfrm>
          <a:prstGeom prst="curvedConnector2">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
        <p:nvSpPr>
          <p:cNvPr id="21" name="Title 3">
            <a:extLst>
              <a:ext uri="{FF2B5EF4-FFF2-40B4-BE49-F238E27FC236}">
                <a16:creationId xmlns:a16="http://schemas.microsoft.com/office/drawing/2014/main" id="{8637295B-87FA-4D4D-A04C-DF6FCCD3640B}"/>
              </a:ext>
            </a:extLst>
          </p:cNvPr>
          <p:cNvSpPr txBox="1">
            <a:spLocks/>
          </p:cNvSpPr>
          <p:nvPr/>
        </p:nvSpPr>
        <p:spPr>
          <a:xfrm>
            <a:off x="5468385" y="3750609"/>
            <a:ext cx="6102292" cy="1421928"/>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Fuzzers help us</a:t>
            </a:r>
            <a:br>
              <a:rPr lang="en-US" sz="2400" dirty="0">
                <a:solidFill>
                  <a:schemeClr val="bg1"/>
                </a:solidFill>
              </a:rPr>
            </a:br>
            <a:br>
              <a:rPr lang="en-US" sz="2400" dirty="0">
                <a:solidFill>
                  <a:schemeClr val="bg1"/>
                </a:solidFill>
              </a:rPr>
            </a:br>
            <a:r>
              <a:rPr lang="en-US" sz="2400" dirty="0">
                <a:solidFill>
                  <a:schemeClr val="bg1"/>
                </a:solidFill>
              </a:rPr>
              <a:t>- to randomly detect hard-coded values</a:t>
            </a:r>
            <a:br>
              <a:rPr lang="en-US" sz="2400" dirty="0">
                <a:solidFill>
                  <a:schemeClr val="bg1"/>
                </a:solidFill>
              </a:rPr>
            </a:br>
            <a:r>
              <a:rPr lang="en-US" sz="2400" dirty="0">
                <a:solidFill>
                  <a:schemeClr val="bg1"/>
                </a:solidFill>
              </a:rPr>
              <a:t>  </a:t>
            </a:r>
            <a:r>
              <a:rPr lang="fr-FR" sz="1050" dirty="0">
                <a:effectLst/>
              </a:rPr>
              <a:t>  </a:t>
            </a:r>
            <a:r>
              <a:rPr lang="en-US" sz="2400" dirty="0">
                <a:solidFill>
                  <a:schemeClr val="bg1"/>
                </a:solidFill>
              </a:rPr>
              <a:t>or unsupported cases</a:t>
            </a:r>
            <a:endParaRPr lang="en-GB" sz="1600" dirty="0">
              <a:solidFill>
                <a:schemeClr val="bg1"/>
              </a:solidFill>
            </a:endParaRPr>
          </a:p>
        </p:txBody>
      </p:sp>
    </p:spTree>
    <p:extLst>
      <p:ext uri="{BB962C8B-B14F-4D97-AF65-F5344CB8AC3E}">
        <p14:creationId xmlns:p14="http://schemas.microsoft.com/office/powerpoint/2010/main" val="88223184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2948940"/>
            <a:ext cx="12133142" cy="3662017"/>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1" name="Connector: Curved 20">
            <a:extLst>
              <a:ext uri="{FF2B5EF4-FFF2-40B4-BE49-F238E27FC236}">
                <a16:creationId xmlns:a16="http://schemas.microsoft.com/office/drawing/2014/main" id="{A379CD5D-D3DB-4EC6-A37F-FAD5BBDB41BF}"/>
              </a:ext>
            </a:extLst>
          </p:cNvPr>
          <p:cNvCxnSpPr>
            <a:cxnSpLocks/>
          </p:cNvCxnSpPr>
          <p:nvPr/>
        </p:nvCxnSpPr>
        <p:spPr>
          <a:xfrm rot="10800000">
            <a:off x="3236385" y="2998150"/>
            <a:ext cx="2232000" cy="972000"/>
          </a:xfrm>
          <a:prstGeom prst="curvedConnector2">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
        <p:nvSpPr>
          <p:cNvPr id="24" name="Title 3">
            <a:extLst>
              <a:ext uri="{FF2B5EF4-FFF2-40B4-BE49-F238E27FC236}">
                <a16:creationId xmlns:a16="http://schemas.microsoft.com/office/drawing/2014/main" id="{97F60FDC-8E57-4A5E-B502-977B61969663}"/>
              </a:ext>
            </a:extLst>
          </p:cNvPr>
          <p:cNvSpPr txBox="1">
            <a:spLocks/>
          </p:cNvSpPr>
          <p:nvPr/>
        </p:nvSpPr>
        <p:spPr>
          <a:xfrm>
            <a:off x="5468385" y="3750609"/>
            <a:ext cx="6102292" cy="2308324"/>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Fuzzers help us</a:t>
            </a:r>
            <a:br>
              <a:rPr lang="en-US" sz="2400" dirty="0">
                <a:solidFill>
                  <a:schemeClr val="bg1"/>
                </a:solidFill>
              </a:rPr>
            </a:br>
            <a:br>
              <a:rPr lang="en-US" sz="2400" dirty="0">
                <a:solidFill>
                  <a:schemeClr val="bg1"/>
                </a:solidFill>
              </a:rPr>
            </a:br>
            <a:r>
              <a:rPr lang="en-US" sz="2400" dirty="0">
                <a:solidFill>
                  <a:schemeClr val="bg1">
                    <a:lumMod val="50000"/>
                  </a:schemeClr>
                </a:solidFill>
              </a:rPr>
              <a:t>- to randomly detect hard-coded values</a:t>
            </a:r>
            <a:br>
              <a:rPr lang="en-US" sz="2400" dirty="0">
                <a:solidFill>
                  <a:schemeClr val="bg1">
                    <a:lumMod val="50000"/>
                  </a:schemeClr>
                </a:solidFill>
              </a:rPr>
            </a:br>
            <a:r>
              <a:rPr lang="en-US" sz="2400" dirty="0">
                <a:solidFill>
                  <a:schemeClr val="bg1">
                    <a:lumMod val="50000"/>
                  </a:schemeClr>
                </a:solidFill>
              </a:rPr>
              <a:t>  </a:t>
            </a:r>
            <a:r>
              <a:rPr lang="fr-FR" sz="1050" dirty="0">
                <a:solidFill>
                  <a:schemeClr val="bg1">
                    <a:lumMod val="50000"/>
                  </a:schemeClr>
                </a:solidFill>
                <a:effectLst/>
              </a:rPr>
              <a:t>  </a:t>
            </a:r>
            <a:r>
              <a:rPr lang="en-US" sz="2400" dirty="0">
                <a:solidFill>
                  <a:schemeClr val="bg1">
                    <a:lumMod val="50000"/>
                  </a:schemeClr>
                </a:solidFill>
              </a:rPr>
              <a:t>or unsupported case</a:t>
            </a:r>
            <a:br>
              <a:rPr lang="en-US" sz="2400" dirty="0">
                <a:solidFill>
                  <a:schemeClr val="bg1">
                    <a:lumMod val="50000"/>
                  </a:schemeClr>
                </a:solidFill>
              </a:rPr>
            </a:br>
            <a:endParaRPr lang="en-US" sz="2400" dirty="0">
              <a:solidFill>
                <a:schemeClr val="bg1">
                  <a:lumMod val="50000"/>
                </a:schemeClr>
              </a:solidFill>
            </a:endParaRPr>
          </a:p>
          <a:p>
            <a:r>
              <a:rPr lang="en-GB" sz="2400" dirty="0">
                <a:solidFill>
                  <a:schemeClr val="bg1"/>
                </a:solidFill>
              </a:rPr>
              <a:t>- to shorten our test setup</a:t>
            </a:r>
            <a:br>
              <a:rPr lang="en-GB" sz="1600" dirty="0">
                <a:solidFill>
                  <a:schemeClr val="bg1"/>
                </a:solidFill>
              </a:rPr>
            </a:br>
            <a:endParaRPr lang="en-GB" sz="1600" dirty="0">
              <a:solidFill>
                <a:schemeClr val="bg1"/>
              </a:solidFill>
            </a:endParaRPr>
          </a:p>
        </p:txBody>
      </p:sp>
      <p:sp>
        <p:nvSpPr>
          <p:cNvPr id="10" name="Rectangle 9">
            <a:extLst>
              <a:ext uri="{FF2B5EF4-FFF2-40B4-BE49-F238E27FC236}">
                <a16:creationId xmlns:a16="http://schemas.microsoft.com/office/drawing/2014/main" id="{E39F4646-0B95-4733-A1E2-68AC98A55DCC}"/>
              </a:ext>
            </a:extLst>
          </p:cNvPr>
          <p:cNvSpPr/>
          <p:nvPr/>
        </p:nvSpPr>
        <p:spPr>
          <a:xfrm>
            <a:off x="3713748" y="2395084"/>
            <a:ext cx="1170990" cy="192542"/>
          </a:xfrm>
          <a:prstGeom prst="rect">
            <a:avLst/>
          </a:prstGeom>
          <a:noFill/>
          <a:ln w="12700">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a:extLst>
              <a:ext uri="{FF2B5EF4-FFF2-40B4-BE49-F238E27FC236}">
                <a16:creationId xmlns:a16="http://schemas.microsoft.com/office/drawing/2014/main" id="{0B3833B7-AB2A-4952-BA52-D6604176A776}"/>
              </a:ext>
            </a:extLst>
          </p:cNvPr>
          <p:cNvSpPr/>
          <p:nvPr/>
        </p:nvSpPr>
        <p:spPr>
          <a:xfrm>
            <a:off x="6066571" y="2598148"/>
            <a:ext cx="1170990" cy="192542"/>
          </a:xfrm>
          <a:prstGeom prst="rect">
            <a:avLst/>
          </a:prstGeom>
          <a:noFill/>
          <a:ln w="12700">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8EA0FBFF-A003-4003-B539-A5A22CA1BE99}"/>
              </a:ext>
            </a:extLst>
          </p:cNvPr>
          <p:cNvSpPr/>
          <p:nvPr/>
        </p:nvSpPr>
        <p:spPr>
          <a:xfrm>
            <a:off x="3634373" y="2171587"/>
            <a:ext cx="1074152" cy="192542"/>
          </a:xfrm>
          <a:prstGeom prst="rect">
            <a:avLst/>
          </a:prstGeom>
          <a:noFill/>
          <a:ln w="12700">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15">
            <a:extLst>
              <a:ext uri="{FF2B5EF4-FFF2-40B4-BE49-F238E27FC236}">
                <a16:creationId xmlns:a16="http://schemas.microsoft.com/office/drawing/2014/main" id="{FB379300-1EB1-4E34-9F18-B94F6219EA13}"/>
              </a:ext>
            </a:extLst>
          </p:cNvPr>
          <p:cNvSpPr/>
          <p:nvPr/>
        </p:nvSpPr>
        <p:spPr>
          <a:xfrm>
            <a:off x="8504823" y="2395084"/>
            <a:ext cx="1505952" cy="192542"/>
          </a:xfrm>
          <a:prstGeom prst="rect">
            <a:avLst/>
          </a:prstGeom>
          <a:noFill/>
          <a:ln w="12700">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00821503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3220278"/>
            <a:ext cx="12133142" cy="3390679"/>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71650"/>
            <a:ext cx="12133142" cy="108585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itle 3">
            <a:extLst>
              <a:ext uri="{FF2B5EF4-FFF2-40B4-BE49-F238E27FC236}">
                <a16:creationId xmlns:a16="http://schemas.microsoft.com/office/drawing/2014/main" id="{0E6F2931-E9C5-4483-A957-154D0BBA2B92}"/>
              </a:ext>
            </a:extLst>
          </p:cNvPr>
          <p:cNvSpPr txBox="1">
            <a:spLocks/>
          </p:cNvSpPr>
          <p:nvPr/>
        </p:nvSpPr>
        <p:spPr>
          <a:xfrm>
            <a:off x="4643942" y="5183944"/>
            <a:ext cx="4473554" cy="1089529"/>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Builders allow Behavioral </a:t>
            </a:r>
            <a:br>
              <a:rPr lang="en-US" sz="2400" dirty="0">
                <a:solidFill>
                  <a:schemeClr val="bg1"/>
                </a:solidFill>
              </a:rPr>
            </a:br>
            <a:r>
              <a:rPr lang="en-US" sz="2400" dirty="0">
                <a:solidFill>
                  <a:schemeClr val="bg1"/>
                </a:solidFill>
              </a:rPr>
              <a:t>&amp; Domain-Driven intentions </a:t>
            </a:r>
            <a:br>
              <a:rPr lang="en-US" sz="2400" dirty="0">
                <a:solidFill>
                  <a:schemeClr val="bg1"/>
                </a:solidFill>
              </a:rPr>
            </a:br>
            <a:r>
              <a:rPr lang="en-US" sz="2400" dirty="0">
                <a:solidFill>
                  <a:schemeClr val="bg1"/>
                </a:solidFill>
              </a:rPr>
              <a:t>(no tech details here)</a:t>
            </a:r>
          </a:p>
        </p:txBody>
      </p:sp>
      <p:cxnSp>
        <p:nvCxnSpPr>
          <p:cNvPr id="12" name="Connector: Curved 11">
            <a:extLst>
              <a:ext uri="{FF2B5EF4-FFF2-40B4-BE49-F238E27FC236}">
                <a16:creationId xmlns:a16="http://schemas.microsoft.com/office/drawing/2014/main" id="{E1494061-4E59-4BE1-BBB0-058D2BB52FB2}"/>
              </a:ext>
            </a:extLst>
          </p:cNvPr>
          <p:cNvCxnSpPr>
            <a:cxnSpLocks/>
            <a:stCxn id="10" idx="1"/>
            <a:endCxn id="5" idx="2"/>
          </p:cNvCxnSpPr>
          <p:nvPr/>
        </p:nvCxnSpPr>
        <p:spPr>
          <a:xfrm rot="10800000">
            <a:off x="3948900" y="3515703"/>
            <a:ext cx="695043" cy="2213006"/>
          </a:xfrm>
          <a:prstGeom prst="curvedConnector3">
            <a:avLst>
              <a:gd name="adj1" fmla="val 132890"/>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74E3785-2ADB-4507-BAFA-B893D45CE120}"/>
              </a:ext>
            </a:extLst>
          </p:cNvPr>
          <p:cNvSpPr/>
          <p:nvPr/>
        </p:nvSpPr>
        <p:spPr>
          <a:xfrm>
            <a:off x="3948899" y="3410195"/>
            <a:ext cx="203982" cy="21101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89761740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3480834"/>
            <a:ext cx="12133142" cy="3130123"/>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71650"/>
            <a:ext cx="12133142" cy="108585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itle 3">
            <a:extLst>
              <a:ext uri="{FF2B5EF4-FFF2-40B4-BE49-F238E27FC236}">
                <a16:creationId xmlns:a16="http://schemas.microsoft.com/office/drawing/2014/main" id="{0E6F2931-E9C5-4483-A957-154D0BBA2B92}"/>
              </a:ext>
            </a:extLst>
          </p:cNvPr>
          <p:cNvSpPr txBox="1">
            <a:spLocks/>
          </p:cNvSpPr>
          <p:nvPr/>
        </p:nvSpPr>
        <p:spPr>
          <a:xfrm>
            <a:off x="4643942" y="5183944"/>
            <a:ext cx="4473554" cy="1089529"/>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Builders allow Behavioral </a:t>
            </a:r>
            <a:br>
              <a:rPr lang="en-US" sz="2400" dirty="0">
                <a:solidFill>
                  <a:schemeClr val="bg1"/>
                </a:solidFill>
              </a:rPr>
            </a:br>
            <a:r>
              <a:rPr lang="en-US" sz="2400" dirty="0">
                <a:solidFill>
                  <a:schemeClr val="bg1"/>
                </a:solidFill>
              </a:rPr>
              <a:t>&amp; Domain-Driven intentions </a:t>
            </a:r>
            <a:br>
              <a:rPr lang="en-US" sz="2400" dirty="0">
                <a:solidFill>
                  <a:schemeClr val="bg1"/>
                </a:solidFill>
              </a:rPr>
            </a:br>
            <a:r>
              <a:rPr lang="en-US" sz="2400" dirty="0">
                <a:solidFill>
                  <a:schemeClr val="bg1"/>
                </a:solidFill>
              </a:rPr>
              <a:t>(no tech details here)</a:t>
            </a:r>
          </a:p>
        </p:txBody>
      </p:sp>
      <p:cxnSp>
        <p:nvCxnSpPr>
          <p:cNvPr id="12" name="Connector: Curved 11">
            <a:extLst>
              <a:ext uri="{FF2B5EF4-FFF2-40B4-BE49-F238E27FC236}">
                <a16:creationId xmlns:a16="http://schemas.microsoft.com/office/drawing/2014/main" id="{E1494061-4E59-4BE1-BBB0-058D2BB52FB2}"/>
              </a:ext>
            </a:extLst>
          </p:cNvPr>
          <p:cNvCxnSpPr>
            <a:cxnSpLocks/>
            <a:stCxn id="10" idx="1"/>
            <a:endCxn id="5" idx="2"/>
          </p:cNvCxnSpPr>
          <p:nvPr/>
        </p:nvCxnSpPr>
        <p:spPr>
          <a:xfrm rot="10800000">
            <a:off x="3948900" y="3515703"/>
            <a:ext cx="695043" cy="2213006"/>
          </a:xfrm>
          <a:prstGeom prst="curvedConnector3">
            <a:avLst>
              <a:gd name="adj1" fmla="val 132890"/>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74E3785-2ADB-4507-BAFA-B893D45CE120}"/>
              </a:ext>
            </a:extLst>
          </p:cNvPr>
          <p:cNvSpPr/>
          <p:nvPr/>
        </p:nvSpPr>
        <p:spPr>
          <a:xfrm>
            <a:off x="3948899" y="3410195"/>
            <a:ext cx="203982" cy="21101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18091031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3677478"/>
            <a:ext cx="12133142" cy="2933479"/>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71650"/>
            <a:ext cx="12133142" cy="108585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itle 3">
            <a:extLst>
              <a:ext uri="{FF2B5EF4-FFF2-40B4-BE49-F238E27FC236}">
                <a16:creationId xmlns:a16="http://schemas.microsoft.com/office/drawing/2014/main" id="{0E6F2931-E9C5-4483-A957-154D0BBA2B92}"/>
              </a:ext>
            </a:extLst>
          </p:cNvPr>
          <p:cNvSpPr txBox="1">
            <a:spLocks/>
          </p:cNvSpPr>
          <p:nvPr/>
        </p:nvSpPr>
        <p:spPr>
          <a:xfrm>
            <a:off x="4643942" y="5183944"/>
            <a:ext cx="4473554" cy="1089529"/>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Builders allow Behavioral </a:t>
            </a:r>
            <a:br>
              <a:rPr lang="en-US" sz="2400" dirty="0">
                <a:solidFill>
                  <a:schemeClr val="bg1"/>
                </a:solidFill>
              </a:rPr>
            </a:br>
            <a:r>
              <a:rPr lang="en-US" sz="2400" dirty="0">
                <a:solidFill>
                  <a:schemeClr val="bg1"/>
                </a:solidFill>
              </a:rPr>
              <a:t>&amp; Domain-Driven intentions </a:t>
            </a:r>
            <a:br>
              <a:rPr lang="en-US" sz="2400" dirty="0">
                <a:solidFill>
                  <a:schemeClr val="bg1"/>
                </a:solidFill>
              </a:rPr>
            </a:br>
            <a:r>
              <a:rPr lang="en-US" sz="2400" dirty="0">
                <a:solidFill>
                  <a:schemeClr val="bg1"/>
                </a:solidFill>
              </a:rPr>
              <a:t>(no tech details here)</a:t>
            </a:r>
          </a:p>
        </p:txBody>
      </p:sp>
      <p:cxnSp>
        <p:nvCxnSpPr>
          <p:cNvPr id="12" name="Connector: Curved 11">
            <a:extLst>
              <a:ext uri="{FF2B5EF4-FFF2-40B4-BE49-F238E27FC236}">
                <a16:creationId xmlns:a16="http://schemas.microsoft.com/office/drawing/2014/main" id="{E1494061-4E59-4BE1-BBB0-058D2BB52FB2}"/>
              </a:ext>
            </a:extLst>
          </p:cNvPr>
          <p:cNvCxnSpPr>
            <a:cxnSpLocks/>
            <a:stCxn id="10" idx="1"/>
            <a:endCxn id="5" idx="2"/>
          </p:cNvCxnSpPr>
          <p:nvPr/>
        </p:nvCxnSpPr>
        <p:spPr>
          <a:xfrm rot="10800000">
            <a:off x="3948900" y="3515703"/>
            <a:ext cx="695043" cy="2213006"/>
          </a:xfrm>
          <a:prstGeom prst="curvedConnector3">
            <a:avLst>
              <a:gd name="adj1" fmla="val 132890"/>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74E3785-2ADB-4507-BAFA-B893D45CE120}"/>
              </a:ext>
            </a:extLst>
          </p:cNvPr>
          <p:cNvSpPr/>
          <p:nvPr/>
        </p:nvSpPr>
        <p:spPr>
          <a:xfrm>
            <a:off x="3948899" y="3410195"/>
            <a:ext cx="203982" cy="21101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80958815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3889513"/>
            <a:ext cx="12133142" cy="2721444"/>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71650"/>
            <a:ext cx="12133142" cy="108585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itle 3">
            <a:extLst>
              <a:ext uri="{FF2B5EF4-FFF2-40B4-BE49-F238E27FC236}">
                <a16:creationId xmlns:a16="http://schemas.microsoft.com/office/drawing/2014/main" id="{0E6F2931-E9C5-4483-A957-154D0BBA2B92}"/>
              </a:ext>
            </a:extLst>
          </p:cNvPr>
          <p:cNvSpPr txBox="1">
            <a:spLocks/>
          </p:cNvSpPr>
          <p:nvPr/>
        </p:nvSpPr>
        <p:spPr>
          <a:xfrm>
            <a:off x="4643942" y="5183944"/>
            <a:ext cx="4473554" cy="1089529"/>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Builders allow Behavioral </a:t>
            </a:r>
            <a:br>
              <a:rPr lang="en-US" sz="2400" dirty="0">
                <a:solidFill>
                  <a:schemeClr val="bg1"/>
                </a:solidFill>
              </a:rPr>
            </a:br>
            <a:r>
              <a:rPr lang="en-US" sz="2400" dirty="0">
                <a:solidFill>
                  <a:schemeClr val="bg1"/>
                </a:solidFill>
              </a:rPr>
              <a:t>&amp; Domain-Driven intentions </a:t>
            </a:r>
            <a:br>
              <a:rPr lang="en-US" sz="2400" dirty="0">
                <a:solidFill>
                  <a:schemeClr val="bg1"/>
                </a:solidFill>
              </a:rPr>
            </a:br>
            <a:r>
              <a:rPr lang="en-US" sz="2400" dirty="0">
                <a:solidFill>
                  <a:schemeClr val="bg1"/>
                </a:solidFill>
              </a:rPr>
              <a:t>(no tech details here)</a:t>
            </a:r>
          </a:p>
        </p:txBody>
      </p:sp>
      <p:cxnSp>
        <p:nvCxnSpPr>
          <p:cNvPr id="12" name="Connector: Curved 11">
            <a:extLst>
              <a:ext uri="{FF2B5EF4-FFF2-40B4-BE49-F238E27FC236}">
                <a16:creationId xmlns:a16="http://schemas.microsoft.com/office/drawing/2014/main" id="{E1494061-4E59-4BE1-BBB0-058D2BB52FB2}"/>
              </a:ext>
            </a:extLst>
          </p:cNvPr>
          <p:cNvCxnSpPr>
            <a:cxnSpLocks/>
            <a:stCxn id="10" idx="1"/>
            <a:endCxn id="5" idx="2"/>
          </p:cNvCxnSpPr>
          <p:nvPr/>
        </p:nvCxnSpPr>
        <p:spPr>
          <a:xfrm rot="10800000">
            <a:off x="3948900" y="3515703"/>
            <a:ext cx="695043" cy="2213006"/>
          </a:xfrm>
          <a:prstGeom prst="curvedConnector3">
            <a:avLst>
              <a:gd name="adj1" fmla="val 132890"/>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74E3785-2ADB-4507-BAFA-B893D45CE120}"/>
              </a:ext>
            </a:extLst>
          </p:cNvPr>
          <p:cNvSpPr/>
          <p:nvPr/>
        </p:nvSpPr>
        <p:spPr>
          <a:xfrm>
            <a:off x="3948899" y="3410195"/>
            <a:ext cx="203982" cy="21101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11569038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4108173"/>
            <a:ext cx="12133142" cy="2502783"/>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71650"/>
            <a:ext cx="12133142" cy="108585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itle 3">
            <a:extLst>
              <a:ext uri="{FF2B5EF4-FFF2-40B4-BE49-F238E27FC236}">
                <a16:creationId xmlns:a16="http://schemas.microsoft.com/office/drawing/2014/main" id="{0E6F2931-E9C5-4483-A957-154D0BBA2B92}"/>
              </a:ext>
            </a:extLst>
          </p:cNvPr>
          <p:cNvSpPr txBox="1">
            <a:spLocks/>
          </p:cNvSpPr>
          <p:nvPr/>
        </p:nvSpPr>
        <p:spPr>
          <a:xfrm>
            <a:off x="4643942" y="5183944"/>
            <a:ext cx="4473554" cy="1089529"/>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Builders allow Behavioral </a:t>
            </a:r>
            <a:br>
              <a:rPr lang="en-US" sz="2400" dirty="0">
                <a:solidFill>
                  <a:schemeClr val="bg1"/>
                </a:solidFill>
              </a:rPr>
            </a:br>
            <a:r>
              <a:rPr lang="en-US" sz="2400" dirty="0">
                <a:solidFill>
                  <a:schemeClr val="bg1"/>
                </a:solidFill>
              </a:rPr>
              <a:t>&amp; Domain-Driven intentions </a:t>
            </a:r>
            <a:br>
              <a:rPr lang="en-US" sz="2400" dirty="0">
                <a:solidFill>
                  <a:schemeClr val="bg1"/>
                </a:solidFill>
              </a:rPr>
            </a:br>
            <a:r>
              <a:rPr lang="en-US" sz="2400" dirty="0">
                <a:solidFill>
                  <a:schemeClr val="bg1"/>
                </a:solidFill>
              </a:rPr>
              <a:t>(no tech details here)</a:t>
            </a:r>
          </a:p>
        </p:txBody>
      </p:sp>
      <p:cxnSp>
        <p:nvCxnSpPr>
          <p:cNvPr id="12" name="Connector: Curved 11">
            <a:extLst>
              <a:ext uri="{FF2B5EF4-FFF2-40B4-BE49-F238E27FC236}">
                <a16:creationId xmlns:a16="http://schemas.microsoft.com/office/drawing/2014/main" id="{E1494061-4E59-4BE1-BBB0-058D2BB52FB2}"/>
              </a:ext>
            </a:extLst>
          </p:cNvPr>
          <p:cNvCxnSpPr>
            <a:cxnSpLocks/>
            <a:stCxn id="10" idx="1"/>
            <a:endCxn id="5" idx="2"/>
          </p:cNvCxnSpPr>
          <p:nvPr/>
        </p:nvCxnSpPr>
        <p:spPr>
          <a:xfrm rot="10800000">
            <a:off x="3948900" y="3515703"/>
            <a:ext cx="695043" cy="2213006"/>
          </a:xfrm>
          <a:prstGeom prst="curvedConnector3">
            <a:avLst>
              <a:gd name="adj1" fmla="val 132890"/>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74E3785-2ADB-4507-BAFA-B893D45CE120}"/>
              </a:ext>
            </a:extLst>
          </p:cNvPr>
          <p:cNvSpPr/>
          <p:nvPr/>
        </p:nvSpPr>
        <p:spPr>
          <a:xfrm>
            <a:off x="3948899" y="3410195"/>
            <a:ext cx="203982" cy="21101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48328970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4297680"/>
            <a:ext cx="12133142" cy="2313277"/>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71650"/>
            <a:ext cx="12133142" cy="108585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itle 3">
            <a:extLst>
              <a:ext uri="{FF2B5EF4-FFF2-40B4-BE49-F238E27FC236}">
                <a16:creationId xmlns:a16="http://schemas.microsoft.com/office/drawing/2014/main" id="{0E6F2931-E9C5-4483-A957-154D0BBA2B92}"/>
              </a:ext>
            </a:extLst>
          </p:cNvPr>
          <p:cNvSpPr txBox="1">
            <a:spLocks/>
          </p:cNvSpPr>
          <p:nvPr/>
        </p:nvSpPr>
        <p:spPr>
          <a:xfrm>
            <a:off x="4643942" y="5183944"/>
            <a:ext cx="4473554" cy="1089529"/>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Builders allow Behavioral </a:t>
            </a:r>
            <a:br>
              <a:rPr lang="en-US" sz="2400" dirty="0">
                <a:solidFill>
                  <a:schemeClr val="bg1"/>
                </a:solidFill>
              </a:rPr>
            </a:br>
            <a:r>
              <a:rPr lang="en-US" sz="2400" dirty="0">
                <a:solidFill>
                  <a:schemeClr val="bg1"/>
                </a:solidFill>
              </a:rPr>
              <a:t>&amp; Domain-Driven intentions </a:t>
            </a:r>
            <a:br>
              <a:rPr lang="en-US" sz="2400" dirty="0">
                <a:solidFill>
                  <a:schemeClr val="bg1"/>
                </a:solidFill>
              </a:rPr>
            </a:br>
            <a:r>
              <a:rPr lang="en-US" sz="2400" dirty="0">
                <a:solidFill>
                  <a:schemeClr val="bg1"/>
                </a:solidFill>
              </a:rPr>
              <a:t>(no tech details here)</a:t>
            </a:r>
          </a:p>
        </p:txBody>
      </p:sp>
      <p:cxnSp>
        <p:nvCxnSpPr>
          <p:cNvPr id="12" name="Connector: Curved 11">
            <a:extLst>
              <a:ext uri="{FF2B5EF4-FFF2-40B4-BE49-F238E27FC236}">
                <a16:creationId xmlns:a16="http://schemas.microsoft.com/office/drawing/2014/main" id="{E1494061-4E59-4BE1-BBB0-058D2BB52FB2}"/>
              </a:ext>
            </a:extLst>
          </p:cNvPr>
          <p:cNvCxnSpPr>
            <a:cxnSpLocks/>
            <a:stCxn id="10" idx="1"/>
            <a:endCxn id="5" idx="2"/>
          </p:cNvCxnSpPr>
          <p:nvPr/>
        </p:nvCxnSpPr>
        <p:spPr>
          <a:xfrm rot="10800000">
            <a:off x="3948900" y="3515703"/>
            <a:ext cx="695043" cy="2213006"/>
          </a:xfrm>
          <a:prstGeom prst="curvedConnector3">
            <a:avLst>
              <a:gd name="adj1" fmla="val 132890"/>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74E3785-2ADB-4507-BAFA-B893D45CE120}"/>
              </a:ext>
            </a:extLst>
          </p:cNvPr>
          <p:cNvSpPr/>
          <p:nvPr/>
        </p:nvSpPr>
        <p:spPr>
          <a:xfrm>
            <a:off x="3948899" y="3410195"/>
            <a:ext cx="203982" cy="21101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Title 3">
            <a:extLst>
              <a:ext uri="{FF2B5EF4-FFF2-40B4-BE49-F238E27FC236}">
                <a16:creationId xmlns:a16="http://schemas.microsoft.com/office/drawing/2014/main" id="{CD41385E-EEA5-465D-BB3D-CD829B3004E5}"/>
              </a:ext>
            </a:extLst>
          </p:cNvPr>
          <p:cNvSpPr txBox="1">
            <a:spLocks/>
          </p:cNvSpPr>
          <p:nvPr/>
        </p:nvSpPr>
        <p:spPr>
          <a:xfrm>
            <a:off x="8394366" y="4354441"/>
            <a:ext cx="3306163" cy="535531"/>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r>
              <a:rPr lang="en-US" sz="3200" dirty="0">
                <a:solidFill>
                  <a:srgbClr val="2E8EE4"/>
                </a:solidFill>
              </a:rPr>
              <a:t>Very important!</a:t>
            </a:r>
          </a:p>
        </p:txBody>
      </p:sp>
      <p:cxnSp>
        <p:nvCxnSpPr>
          <p:cNvPr id="13" name="Connector: Curved 12">
            <a:extLst>
              <a:ext uri="{FF2B5EF4-FFF2-40B4-BE49-F238E27FC236}">
                <a16:creationId xmlns:a16="http://schemas.microsoft.com/office/drawing/2014/main" id="{4CC6C4A7-D928-41D1-88DF-212A2091F724}"/>
              </a:ext>
            </a:extLst>
          </p:cNvPr>
          <p:cNvCxnSpPr>
            <a:cxnSpLocks/>
          </p:cNvCxnSpPr>
          <p:nvPr/>
        </p:nvCxnSpPr>
        <p:spPr>
          <a:xfrm flipV="1">
            <a:off x="8125310" y="4861076"/>
            <a:ext cx="1836000" cy="1224000"/>
          </a:xfrm>
          <a:prstGeom prst="curvedConnector2">
            <a:avLst/>
          </a:prstGeom>
          <a:ln w="63500">
            <a:solidFill>
              <a:srgbClr val="2B8BE2"/>
            </a:solidFill>
            <a:headEnd type="triangle"/>
            <a:tailEnd type="none" w="lg" len="lg"/>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1D111733-5390-4236-BC5B-67DEE263BEB1}"/>
              </a:ext>
            </a:extLst>
          </p:cNvPr>
          <p:cNvSpPr/>
          <p:nvPr/>
        </p:nvSpPr>
        <p:spPr>
          <a:xfrm>
            <a:off x="4511058" y="5767956"/>
            <a:ext cx="3494983" cy="676470"/>
          </a:xfrm>
          <a:prstGeom prst="ellipse">
            <a:avLst/>
          </a:prstGeom>
          <a:noFill/>
          <a:ln w="63500">
            <a:solidFill>
              <a:srgbClr val="2B8B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026920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DAE98896-C143-458A-8F72-E4415529AD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3417"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2" y="124769"/>
            <a:ext cx="608042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DDD (&amp; TDD) also love…</a:t>
            </a:r>
            <a:endParaRPr lang="en-GB" sz="7200" dirty="0">
              <a:solidFill>
                <a:schemeClr val="bg1"/>
              </a:solidFill>
            </a:endParaRPr>
          </a:p>
        </p:txBody>
      </p:sp>
      <p:sp>
        <p:nvSpPr>
          <p:cNvPr id="2" name="Rectangle 1">
            <a:extLst>
              <a:ext uri="{FF2B5EF4-FFF2-40B4-BE49-F238E27FC236}">
                <a16:creationId xmlns:a16="http://schemas.microsoft.com/office/drawing/2014/main" id="{DE82A024-73C0-47D8-B6B7-0CEDF0105717}"/>
              </a:ext>
            </a:extLst>
          </p:cNvPr>
          <p:cNvSpPr/>
          <p:nvPr/>
        </p:nvSpPr>
        <p:spPr>
          <a:xfrm rot="18900000">
            <a:off x="7142285" y="2586982"/>
            <a:ext cx="748818" cy="439194"/>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cxnSp>
        <p:nvCxnSpPr>
          <p:cNvPr id="54" name="Straight Arrow Connector 53">
            <a:extLst>
              <a:ext uri="{FF2B5EF4-FFF2-40B4-BE49-F238E27FC236}">
                <a16:creationId xmlns:a16="http://schemas.microsoft.com/office/drawing/2014/main" id="{C1BEB735-FA8C-45E4-B5FF-C9A2C47F8928}"/>
              </a:ext>
            </a:extLst>
          </p:cNvPr>
          <p:cNvCxnSpPr>
            <a:cxnSpLocks/>
            <a:endCxn id="23" idx="1"/>
          </p:cNvCxnSpPr>
          <p:nvPr/>
        </p:nvCxnSpPr>
        <p:spPr>
          <a:xfrm>
            <a:off x="7505732" y="2798500"/>
            <a:ext cx="484558" cy="393272"/>
          </a:xfrm>
          <a:prstGeom prst="straightConnector1">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7" name="Right Brace 46">
            <a:extLst>
              <a:ext uri="{FF2B5EF4-FFF2-40B4-BE49-F238E27FC236}">
                <a16:creationId xmlns:a16="http://schemas.microsoft.com/office/drawing/2014/main" id="{2C1DCAC6-41ED-4AEF-B15E-406A6B8D14BE}"/>
              </a:ext>
            </a:extLst>
          </p:cNvPr>
          <p:cNvSpPr/>
          <p:nvPr/>
        </p:nvSpPr>
        <p:spPr>
          <a:xfrm rot="13371144">
            <a:off x="10344480" y="5232479"/>
            <a:ext cx="685700" cy="407962"/>
          </a:xfrm>
          <a:prstGeom prst="rightBrace">
            <a:avLst>
              <a:gd name="adj1" fmla="val 8333"/>
              <a:gd name="adj2" fmla="val 55289"/>
            </a:avLst>
          </a:prstGeom>
          <a:ln w="349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41" name="Rectangle 40">
            <a:extLst>
              <a:ext uri="{FF2B5EF4-FFF2-40B4-BE49-F238E27FC236}">
                <a16:creationId xmlns:a16="http://schemas.microsoft.com/office/drawing/2014/main" id="{F70F9C09-1DB0-49C8-A50B-6A3D06FE2BC3}"/>
              </a:ext>
            </a:extLst>
          </p:cNvPr>
          <p:cNvSpPr/>
          <p:nvPr/>
        </p:nvSpPr>
        <p:spPr>
          <a:xfrm rot="18900000">
            <a:off x="10476690" y="5332024"/>
            <a:ext cx="748818" cy="439194"/>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sp>
        <p:nvSpPr>
          <p:cNvPr id="74" name="Octagon 73">
            <a:extLst>
              <a:ext uri="{FF2B5EF4-FFF2-40B4-BE49-F238E27FC236}">
                <a16:creationId xmlns:a16="http://schemas.microsoft.com/office/drawing/2014/main" id="{F1E3CABB-62E4-47A6-8896-DEA57C52C792}"/>
              </a:ext>
            </a:extLst>
          </p:cNvPr>
          <p:cNvSpPr/>
          <p:nvPr/>
        </p:nvSpPr>
        <p:spPr>
          <a:xfrm>
            <a:off x="6562488" y="2029942"/>
            <a:ext cx="5152483" cy="4385728"/>
          </a:xfrm>
          <a:prstGeom prst="octagon">
            <a:avLst>
              <a:gd name="adj" fmla="val 30445"/>
            </a:avLst>
          </a:prstGeom>
          <a:solidFill>
            <a:srgbClr val="DFC9EF"/>
          </a:solidFill>
          <a:ln w="889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 name="Group 3">
            <a:extLst>
              <a:ext uri="{FF2B5EF4-FFF2-40B4-BE49-F238E27FC236}">
                <a16:creationId xmlns:a16="http://schemas.microsoft.com/office/drawing/2014/main" id="{230E35A0-FE38-4872-A489-AD3483F1427E}"/>
              </a:ext>
            </a:extLst>
          </p:cNvPr>
          <p:cNvGrpSpPr/>
          <p:nvPr/>
        </p:nvGrpSpPr>
        <p:grpSpPr>
          <a:xfrm>
            <a:off x="10379888" y="5263851"/>
            <a:ext cx="881028" cy="538739"/>
            <a:chOff x="10496880" y="5384879"/>
            <a:chExt cx="881028" cy="538739"/>
          </a:xfrm>
        </p:grpSpPr>
        <p:sp>
          <p:nvSpPr>
            <p:cNvPr id="52" name="Right Brace 51">
              <a:extLst>
                <a:ext uri="{FF2B5EF4-FFF2-40B4-BE49-F238E27FC236}">
                  <a16:creationId xmlns:a16="http://schemas.microsoft.com/office/drawing/2014/main" id="{4D9AE6A6-221B-41A9-89E5-D2C8D9A1C5E6}"/>
                </a:ext>
              </a:extLst>
            </p:cNvPr>
            <p:cNvSpPr/>
            <p:nvPr/>
          </p:nvSpPr>
          <p:spPr>
            <a:xfrm rot="13371144">
              <a:off x="10496880" y="5384879"/>
              <a:ext cx="685700" cy="407962"/>
            </a:xfrm>
            <a:prstGeom prst="rightBrace">
              <a:avLst>
                <a:gd name="adj1" fmla="val 8333"/>
                <a:gd name="adj2" fmla="val 55289"/>
              </a:avLst>
            </a:prstGeom>
            <a:ln w="349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53" name="Rectangle 52">
              <a:extLst>
                <a:ext uri="{FF2B5EF4-FFF2-40B4-BE49-F238E27FC236}">
                  <a16:creationId xmlns:a16="http://schemas.microsoft.com/office/drawing/2014/main" id="{7978EB27-73D7-4E95-B9AE-5D6C7F2B4388}"/>
                </a:ext>
              </a:extLst>
            </p:cNvPr>
            <p:cNvSpPr/>
            <p:nvPr/>
          </p:nvSpPr>
          <p:spPr>
            <a:xfrm rot="18900000">
              <a:off x="10629090" y="5484424"/>
              <a:ext cx="748818" cy="439194"/>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grpSp>
      <p:grpSp>
        <p:nvGrpSpPr>
          <p:cNvPr id="6" name="Group 5">
            <a:extLst>
              <a:ext uri="{FF2B5EF4-FFF2-40B4-BE49-F238E27FC236}">
                <a16:creationId xmlns:a16="http://schemas.microsoft.com/office/drawing/2014/main" id="{6B4E3211-81D5-4F3F-92E8-765E173AFC7E}"/>
              </a:ext>
            </a:extLst>
          </p:cNvPr>
          <p:cNvGrpSpPr/>
          <p:nvPr/>
        </p:nvGrpSpPr>
        <p:grpSpPr>
          <a:xfrm>
            <a:off x="7149221" y="2582107"/>
            <a:ext cx="848005" cy="604790"/>
            <a:chOff x="7294685" y="2739382"/>
            <a:chExt cx="848005" cy="604790"/>
          </a:xfrm>
        </p:grpSpPr>
        <p:cxnSp>
          <p:nvCxnSpPr>
            <p:cNvPr id="49" name="Straight Arrow Connector 48">
              <a:extLst>
                <a:ext uri="{FF2B5EF4-FFF2-40B4-BE49-F238E27FC236}">
                  <a16:creationId xmlns:a16="http://schemas.microsoft.com/office/drawing/2014/main" id="{F8DFD74B-83D2-45AA-9707-7E06226233D3}"/>
                </a:ext>
              </a:extLst>
            </p:cNvPr>
            <p:cNvCxnSpPr>
              <a:cxnSpLocks/>
            </p:cNvCxnSpPr>
            <p:nvPr/>
          </p:nvCxnSpPr>
          <p:spPr>
            <a:xfrm>
              <a:off x="7658132" y="2950900"/>
              <a:ext cx="484558" cy="393272"/>
            </a:xfrm>
            <a:prstGeom prst="straightConnector1">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A85DB471-F999-4797-9668-C09DBF7BE818}"/>
                </a:ext>
              </a:extLst>
            </p:cNvPr>
            <p:cNvSpPr/>
            <p:nvPr/>
          </p:nvSpPr>
          <p:spPr>
            <a:xfrm rot="18900000">
              <a:off x="7294685" y="2739382"/>
              <a:ext cx="748818" cy="439194"/>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grpSp>
      <p:sp>
        <p:nvSpPr>
          <p:cNvPr id="55" name="Octagon 54">
            <a:extLst>
              <a:ext uri="{FF2B5EF4-FFF2-40B4-BE49-F238E27FC236}">
                <a16:creationId xmlns:a16="http://schemas.microsoft.com/office/drawing/2014/main" id="{DFC248D1-F45C-44A6-BE76-643450ED9E7F}"/>
              </a:ext>
            </a:extLst>
          </p:cNvPr>
          <p:cNvSpPr/>
          <p:nvPr/>
        </p:nvSpPr>
        <p:spPr>
          <a:xfrm>
            <a:off x="6495250" y="1986386"/>
            <a:ext cx="5314749" cy="4523847"/>
          </a:xfrm>
          <a:prstGeom prst="octagon">
            <a:avLst>
              <a:gd name="adj" fmla="val 30445"/>
            </a:avLst>
          </a:prstGeom>
          <a:solidFill>
            <a:schemeClr val="tx1">
              <a:alpha val="85000"/>
            </a:schemeClr>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FBBA3537-5C7E-4591-8124-946907AAFAB4}"/>
              </a:ext>
            </a:extLst>
          </p:cNvPr>
          <p:cNvSpPr/>
          <p:nvPr/>
        </p:nvSpPr>
        <p:spPr>
          <a:xfrm>
            <a:off x="7497769" y="2821226"/>
            <a:ext cx="3253136" cy="2769028"/>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976430" y="2828773"/>
            <a:ext cx="1019355" cy="272522"/>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58869" y="4658201"/>
            <a:ext cx="425816" cy="351565"/>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794617" y="4390838"/>
            <a:ext cx="425816" cy="351565"/>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9147625" y="4950953"/>
            <a:ext cx="425816" cy="351565"/>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92799" y="3728351"/>
            <a:ext cx="826168" cy="133813"/>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544784" y="3862165"/>
            <a:ext cx="675649" cy="704457"/>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684686" y="4833985"/>
            <a:ext cx="462938" cy="292752"/>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9891" y="3904133"/>
            <a:ext cx="391886" cy="754068"/>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9118968" y="3686381"/>
            <a:ext cx="592948" cy="351565"/>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866982" y="3552568"/>
            <a:ext cx="596319" cy="351565"/>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8628" y="3342366"/>
            <a:ext cx="0" cy="210204"/>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10007525" y="4742403"/>
            <a:ext cx="254904" cy="259382"/>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A926DF01-8A19-4158-B2AA-37D3D2F0C252}"/>
              </a:ext>
            </a:extLst>
          </p:cNvPr>
          <p:cNvSpPr/>
          <p:nvPr/>
        </p:nvSpPr>
        <p:spPr>
          <a:xfrm>
            <a:off x="10237331" y="4976687"/>
            <a:ext cx="171374" cy="17137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65192" y="3166674"/>
            <a:ext cx="171374" cy="171374"/>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TextBox 75">
            <a:extLst>
              <a:ext uri="{FF2B5EF4-FFF2-40B4-BE49-F238E27FC236}">
                <a16:creationId xmlns:a16="http://schemas.microsoft.com/office/drawing/2014/main" id="{EA3149A1-D89B-448D-8FF7-E9BED73D05B9}"/>
              </a:ext>
            </a:extLst>
          </p:cNvPr>
          <p:cNvSpPr txBox="1"/>
          <p:nvPr/>
        </p:nvSpPr>
        <p:spPr>
          <a:xfrm>
            <a:off x="8856568" y="2106512"/>
            <a:ext cx="1523320" cy="272522"/>
          </a:xfrm>
          <a:prstGeom prst="rect">
            <a:avLst/>
          </a:prstGeom>
          <a:noFill/>
        </p:spPr>
        <p:txBody>
          <a:bodyPr wrap="square" rtlCol="0">
            <a:spAutoFit/>
          </a:bodyPr>
          <a:lstStyle/>
          <a:p>
            <a:pPr algn="r"/>
            <a:r>
              <a:rPr lang="en-GB" sz="800" b="1" cap="all" dirty="0">
                <a:latin typeface="Alte Haas Grotesk" panose="02000503000000020004" pitchFamily="2" charset="0"/>
              </a:rPr>
              <a:t>Infrastructure</a:t>
            </a:r>
          </a:p>
        </p:txBody>
      </p:sp>
      <p:sp>
        <p:nvSpPr>
          <p:cNvPr id="42" name="Title 3">
            <a:extLst>
              <a:ext uri="{FF2B5EF4-FFF2-40B4-BE49-F238E27FC236}">
                <a16:creationId xmlns:a16="http://schemas.microsoft.com/office/drawing/2014/main" id="{79739C7A-8703-4631-978F-5E8CB042E58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Ports &amp; Adapters</a:t>
            </a:r>
            <a:endParaRPr lang="en-GB" sz="1800" dirty="0">
              <a:solidFill>
                <a:schemeClr val="bg1"/>
              </a:solidFill>
            </a:endParaRPr>
          </a:p>
        </p:txBody>
      </p:sp>
      <p:sp>
        <p:nvSpPr>
          <p:cNvPr id="56" name="TextBox 55">
            <a:extLst>
              <a:ext uri="{FF2B5EF4-FFF2-40B4-BE49-F238E27FC236}">
                <a16:creationId xmlns:a16="http://schemas.microsoft.com/office/drawing/2014/main" id="{7E46BEC5-0378-4276-AD77-19C3145004AB}"/>
              </a:ext>
            </a:extLst>
          </p:cNvPr>
          <p:cNvSpPr txBox="1"/>
          <p:nvPr/>
        </p:nvSpPr>
        <p:spPr>
          <a:xfrm>
            <a:off x="9971343" y="763851"/>
            <a:ext cx="1878675" cy="461665"/>
          </a:xfrm>
          <a:prstGeom prst="rect">
            <a:avLst/>
          </a:prstGeom>
          <a:noFill/>
        </p:spPr>
        <p:txBody>
          <a:bodyPr wrap="square" rtlCol="0">
            <a:spAutoFit/>
          </a:bodyPr>
          <a:lstStyle/>
          <a:p>
            <a:r>
              <a:rPr lang="en-US" sz="2400" dirty="0">
                <a:solidFill>
                  <a:schemeClr val="bg1"/>
                </a:solidFill>
                <a:latin typeface="DK More Or Less" pitchFamily="50" charset="0"/>
              </a:rPr>
              <a:t>Domain First</a:t>
            </a:r>
            <a:endParaRPr lang="en-GB" sz="2400" dirty="0">
              <a:solidFill>
                <a:schemeClr val="bg1"/>
              </a:solidFill>
              <a:latin typeface="DK More Or Less" pitchFamily="50" charset="0"/>
            </a:endParaRPr>
          </a:p>
        </p:txBody>
      </p:sp>
      <p:cxnSp>
        <p:nvCxnSpPr>
          <p:cNvPr id="57" name="Connector: Curved 56">
            <a:extLst>
              <a:ext uri="{FF2B5EF4-FFF2-40B4-BE49-F238E27FC236}">
                <a16:creationId xmlns:a16="http://schemas.microsoft.com/office/drawing/2014/main" id="{B14C9BF7-38C8-4041-8D21-EBEBA0697623}"/>
              </a:ext>
            </a:extLst>
          </p:cNvPr>
          <p:cNvCxnSpPr>
            <a:cxnSpLocks/>
          </p:cNvCxnSpPr>
          <p:nvPr/>
        </p:nvCxnSpPr>
        <p:spPr>
          <a:xfrm flipH="1">
            <a:off x="8429501" y="1062452"/>
            <a:ext cx="1501714" cy="2285531"/>
          </a:xfrm>
          <a:prstGeom prst="curvedConnector2">
            <a:avLst/>
          </a:prstGeom>
          <a:ln w="34925">
            <a:solidFill>
              <a:schemeClr val="bg1"/>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73757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4617720"/>
            <a:ext cx="12133142" cy="1993237"/>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37360"/>
            <a:ext cx="12133142" cy="243459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itle 3">
            <a:extLst>
              <a:ext uri="{FF2B5EF4-FFF2-40B4-BE49-F238E27FC236}">
                <a16:creationId xmlns:a16="http://schemas.microsoft.com/office/drawing/2014/main" id="{7B3F88C8-36A3-44A6-B5D6-8811048F9C23}"/>
              </a:ext>
            </a:extLst>
          </p:cNvPr>
          <p:cNvSpPr txBox="1">
            <a:spLocks/>
          </p:cNvSpPr>
          <p:nvPr/>
        </p:nvSpPr>
        <p:spPr>
          <a:xfrm>
            <a:off x="4086048" y="5183944"/>
            <a:ext cx="5261114" cy="757130"/>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We test from the left-side Adapter</a:t>
            </a:r>
            <a:br>
              <a:rPr lang="en-US" sz="2400" dirty="0">
                <a:solidFill>
                  <a:schemeClr val="bg1"/>
                </a:solidFill>
              </a:rPr>
            </a:br>
            <a:r>
              <a:rPr lang="en-US" sz="2400" dirty="0">
                <a:solidFill>
                  <a:schemeClr val="bg1"/>
                </a:solidFill>
              </a:rPr>
              <a:t>(here a web controller)</a:t>
            </a:r>
          </a:p>
        </p:txBody>
      </p:sp>
      <p:cxnSp>
        <p:nvCxnSpPr>
          <p:cNvPr id="12" name="Connector: Curved 11">
            <a:extLst>
              <a:ext uri="{FF2B5EF4-FFF2-40B4-BE49-F238E27FC236}">
                <a16:creationId xmlns:a16="http://schemas.microsoft.com/office/drawing/2014/main" id="{4B55A184-C772-458D-8532-7CB2AEF811D7}"/>
              </a:ext>
            </a:extLst>
          </p:cNvPr>
          <p:cNvCxnSpPr>
            <a:cxnSpLocks/>
          </p:cNvCxnSpPr>
          <p:nvPr/>
        </p:nvCxnSpPr>
        <p:spPr>
          <a:xfrm rot="10800000">
            <a:off x="2349783" y="4596375"/>
            <a:ext cx="1548000" cy="919069"/>
          </a:xfrm>
          <a:prstGeom prst="curvedConnector2">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1CBDED0D-BD8E-4FFE-A689-68D997C281AC}"/>
              </a:ext>
            </a:extLst>
          </p:cNvPr>
          <p:cNvGrpSpPr/>
          <p:nvPr/>
        </p:nvGrpSpPr>
        <p:grpSpPr>
          <a:xfrm>
            <a:off x="5837077" y="2938269"/>
            <a:ext cx="5994494" cy="1266377"/>
            <a:chOff x="5837077" y="2938269"/>
            <a:chExt cx="5994494" cy="1266377"/>
          </a:xfrm>
        </p:grpSpPr>
        <p:sp>
          <p:nvSpPr>
            <p:cNvPr id="16" name="Title 3">
              <a:extLst>
                <a:ext uri="{FF2B5EF4-FFF2-40B4-BE49-F238E27FC236}">
                  <a16:creationId xmlns:a16="http://schemas.microsoft.com/office/drawing/2014/main" id="{9E591636-E308-4D8E-B96F-52FB1F55945B}"/>
                </a:ext>
              </a:extLst>
            </p:cNvPr>
            <p:cNvSpPr txBox="1">
              <a:spLocks/>
            </p:cNvSpPr>
            <p:nvPr/>
          </p:nvSpPr>
          <p:spPr>
            <a:xfrm>
              <a:off x="6570457" y="2938269"/>
              <a:ext cx="5261114" cy="424732"/>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Injecting the result of our builder</a:t>
              </a:r>
            </a:p>
          </p:txBody>
        </p:sp>
        <p:cxnSp>
          <p:nvCxnSpPr>
            <p:cNvPr id="17" name="Connector: Curved 16">
              <a:extLst>
                <a:ext uri="{FF2B5EF4-FFF2-40B4-BE49-F238E27FC236}">
                  <a16:creationId xmlns:a16="http://schemas.microsoft.com/office/drawing/2014/main" id="{08D16E54-EDB2-4D41-AA95-FCE0FF5F65F7}"/>
                </a:ext>
              </a:extLst>
            </p:cNvPr>
            <p:cNvCxnSpPr>
              <a:cxnSpLocks/>
            </p:cNvCxnSpPr>
            <p:nvPr/>
          </p:nvCxnSpPr>
          <p:spPr>
            <a:xfrm rot="10800000" flipV="1">
              <a:off x="5837077" y="3166204"/>
              <a:ext cx="680983" cy="1038442"/>
            </a:xfrm>
            <a:prstGeom prst="curvedConnector2">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21790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a:off x="0" y="5909310"/>
            <a:ext cx="12133142" cy="701647"/>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37360"/>
            <a:ext cx="12133142" cy="286893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itle 3">
            <a:extLst>
              <a:ext uri="{FF2B5EF4-FFF2-40B4-BE49-F238E27FC236}">
                <a16:creationId xmlns:a16="http://schemas.microsoft.com/office/drawing/2014/main" id="{C7477530-D3AB-480B-B14C-DB75C9D5E151}"/>
              </a:ext>
            </a:extLst>
          </p:cNvPr>
          <p:cNvSpPr txBox="1">
            <a:spLocks/>
          </p:cNvSpPr>
          <p:nvPr/>
        </p:nvSpPr>
        <p:spPr>
          <a:xfrm>
            <a:off x="4175410" y="3691282"/>
            <a:ext cx="5170295" cy="424732"/>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We define the end-user request</a:t>
            </a:r>
            <a:endParaRPr lang="en-GB" sz="1600" dirty="0">
              <a:solidFill>
                <a:schemeClr val="bg1"/>
              </a:solidFill>
            </a:endParaRPr>
          </a:p>
        </p:txBody>
      </p:sp>
      <p:cxnSp>
        <p:nvCxnSpPr>
          <p:cNvPr id="12" name="Connector: Curved 11">
            <a:extLst>
              <a:ext uri="{FF2B5EF4-FFF2-40B4-BE49-F238E27FC236}">
                <a16:creationId xmlns:a16="http://schemas.microsoft.com/office/drawing/2014/main" id="{D740591C-F255-438A-9291-16F685961F63}"/>
              </a:ext>
            </a:extLst>
          </p:cNvPr>
          <p:cNvCxnSpPr>
            <a:cxnSpLocks/>
          </p:cNvCxnSpPr>
          <p:nvPr/>
        </p:nvCxnSpPr>
        <p:spPr>
          <a:xfrm rot="10800000" flipV="1">
            <a:off x="3010389" y="3903648"/>
            <a:ext cx="1044000" cy="864000"/>
          </a:xfrm>
          <a:prstGeom prst="curvedConnector2">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0A272BF7-856C-4658-9883-FD93B2FD0302}"/>
              </a:ext>
            </a:extLst>
          </p:cNvPr>
          <p:cNvGrpSpPr/>
          <p:nvPr/>
        </p:nvGrpSpPr>
        <p:grpSpPr>
          <a:xfrm>
            <a:off x="2385403" y="5763283"/>
            <a:ext cx="7464578" cy="990565"/>
            <a:chOff x="2385403" y="5763283"/>
            <a:chExt cx="7464578" cy="990565"/>
          </a:xfrm>
        </p:grpSpPr>
        <p:sp>
          <p:nvSpPr>
            <p:cNvPr id="13" name="Title 3">
              <a:extLst>
                <a:ext uri="{FF2B5EF4-FFF2-40B4-BE49-F238E27FC236}">
                  <a16:creationId xmlns:a16="http://schemas.microsoft.com/office/drawing/2014/main" id="{3D8CA562-7BF4-4785-BC6E-9912B0ED3B5D}"/>
                </a:ext>
              </a:extLst>
            </p:cNvPr>
            <p:cNvSpPr txBox="1">
              <a:spLocks/>
            </p:cNvSpPr>
            <p:nvPr/>
          </p:nvSpPr>
          <p:spPr>
            <a:xfrm>
              <a:off x="3177403" y="5996718"/>
              <a:ext cx="6672578" cy="757130"/>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No I/O here, but we test </a:t>
              </a:r>
              <a:br>
                <a:rPr lang="en-US" sz="2400" dirty="0">
                  <a:solidFill>
                    <a:schemeClr val="bg1"/>
                  </a:solidFill>
                </a:rPr>
              </a:br>
              <a:r>
                <a:rPr lang="en-US" sz="2400" dirty="0">
                  <a:solidFill>
                    <a:schemeClr val="bg1"/>
                  </a:solidFill>
                </a:rPr>
                <a:t>the whole { black-box / component / API }</a:t>
              </a:r>
              <a:endParaRPr lang="en-GB" sz="1600" dirty="0">
                <a:solidFill>
                  <a:schemeClr val="bg1"/>
                </a:solidFill>
              </a:endParaRPr>
            </a:p>
          </p:txBody>
        </p:sp>
        <p:cxnSp>
          <p:nvCxnSpPr>
            <p:cNvPr id="15" name="Connector: Curved 14">
              <a:extLst>
                <a:ext uri="{FF2B5EF4-FFF2-40B4-BE49-F238E27FC236}">
                  <a16:creationId xmlns:a16="http://schemas.microsoft.com/office/drawing/2014/main" id="{31688ABB-00FB-4383-8291-CD9F3DAEFA4C}"/>
                </a:ext>
              </a:extLst>
            </p:cNvPr>
            <p:cNvCxnSpPr>
              <a:cxnSpLocks/>
              <a:stCxn id="13" idx="1"/>
            </p:cNvCxnSpPr>
            <p:nvPr/>
          </p:nvCxnSpPr>
          <p:spPr>
            <a:xfrm rot="10800000">
              <a:off x="2385403" y="5763283"/>
              <a:ext cx="792000" cy="612000"/>
            </a:xfrm>
            <a:prstGeom prst="curvedConnector2">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19" name="Oval 18">
            <a:extLst>
              <a:ext uri="{FF2B5EF4-FFF2-40B4-BE49-F238E27FC236}">
                <a16:creationId xmlns:a16="http://schemas.microsoft.com/office/drawing/2014/main" id="{1DAC137A-2D77-4704-BC37-AB21511057AC}"/>
              </a:ext>
            </a:extLst>
          </p:cNvPr>
          <p:cNvSpPr/>
          <p:nvPr/>
        </p:nvSpPr>
        <p:spPr>
          <a:xfrm>
            <a:off x="1918390" y="5702922"/>
            <a:ext cx="203982" cy="21101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276995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flipV="1">
            <a:off x="0" y="6610957"/>
            <a:ext cx="12133142" cy="45719"/>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37359"/>
            <a:ext cx="12133142" cy="4137661"/>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itle 3">
            <a:extLst>
              <a:ext uri="{FF2B5EF4-FFF2-40B4-BE49-F238E27FC236}">
                <a16:creationId xmlns:a16="http://schemas.microsoft.com/office/drawing/2014/main" id="{8E454778-8676-4D4E-AF1C-62F42E82CF92}"/>
              </a:ext>
            </a:extLst>
          </p:cNvPr>
          <p:cNvSpPr txBox="1">
            <a:spLocks/>
          </p:cNvSpPr>
          <p:nvPr/>
        </p:nvSpPr>
        <p:spPr>
          <a:xfrm>
            <a:off x="4175409" y="4807395"/>
            <a:ext cx="6010737" cy="757130"/>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chemeClr val="bg1"/>
                </a:solidFill>
              </a:rPr>
              <a:t>Helper method to sum-up in “one line” our assert intention</a:t>
            </a:r>
            <a:endParaRPr lang="en-GB" sz="1600" dirty="0">
              <a:solidFill>
                <a:schemeClr val="bg1"/>
              </a:solidFill>
            </a:endParaRPr>
          </a:p>
        </p:txBody>
      </p:sp>
      <p:cxnSp>
        <p:nvCxnSpPr>
          <p:cNvPr id="12" name="Connector: Curved 11">
            <a:extLst>
              <a:ext uri="{FF2B5EF4-FFF2-40B4-BE49-F238E27FC236}">
                <a16:creationId xmlns:a16="http://schemas.microsoft.com/office/drawing/2014/main" id="{D7310DDB-F927-459B-9A6D-01F1E58C60E5}"/>
              </a:ext>
            </a:extLst>
          </p:cNvPr>
          <p:cNvCxnSpPr>
            <a:cxnSpLocks/>
          </p:cNvCxnSpPr>
          <p:nvPr/>
        </p:nvCxnSpPr>
        <p:spPr>
          <a:xfrm rot="10800000" flipV="1">
            <a:off x="3010389" y="5147511"/>
            <a:ext cx="1044000" cy="864000"/>
          </a:xfrm>
          <a:prstGeom prst="curvedConnector2">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20364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sp>
        <p:nvSpPr>
          <p:cNvPr id="19" name="Rectangle 18">
            <a:extLst>
              <a:ext uri="{FF2B5EF4-FFF2-40B4-BE49-F238E27FC236}">
                <a16:creationId xmlns:a16="http://schemas.microsoft.com/office/drawing/2014/main" id="{2283C224-6C64-49C9-BA47-4B582B511ECF}"/>
              </a:ext>
            </a:extLst>
          </p:cNvPr>
          <p:cNvSpPr/>
          <p:nvPr/>
        </p:nvSpPr>
        <p:spPr>
          <a:xfrm>
            <a:off x="-79876" y="1772529"/>
            <a:ext cx="12133142" cy="4149969"/>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grpSp>
        <p:nvGrpSpPr>
          <p:cNvPr id="18" name="Group 17">
            <a:extLst>
              <a:ext uri="{FF2B5EF4-FFF2-40B4-BE49-F238E27FC236}">
                <a16:creationId xmlns:a16="http://schemas.microsoft.com/office/drawing/2014/main" id="{00196FDE-5663-429C-B6A1-E7B7CD9FEB92}"/>
              </a:ext>
            </a:extLst>
          </p:cNvPr>
          <p:cNvGrpSpPr/>
          <p:nvPr/>
        </p:nvGrpSpPr>
        <p:grpSpPr>
          <a:xfrm>
            <a:off x="912740" y="1898157"/>
            <a:ext cx="10873977" cy="2500575"/>
            <a:chOff x="1144857" y="2586446"/>
            <a:chExt cx="10873977" cy="2500575"/>
          </a:xfrm>
        </p:grpSpPr>
        <p:pic>
          <p:nvPicPr>
            <p:cNvPr id="16" name="Picture 15">
              <a:extLst>
                <a:ext uri="{FF2B5EF4-FFF2-40B4-BE49-F238E27FC236}">
                  <a16:creationId xmlns:a16="http://schemas.microsoft.com/office/drawing/2014/main" id="{A4EC292C-30F6-48CF-9706-6AF1BBAE3E5F}"/>
                </a:ext>
              </a:extLst>
            </p:cNvPr>
            <p:cNvPicPr>
              <a:picLocks noChangeAspect="1"/>
            </p:cNvPicPr>
            <p:nvPr/>
          </p:nvPicPr>
          <p:blipFill rotWithShape="1">
            <a:blip r:embed="rId5"/>
            <a:srcRect l="4464"/>
            <a:stretch/>
          </p:blipFill>
          <p:spPr>
            <a:xfrm>
              <a:off x="1144857" y="2586446"/>
              <a:ext cx="10873977" cy="2500575"/>
            </a:xfrm>
            <a:prstGeom prst="rect">
              <a:avLst/>
            </a:prstGeom>
            <a:ln w="31750">
              <a:solidFill>
                <a:srgbClr val="2E8EE4"/>
              </a:solidFill>
            </a:ln>
          </p:spPr>
        </p:pic>
        <p:sp>
          <p:nvSpPr>
            <p:cNvPr id="17" name="Rectangle 16">
              <a:extLst>
                <a:ext uri="{FF2B5EF4-FFF2-40B4-BE49-F238E27FC236}">
                  <a16:creationId xmlns:a16="http://schemas.microsoft.com/office/drawing/2014/main" id="{6C53B5A8-9C04-4007-AB50-8409E43F764C}"/>
                </a:ext>
              </a:extLst>
            </p:cNvPr>
            <p:cNvSpPr/>
            <p:nvPr/>
          </p:nvSpPr>
          <p:spPr>
            <a:xfrm>
              <a:off x="1297572" y="2606314"/>
              <a:ext cx="651688" cy="1587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6" name="Title 3">
            <a:extLst>
              <a:ext uri="{FF2B5EF4-FFF2-40B4-BE49-F238E27FC236}">
                <a16:creationId xmlns:a16="http://schemas.microsoft.com/office/drawing/2014/main" id="{40535C02-A749-476E-BAAA-D9ADCC7309F9}"/>
              </a:ext>
            </a:extLst>
          </p:cNvPr>
          <p:cNvSpPr txBox="1">
            <a:spLocks/>
          </p:cNvSpPr>
          <p:nvPr/>
        </p:nvSpPr>
        <p:spPr>
          <a:xfrm>
            <a:off x="1827549" y="4846413"/>
            <a:ext cx="3959996" cy="1089529"/>
          </a:xfrm>
          <a:prstGeom prst="rect">
            <a:avLst/>
          </a:prstGeom>
          <a:solidFill>
            <a:schemeClr val="tx1">
              <a:alpha val="41000"/>
            </a:schemeClr>
          </a:solidFill>
        </p:spPr>
        <p:txBody>
          <a:bodyPr vert="horz" wrap="square" lIns="91440" tIns="45720" rIns="91440" bIns="45720" rtlCol="0" anchor="b">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rgbClr val="2E8EE4"/>
                </a:solidFill>
              </a:rPr>
              <a:t>“One line” to hide our technical assertions towards DTOs etc.</a:t>
            </a:r>
          </a:p>
        </p:txBody>
      </p:sp>
      <p:cxnSp>
        <p:nvCxnSpPr>
          <p:cNvPr id="20" name="Connector: Curved 19">
            <a:extLst>
              <a:ext uri="{FF2B5EF4-FFF2-40B4-BE49-F238E27FC236}">
                <a16:creationId xmlns:a16="http://schemas.microsoft.com/office/drawing/2014/main" id="{882780BE-9C0C-41C1-9D4F-4F29BF169D5F}"/>
              </a:ext>
            </a:extLst>
          </p:cNvPr>
          <p:cNvCxnSpPr>
            <a:cxnSpLocks/>
          </p:cNvCxnSpPr>
          <p:nvPr/>
        </p:nvCxnSpPr>
        <p:spPr>
          <a:xfrm rot="5400000" flipH="1" flipV="1">
            <a:off x="5035568" y="4276660"/>
            <a:ext cx="1656000" cy="2196000"/>
          </a:xfrm>
          <a:prstGeom prst="curvedConnector3">
            <a:avLst>
              <a:gd name="adj1" fmla="val 50000"/>
            </a:avLst>
          </a:prstGeom>
          <a:ln w="41275">
            <a:solidFill>
              <a:srgbClr val="2E8EE4"/>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29362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sp>
        <p:nvSpPr>
          <p:cNvPr id="19" name="Rectangle 18">
            <a:extLst>
              <a:ext uri="{FF2B5EF4-FFF2-40B4-BE49-F238E27FC236}">
                <a16:creationId xmlns:a16="http://schemas.microsoft.com/office/drawing/2014/main" id="{2283C224-6C64-49C9-BA47-4B582B511ECF}"/>
              </a:ext>
            </a:extLst>
          </p:cNvPr>
          <p:cNvSpPr/>
          <p:nvPr/>
        </p:nvSpPr>
        <p:spPr>
          <a:xfrm>
            <a:off x="-79876" y="1772529"/>
            <a:ext cx="12133142" cy="4149969"/>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grpSp>
        <p:nvGrpSpPr>
          <p:cNvPr id="18" name="Group 17">
            <a:extLst>
              <a:ext uri="{FF2B5EF4-FFF2-40B4-BE49-F238E27FC236}">
                <a16:creationId xmlns:a16="http://schemas.microsoft.com/office/drawing/2014/main" id="{00196FDE-5663-429C-B6A1-E7B7CD9FEB92}"/>
              </a:ext>
            </a:extLst>
          </p:cNvPr>
          <p:cNvGrpSpPr/>
          <p:nvPr/>
        </p:nvGrpSpPr>
        <p:grpSpPr>
          <a:xfrm>
            <a:off x="912740" y="1898157"/>
            <a:ext cx="10873977" cy="2500575"/>
            <a:chOff x="1144857" y="2586446"/>
            <a:chExt cx="10873977" cy="2500575"/>
          </a:xfrm>
        </p:grpSpPr>
        <p:pic>
          <p:nvPicPr>
            <p:cNvPr id="16" name="Picture 15">
              <a:extLst>
                <a:ext uri="{FF2B5EF4-FFF2-40B4-BE49-F238E27FC236}">
                  <a16:creationId xmlns:a16="http://schemas.microsoft.com/office/drawing/2014/main" id="{A4EC292C-30F6-48CF-9706-6AF1BBAE3E5F}"/>
                </a:ext>
              </a:extLst>
            </p:cNvPr>
            <p:cNvPicPr>
              <a:picLocks noChangeAspect="1"/>
            </p:cNvPicPr>
            <p:nvPr/>
          </p:nvPicPr>
          <p:blipFill rotWithShape="1">
            <a:blip r:embed="rId5"/>
            <a:srcRect l="4464"/>
            <a:stretch/>
          </p:blipFill>
          <p:spPr>
            <a:xfrm>
              <a:off x="1144857" y="2586446"/>
              <a:ext cx="10873977" cy="2500575"/>
            </a:xfrm>
            <a:prstGeom prst="rect">
              <a:avLst/>
            </a:prstGeom>
            <a:ln w="31750">
              <a:solidFill>
                <a:srgbClr val="2E8EE4"/>
              </a:solidFill>
            </a:ln>
          </p:spPr>
        </p:pic>
        <p:sp>
          <p:nvSpPr>
            <p:cNvPr id="17" name="Rectangle 16">
              <a:extLst>
                <a:ext uri="{FF2B5EF4-FFF2-40B4-BE49-F238E27FC236}">
                  <a16:creationId xmlns:a16="http://schemas.microsoft.com/office/drawing/2014/main" id="{6C53B5A8-9C04-4007-AB50-8409E43F764C}"/>
                </a:ext>
              </a:extLst>
            </p:cNvPr>
            <p:cNvSpPr/>
            <p:nvPr/>
          </p:nvSpPr>
          <p:spPr>
            <a:xfrm>
              <a:off x="1297572" y="2606314"/>
              <a:ext cx="651688" cy="1587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6" name="Title 3">
            <a:extLst>
              <a:ext uri="{FF2B5EF4-FFF2-40B4-BE49-F238E27FC236}">
                <a16:creationId xmlns:a16="http://schemas.microsoft.com/office/drawing/2014/main" id="{40535C02-A749-476E-BAAA-D9ADCC7309F9}"/>
              </a:ext>
            </a:extLst>
          </p:cNvPr>
          <p:cNvSpPr txBox="1">
            <a:spLocks/>
          </p:cNvSpPr>
          <p:nvPr/>
        </p:nvSpPr>
        <p:spPr>
          <a:xfrm>
            <a:off x="1827549" y="4846413"/>
            <a:ext cx="3959996" cy="1089529"/>
          </a:xfrm>
          <a:prstGeom prst="rect">
            <a:avLst/>
          </a:prstGeom>
          <a:solidFill>
            <a:schemeClr val="tx1">
              <a:alpha val="41000"/>
            </a:schemeClr>
          </a:solidFill>
        </p:spPr>
        <p:txBody>
          <a:bodyPr vert="horz" wrap="square" lIns="91440" tIns="45720" rIns="91440" bIns="45720" rtlCol="0" anchor="b">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rgbClr val="2E8EE4"/>
                </a:solidFill>
              </a:rPr>
              <a:t>“One line” to hide our technical assertions towards DTOs etc.</a:t>
            </a:r>
          </a:p>
        </p:txBody>
      </p:sp>
      <p:sp>
        <p:nvSpPr>
          <p:cNvPr id="31" name="Title 3">
            <a:extLst>
              <a:ext uri="{FF2B5EF4-FFF2-40B4-BE49-F238E27FC236}">
                <a16:creationId xmlns:a16="http://schemas.microsoft.com/office/drawing/2014/main" id="{C3963335-B818-48DA-BDF7-7974D89FE8C2}"/>
              </a:ext>
            </a:extLst>
          </p:cNvPr>
          <p:cNvSpPr txBox="1">
            <a:spLocks/>
          </p:cNvSpPr>
          <p:nvPr/>
        </p:nvSpPr>
        <p:spPr>
          <a:xfrm>
            <a:off x="6903720" y="4846413"/>
            <a:ext cx="4766397" cy="1089529"/>
          </a:xfrm>
          <a:prstGeom prst="rect">
            <a:avLst/>
          </a:prstGeom>
          <a:solidFill>
            <a:schemeClr val="tx1">
              <a:alpha val="41000"/>
            </a:schemeClr>
          </a:solidFill>
        </p:spPr>
        <p:txBody>
          <a:bodyPr vert="horz" wrap="square" lIns="91440" tIns="45720" rIns="91440" bIns="45720" rtlCol="0" anchor="b">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dirty="0">
                <a:solidFill>
                  <a:srgbClr val="2E8EE4"/>
                </a:solidFill>
              </a:rPr>
              <a:t>“One line” to reuse the same check intention, but with various adapters</a:t>
            </a:r>
            <a:endParaRPr lang="en-GB" sz="1600" dirty="0">
              <a:solidFill>
                <a:srgbClr val="2E8EE4"/>
              </a:solidFill>
            </a:endParaRPr>
          </a:p>
        </p:txBody>
      </p:sp>
      <p:cxnSp>
        <p:nvCxnSpPr>
          <p:cNvPr id="20" name="Connector: Curved 19">
            <a:extLst>
              <a:ext uri="{FF2B5EF4-FFF2-40B4-BE49-F238E27FC236}">
                <a16:creationId xmlns:a16="http://schemas.microsoft.com/office/drawing/2014/main" id="{882780BE-9C0C-41C1-9D4F-4F29BF169D5F}"/>
              </a:ext>
            </a:extLst>
          </p:cNvPr>
          <p:cNvCxnSpPr>
            <a:cxnSpLocks/>
          </p:cNvCxnSpPr>
          <p:nvPr/>
        </p:nvCxnSpPr>
        <p:spPr>
          <a:xfrm rot="5400000" flipH="1" flipV="1">
            <a:off x="5035568" y="4276660"/>
            <a:ext cx="1656000" cy="2196000"/>
          </a:xfrm>
          <a:prstGeom prst="curvedConnector3">
            <a:avLst>
              <a:gd name="adj1" fmla="val 50000"/>
            </a:avLst>
          </a:prstGeom>
          <a:ln w="41275">
            <a:solidFill>
              <a:srgbClr val="2E8EE4"/>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5565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flipV="1">
            <a:off x="0" y="6610957"/>
            <a:ext cx="12133142" cy="45719"/>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37359"/>
            <a:ext cx="12133142" cy="4873598"/>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09633269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flipV="1">
            <a:off x="0" y="6610957"/>
            <a:ext cx="12133142" cy="45719"/>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4652009"/>
            <a:ext cx="12133142" cy="1958947"/>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24380181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7" name="Rectangle 6">
            <a:extLst>
              <a:ext uri="{FF2B5EF4-FFF2-40B4-BE49-F238E27FC236}">
                <a16:creationId xmlns:a16="http://schemas.microsoft.com/office/drawing/2014/main" id="{E9E45A12-0D57-44AB-ACBC-8B275AC5AC2D}"/>
              </a:ext>
            </a:extLst>
          </p:cNvPr>
          <p:cNvSpPr/>
          <p:nvPr/>
        </p:nvSpPr>
        <p:spPr>
          <a:xfrm flipV="1">
            <a:off x="0" y="5909310"/>
            <a:ext cx="12133142" cy="747366"/>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5995C5-B033-4E8C-806C-669EF216B352}"/>
              </a:ext>
            </a:extLst>
          </p:cNvPr>
          <p:cNvSpPr/>
          <p:nvPr/>
        </p:nvSpPr>
        <p:spPr>
          <a:xfrm>
            <a:off x="-79876" y="1771650"/>
            <a:ext cx="12133142" cy="2800349"/>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60437097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8" name="Rectangle 7">
            <a:extLst>
              <a:ext uri="{FF2B5EF4-FFF2-40B4-BE49-F238E27FC236}">
                <a16:creationId xmlns:a16="http://schemas.microsoft.com/office/drawing/2014/main" id="{945995C5-B033-4E8C-806C-669EF216B352}"/>
              </a:ext>
            </a:extLst>
          </p:cNvPr>
          <p:cNvSpPr/>
          <p:nvPr/>
        </p:nvSpPr>
        <p:spPr>
          <a:xfrm>
            <a:off x="-79876" y="1771650"/>
            <a:ext cx="12133142" cy="413766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17000344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Tree>
    <p:extLst>
      <p:ext uri="{BB962C8B-B14F-4D97-AF65-F5344CB8AC3E}">
        <p14:creationId xmlns:p14="http://schemas.microsoft.com/office/powerpoint/2010/main" val="1010977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DAE98896-C143-458A-8F72-E4415529AD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123000"/>
            <a:ext cx="11304056" cy="7534154"/>
          </a:xfrm>
          <a:prstGeom prst="rect">
            <a:avLst/>
          </a:prstGeom>
        </p:spPr>
      </p:pic>
      <p:sp>
        <p:nvSpPr>
          <p:cNvPr id="43" name="Rectangle 42">
            <a:extLst>
              <a:ext uri="{FF2B5EF4-FFF2-40B4-BE49-F238E27FC236}">
                <a16:creationId xmlns:a16="http://schemas.microsoft.com/office/drawing/2014/main" id="{B06DF77F-F685-46CC-AEA0-A2F93299DF0E}"/>
              </a:ext>
            </a:extLst>
          </p:cNvPr>
          <p:cNvSpPr/>
          <p:nvPr/>
        </p:nvSpPr>
        <p:spPr>
          <a:xfrm>
            <a:off x="1383417" y="-609565"/>
            <a:ext cx="11370265" cy="7795555"/>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ight Triangle 25">
            <a:extLst>
              <a:ext uri="{FF2B5EF4-FFF2-40B4-BE49-F238E27FC236}">
                <a16:creationId xmlns:a16="http://schemas.microsoft.com/office/drawing/2014/main" id="{2E000F22-633A-4FCB-BE40-19CE29ACB096}"/>
              </a:ext>
            </a:extLst>
          </p:cNvPr>
          <p:cNvSpPr/>
          <p:nvPr/>
        </p:nvSpPr>
        <p:spPr>
          <a:xfrm flipV="1">
            <a:off x="-1004970" y="-2187981"/>
            <a:ext cx="11455541" cy="118027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Subtitle 4">
            <a:extLst>
              <a:ext uri="{FF2B5EF4-FFF2-40B4-BE49-F238E27FC236}">
                <a16:creationId xmlns:a16="http://schemas.microsoft.com/office/drawing/2014/main" id="{656E8172-EA62-43D4-BC99-784C1B085A76}"/>
              </a:ext>
            </a:extLst>
          </p:cNvPr>
          <p:cNvSpPr>
            <a:spLocks noGrp="1"/>
          </p:cNvSpPr>
          <p:nvPr>
            <p:ph type="subTitle" idx="4294967295"/>
          </p:nvPr>
        </p:nvSpPr>
        <p:spPr>
          <a:xfrm>
            <a:off x="360238" y="5720588"/>
            <a:ext cx="2521507" cy="831850"/>
          </a:xfrm>
        </p:spPr>
        <p:txBody>
          <a:bodyPr>
            <a:normAutofit/>
          </a:bodyPr>
          <a:lstStyle/>
          <a:p>
            <a:r>
              <a:rPr lang="en-GB" sz="1100" dirty="0"/>
              <a:t>THOMAS PIERRAIN (</a:t>
            </a:r>
            <a:r>
              <a:rPr lang="cs-CZ" sz="1100" dirty="0"/>
              <a:t>@</a:t>
            </a:r>
            <a:r>
              <a:rPr lang="en-GB" sz="1100" dirty="0"/>
              <a:t>TPIERRAIN)</a:t>
            </a:r>
          </a:p>
        </p:txBody>
      </p:sp>
      <p:sp>
        <p:nvSpPr>
          <p:cNvPr id="11" name="Title 3">
            <a:extLst>
              <a:ext uri="{FF2B5EF4-FFF2-40B4-BE49-F238E27FC236}">
                <a16:creationId xmlns:a16="http://schemas.microsoft.com/office/drawing/2014/main" id="{602ACB4C-FD32-44AA-8680-CD5BCE6DA11E}"/>
              </a:ext>
            </a:extLst>
          </p:cNvPr>
          <p:cNvSpPr txBox="1">
            <a:spLocks/>
          </p:cNvSpPr>
          <p:nvPr/>
        </p:nvSpPr>
        <p:spPr>
          <a:xfrm>
            <a:off x="727022" y="124769"/>
            <a:ext cx="6080422" cy="330423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7200" cap="all" dirty="0">
                <a:solidFill>
                  <a:srgbClr val="2E8EE4"/>
                </a:solidFill>
              </a:rPr>
              <a:t>DDD (&amp; TDD) also love…</a:t>
            </a:r>
            <a:endParaRPr lang="en-GB" sz="7200" dirty="0">
              <a:solidFill>
                <a:schemeClr val="bg1"/>
              </a:solidFill>
            </a:endParaRPr>
          </a:p>
        </p:txBody>
      </p:sp>
      <p:grpSp>
        <p:nvGrpSpPr>
          <p:cNvPr id="3" name="Group 2">
            <a:extLst>
              <a:ext uri="{FF2B5EF4-FFF2-40B4-BE49-F238E27FC236}">
                <a16:creationId xmlns:a16="http://schemas.microsoft.com/office/drawing/2014/main" id="{EBAFDA8E-EEC9-4241-BBAB-BC2D2F8E86C6}"/>
              </a:ext>
            </a:extLst>
          </p:cNvPr>
          <p:cNvGrpSpPr/>
          <p:nvPr/>
        </p:nvGrpSpPr>
        <p:grpSpPr>
          <a:xfrm>
            <a:off x="6381981" y="1548710"/>
            <a:ext cx="5332988" cy="4866960"/>
            <a:chOff x="6729353" y="1267097"/>
            <a:chExt cx="4216031" cy="3847609"/>
          </a:xfrm>
        </p:grpSpPr>
        <p:sp>
          <p:nvSpPr>
            <p:cNvPr id="74" name="Octagon 73">
              <a:extLst>
                <a:ext uri="{FF2B5EF4-FFF2-40B4-BE49-F238E27FC236}">
                  <a16:creationId xmlns:a16="http://schemas.microsoft.com/office/drawing/2014/main" id="{F1E3CABB-62E4-47A6-8896-DEA57C52C792}"/>
                </a:ext>
              </a:extLst>
            </p:cNvPr>
            <p:cNvSpPr/>
            <p:nvPr/>
          </p:nvSpPr>
          <p:spPr>
            <a:xfrm>
              <a:off x="6872053" y="1647538"/>
              <a:ext cx="4073331" cy="3467168"/>
            </a:xfrm>
            <a:prstGeom prst="octagon">
              <a:avLst>
                <a:gd name="adj" fmla="val 30445"/>
              </a:avLst>
            </a:prstGeom>
            <a:solidFill>
              <a:srgbClr val="DFC9EF"/>
            </a:solidFill>
            <a:ln w="889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FBBA3537-5C7E-4591-8124-946907AAFAB4}"/>
                </a:ext>
              </a:extLst>
            </p:cNvPr>
            <p:cNvSpPr/>
            <p:nvPr/>
          </p:nvSpPr>
          <p:spPr>
            <a:xfrm>
              <a:off x="7611446" y="2273093"/>
              <a:ext cx="2571789" cy="2189074"/>
            </a:xfrm>
            <a:prstGeom prst="octagon">
              <a:avLst>
                <a:gd name="adj" fmla="val 30445"/>
              </a:avLst>
            </a:prstGeom>
            <a:solidFill>
              <a:srgbClr val="BA8CDC"/>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4C07E13-E787-4FBD-9471-50189356F7AC}"/>
                </a:ext>
              </a:extLst>
            </p:cNvPr>
            <p:cNvSpPr txBox="1"/>
            <p:nvPr/>
          </p:nvSpPr>
          <p:spPr>
            <a:xfrm>
              <a:off x="8780412" y="2279060"/>
              <a:ext cx="805858" cy="215444"/>
            </a:xfrm>
            <a:prstGeom prst="rect">
              <a:avLst/>
            </a:prstGeom>
            <a:noFill/>
          </p:spPr>
          <p:txBody>
            <a:bodyPr wrap="square" rtlCol="0">
              <a:spAutoFit/>
            </a:bodyPr>
            <a:lstStyle/>
            <a:p>
              <a:pPr algn="r"/>
              <a:r>
                <a:rPr lang="en-GB" sz="800" b="1" cap="all" dirty="0">
                  <a:latin typeface="Alte Haas Grotesk" panose="02000503000000020004" pitchFamily="2" charset="0"/>
                </a:rPr>
                <a:t>Domain</a:t>
              </a:r>
            </a:p>
          </p:txBody>
        </p:sp>
        <p:sp>
          <p:nvSpPr>
            <p:cNvPr id="13" name="Rectangle: Rounded Corners 12">
              <a:extLst>
                <a:ext uri="{FF2B5EF4-FFF2-40B4-BE49-F238E27FC236}">
                  <a16:creationId xmlns:a16="http://schemas.microsoft.com/office/drawing/2014/main" id="{99C3108D-C53E-4514-BC74-B0CE94AB0293}"/>
                </a:ext>
              </a:extLst>
            </p:cNvPr>
            <p:cNvSpPr/>
            <p:nvPr/>
          </p:nvSpPr>
          <p:spPr>
            <a:xfrm>
              <a:off x="8213139" y="3725327"/>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871F5B30-A80B-460A-B3F4-4CF3D298C8C9}"/>
                </a:ext>
              </a:extLst>
            </p:cNvPr>
            <p:cNvSpPr/>
            <p:nvPr/>
          </p:nvSpPr>
          <p:spPr>
            <a:xfrm>
              <a:off x="9427235" y="3513961"/>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F73A8D92-1FBD-4660-BF94-0C2CB2500690}"/>
                </a:ext>
              </a:extLst>
            </p:cNvPr>
            <p:cNvSpPr/>
            <p:nvPr/>
          </p:nvSpPr>
          <p:spPr>
            <a:xfrm>
              <a:off x="8915751" y="3956764"/>
              <a:ext cx="336632" cy="277932"/>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6" name="Connector: Elbow 15">
              <a:extLst>
                <a:ext uri="{FF2B5EF4-FFF2-40B4-BE49-F238E27FC236}">
                  <a16:creationId xmlns:a16="http://schemas.microsoft.com/office/drawing/2014/main" id="{92ADCA49-922D-4583-A9CD-797434F42338}"/>
                </a:ext>
              </a:extLst>
            </p:cNvPr>
            <p:cNvCxnSpPr>
              <a:cxnSpLocks/>
              <a:stCxn id="25" idx="3"/>
              <a:endCxn id="28" idx="1"/>
            </p:cNvCxnSpPr>
            <p:nvPr/>
          </p:nvCxnSpPr>
          <p:spPr>
            <a:xfrm>
              <a:off x="8239963" y="2990227"/>
              <a:ext cx="653133" cy="105787"/>
            </a:xfrm>
            <a:prstGeom prst="bentConnector3">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6BE20C4D-E077-481F-AC31-B0767247CE6A}"/>
                </a:ext>
              </a:extLst>
            </p:cNvPr>
            <p:cNvCxnSpPr>
              <a:cxnSpLocks/>
              <a:stCxn id="28" idx="3"/>
              <a:endCxn id="14" idx="3"/>
            </p:cNvCxnSpPr>
            <p:nvPr/>
          </p:nvCxnSpPr>
          <p:spPr>
            <a:xfrm>
              <a:off x="9229728" y="3096015"/>
              <a:ext cx="534139" cy="556913"/>
            </a:xfrm>
            <a:prstGeom prst="bentConnector3">
              <a:avLst>
                <a:gd name="adj1" fmla="val 131118"/>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4163D75C-83AB-4DFB-A14E-D747BFCA06B6}"/>
                </a:ext>
              </a:extLst>
            </p:cNvPr>
            <p:cNvCxnSpPr>
              <a:cxnSpLocks/>
              <a:stCxn id="13" idx="3"/>
              <a:endCxn id="15" idx="1"/>
            </p:cNvCxnSpPr>
            <p:nvPr/>
          </p:nvCxnSpPr>
          <p:spPr>
            <a:xfrm>
              <a:off x="8549772" y="3864294"/>
              <a:ext cx="365979" cy="231437"/>
            </a:xfrm>
            <a:prstGeom prst="bentConnector3">
              <a:avLst>
                <a:gd name="adj1" fmla="val 50000"/>
              </a:avLst>
            </a:prstGeom>
            <a:ln w="9525">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469FC4-85D1-4B50-BBD2-7C1345CFD82C}"/>
                </a:ext>
              </a:extLst>
            </p:cNvPr>
            <p:cNvCxnSpPr>
              <a:cxnSpLocks/>
              <a:stCxn id="25" idx="2"/>
              <a:endCxn id="13" idx="0"/>
            </p:cNvCxnSpPr>
            <p:nvPr/>
          </p:nvCxnSpPr>
          <p:spPr>
            <a:xfrm>
              <a:off x="8071647" y="3129193"/>
              <a:ext cx="309808" cy="596134"/>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B3E45977-E48D-4734-B756-9D2F550E99C3}"/>
                </a:ext>
              </a:extLst>
            </p:cNvPr>
            <p:cNvGrpSpPr/>
            <p:nvPr/>
          </p:nvGrpSpPr>
          <p:grpSpPr>
            <a:xfrm>
              <a:off x="8893096" y="2957048"/>
              <a:ext cx="468759" cy="277932"/>
              <a:chOff x="9227632" y="3957458"/>
              <a:chExt cx="644700" cy="382249"/>
            </a:xfrm>
          </p:grpSpPr>
          <p:sp>
            <p:nvSpPr>
              <p:cNvPr id="28" name="Rectangle: Rounded Corners 27">
                <a:extLst>
                  <a:ext uri="{FF2B5EF4-FFF2-40B4-BE49-F238E27FC236}">
                    <a16:creationId xmlns:a16="http://schemas.microsoft.com/office/drawing/2014/main" id="{4512494C-4C73-4FC1-A516-5E44C0DF638C}"/>
                  </a:ext>
                </a:extLst>
              </p:cNvPr>
              <p:cNvSpPr/>
              <p:nvPr/>
            </p:nvSpPr>
            <p:spPr>
              <a:xfrm>
                <a:off x="9227632" y="3957458"/>
                <a:ext cx="462982"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Diamond 28">
                <a:extLst>
                  <a:ext uri="{FF2B5EF4-FFF2-40B4-BE49-F238E27FC236}">
                    <a16:creationId xmlns:a16="http://schemas.microsoft.com/office/drawing/2014/main" id="{F6E506FF-5389-477F-BAA2-CA1F9F5C9062}"/>
                  </a:ext>
                </a:extLst>
              </p:cNvPr>
              <p:cNvSpPr/>
              <p:nvPr/>
            </p:nvSpPr>
            <p:spPr>
              <a:xfrm>
                <a:off x="9690614" y="4057723"/>
                <a:ext cx="181718" cy="181718"/>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2" name="Group 21">
              <a:extLst>
                <a:ext uri="{FF2B5EF4-FFF2-40B4-BE49-F238E27FC236}">
                  <a16:creationId xmlns:a16="http://schemas.microsoft.com/office/drawing/2014/main" id="{E7B9F872-DB72-47D5-8EF6-685B55BA1483}"/>
                </a:ext>
              </a:extLst>
            </p:cNvPr>
            <p:cNvGrpSpPr/>
            <p:nvPr/>
          </p:nvGrpSpPr>
          <p:grpSpPr>
            <a:xfrm>
              <a:off x="7903330" y="2851261"/>
              <a:ext cx="471424" cy="277932"/>
              <a:chOff x="7897242" y="3479357"/>
              <a:chExt cx="648365" cy="382249"/>
            </a:xfrm>
          </p:grpSpPr>
          <p:sp>
            <p:nvSpPr>
              <p:cNvPr id="25" name="Rectangle: Rounded Corners 24">
                <a:extLst>
                  <a:ext uri="{FF2B5EF4-FFF2-40B4-BE49-F238E27FC236}">
                    <a16:creationId xmlns:a16="http://schemas.microsoft.com/office/drawing/2014/main" id="{74FF85BB-00BB-4E1B-910A-D75B9E6077EB}"/>
                  </a:ext>
                </a:extLst>
              </p:cNvPr>
              <p:cNvSpPr/>
              <p:nvPr/>
            </p:nvSpPr>
            <p:spPr>
              <a:xfrm>
                <a:off x="7897242" y="3479357"/>
                <a:ext cx="462983" cy="382249"/>
              </a:xfrm>
              <a:prstGeom prst="roundRect">
                <a:avLst/>
              </a:prstGeom>
              <a:solidFill>
                <a:srgbClr val="9A57CD"/>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Diamond 26">
                <a:extLst>
                  <a:ext uri="{FF2B5EF4-FFF2-40B4-BE49-F238E27FC236}">
                    <a16:creationId xmlns:a16="http://schemas.microsoft.com/office/drawing/2014/main" id="{6DFB715C-3E95-4833-860D-A8CE62F1A3CF}"/>
                  </a:ext>
                </a:extLst>
              </p:cNvPr>
              <p:cNvSpPr/>
              <p:nvPr/>
            </p:nvSpPr>
            <p:spPr>
              <a:xfrm>
                <a:off x="8363890" y="3575560"/>
                <a:ext cx="181717" cy="181719"/>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4" name="Straight Connector 23">
              <a:extLst>
                <a:ext uri="{FF2B5EF4-FFF2-40B4-BE49-F238E27FC236}">
                  <a16:creationId xmlns:a16="http://schemas.microsoft.com/office/drawing/2014/main" id="{55E19BD1-6957-40BF-83A3-4CD59ACFE0BF}"/>
                </a:ext>
              </a:extLst>
            </p:cNvPr>
            <p:cNvCxnSpPr>
              <a:cxnSpLocks/>
            </p:cNvCxnSpPr>
            <p:nvPr/>
          </p:nvCxnSpPr>
          <p:spPr>
            <a:xfrm>
              <a:off x="8054837" y="2685084"/>
              <a:ext cx="0" cy="166178"/>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47" name="Right Brace 46">
              <a:extLst>
                <a:ext uri="{FF2B5EF4-FFF2-40B4-BE49-F238E27FC236}">
                  <a16:creationId xmlns:a16="http://schemas.microsoft.com/office/drawing/2014/main" id="{2C1DCAC6-41ED-4AEF-B15E-406A6B8D14BE}"/>
                </a:ext>
              </a:extLst>
            </p:cNvPr>
            <p:cNvSpPr/>
            <p:nvPr/>
          </p:nvSpPr>
          <p:spPr>
            <a:xfrm rot="13371144">
              <a:off x="9861933" y="4179326"/>
              <a:ext cx="542085" cy="322517"/>
            </a:xfrm>
            <a:prstGeom prst="rightBrace">
              <a:avLst>
                <a:gd name="adj1" fmla="val 8333"/>
                <a:gd name="adj2" fmla="val 55289"/>
              </a:avLst>
            </a:prstGeom>
            <a:ln w="349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cxnSp>
          <p:nvCxnSpPr>
            <p:cNvPr id="50" name="Straight Arrow Connector 49">
              <a:extLst>
                <a:ext uri="{FF2B5EF4-FFF2-40B4-BE49-F238E27FC236}">
                  <a16:creationId xmlns:a16="http://schemas.microsoft.com/office/drawing/2014/main" id="{1C0A515F-DD78-42D9-9846-6F242FA62508}"/>
                </a:ext>
              </a:extLst>
            </p:cNvPr>
            <p:cNvCxnSpPr>
              <a:cxnSpLocks/>
              <a:stCxn id="14" idx="2"/>
              <a:endCxn id="44" idx="1"/>
            </p:cNvCxnSpPr>
            <p:nvPr/>
          </p:nvCxnSpPr>
          <p:spPr>
            <a:xfrm>
              <a:off x="9595551" y="3791893"/>
              <a:ext cx="201516" cy="205056"/>
            </a:xfrm>
            <a:prstGeom prst="straightConnector1">
              <a:avLst/>
            </a:prstGeom>
            <a:ln w="952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C1BEB735-FA8C-45E4-B5FF-C9A2C47F8928}"/>
                </a:ext>
              </a:extLst>
            </p:cNvPr>
            <p:cNvCxnSpPr>
              <a:cxnSpLocks/>
              <a:endCxn id="23" idx="1"/>
            </p:cNvCxnSpPr>
            <p:nvPr/>
          </p:nvCxnSpPr>
          <p:spPr>
            <a:xfrm>
              <a:off x="7617741" y="2255127"/>
              <a:ext cx="383071" cy="310904"/>
            </a:xfrm>
            <a:prstGeom prst="straightConnector1">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A926DF01-8A19-4158-B2AA-37D3D2F0C252}"/>
                </a:ext>
              </a:extLst>
            </p:cNvPr>
            <p:cNvSpPr/>
            <p:nvPr/>
          </p:nvSpPr>
          <p:spPr>
            <a:xfrm>
              <a:off x="9777226" y="3977108"/>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8421C92-9E24-42C3-A033-15C5B3FEFF2B}"/>
                </a:ext>
              </a:extLst>
            </p:cNvPr>
            <p:cNvSpPr/>
            <p:nvPr/>
          </p:nvSpPr>
          <p:spPr>
            <a:xfrm>
              <a:off x="7980971" y="2546190"/>
              <a:ext cx="135481" cy="135481"/>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DE82A024-73C0-47D8-B6B7-0CEDF0105717}"/>
                </a:ext>
              </a:extLst>
            </p:cNvPr>
            <p:cNvSpPr/>
            <p:nvPr/>
          </p:nvSpPr>
          <p:spPr>
            <a:xfrm rot="18900000">
              <a:off x="7330416" y="2087910"/>
              <a:ext cx="591983" cy="347208"/>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pic>
          <p:nvPicPr>
            <p:cNvPr id="64" name="Picture 63">
              <a:extLst>
                <a:ext uri="{FF2B5EF4-FFF2-40B4-BE49-F238E27FC236}">
                  <a16:creationId xmlns:a16="http://schemas.microsoft.com/office/drawing/2014/main" id="{85DECDFC-D28A-4E71-9CA2-8AF9CB6286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9353" y="1500997"/>
              <a:ext cx="550916" cy="519238"/>
            </a:xfrm>
            <a:prstGeom prst="rect">
              <a:avLst/>
            </a:prstGeom>
          </p:spPr>
        </p:pic>
        <p:cxnSp>
          <p:nvCxnSpPr>
            <p:cNvPr id="65" name="Straight Arrow Connector 64">
              <a:extLst>
                <a:ext uri="{FF2B5EF4-FFF2-40B4-BE49-F238E27FC236}">
                  <a16:creationId xmlns:a16="http://schemas.microsoft.com/office/drawing/2014/main" id="{C6DC7D20-2C09-459A-B475-A292556B29A4}"/>
                </a:ext>
              </a:extLst>
            </p:cNvPr>
            <p:cNvCxnSpPr>
              <a:cxnSpLocks/>
            </p:cNvCxnSpPr>
            <p:nvPr/>
          </p:nvCxnSpPr>
          <p:spPr>
            <a:xfrm>
              <a:off x="7232908" y="1905101"/>
              <a:ext cx="214564" cy="168048"/>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060AE528-A9F2-440C-9BBF-D62CC5FAC4F4}"/>
                </a:ext>
              </a:extLst>
            </p:cNvPr>
            <p:cNvSpPr txBox="1"/>
            <p:nvPr/>
          </p:nvSpPr>
          <p:spPr>
            <a:xfrm>
              <a:off x="7226576" y="1737558"/>
              <a:ext cx="489191" cy="230832"/>
            </a:xfrm>
            <a:prstGeom prst="rect">
              <a:avLst/>
            </a:prstGeom>
            <a:noFill/>
          </p:spPr>
          <p:txBody>
            <a:bodyPr wrap="square" rtlCol="0">
              <a:spAutoFit/>
            </a:bodyPr>
            <a:lstStyle/>
            <a:p>
              <a:r>
                <a:rPr lang="fr-FR" sz="900" b="1" dirty="0">
                  <a:solidFill>
                    <a:schemeClr val="bg1"/>
                  </a:solidFill>
                  <a:latin typeface="Alte Haas Grotesk" panose="02000503000000020004" pitchFamily="2" charset="0"/>
                </a:rPr>
                <a:t>HTTP</a:t>
              </a:r>
              <a:endParaRPr lang="en-GB" sz="900" b="1" dirty="0">
                <a:solidFill>
                  <a:schemeClr val="bg1"/>
                </a:solidFill>
                <a:latin typeface="Alte Haas Grotesk" panose="02000503000000020004" pitchFamily="2" charset="0"/>
              </a:endParaRPr>
            </a:p>
          </p:txBody>
        </p:sp>
        <p:sp>
          <p:nvSpPr>
            <p:cNvPr id="76" name="TextBox 75">
              <a:extLst>
                <a:ext uri="{FF2B5EF4-FFF2-40B4-BE49-F238E27FC236}">
                  <a16:creationId xmlns:a16="http://schemas.microsoft.com/office/drawing/2014/main" id="{EA3149A1-D89B-448D-8FF7-E9BED73D05B9}"/>
                </a:ext>
              </a:extLst>
            </p:cNvPr>
            <p:cNvSpPr txBox="1"/>
            <p:nvPr/>
          </p:nvSpPr>
          <p:spPr>
            <a:xfrm>
              <a:off x="8685654" y="1708071"/>
              <a:ext cx="1204271" cy="215444"/>
            </a:xfrm>
            <a:prstGeom prst="rect">
              <a:avLst/>
            </a:prstGeom>
            <a:noFill/>
          </p:spPr>
          <p:txBody>
            <a:bodyPr wrap="square" rtlCol="0">
              <a:spAutoFit/>
            </a:bodyPr>
            <a:lstStyle/>
            <a:p>
              <a:pPr algn="r"/>
              <a:r>
                <a:rPr lang="en-GB" sz="800" b="1" cap="all" dirty="0">
                  <a:latin typeface="Alte Haas Grotesk" panose="02000503000000020004" pitchFamily="2" charset="0"/>
                </a:rPr>
                <a:t>Infrastructure</a:t>
              </a:r>
            </a:p>
          </p:txBody>
        </p:sp>
        <p:sp>
          <p:nvSpPr>
            <p:cNvPr id="40" name="TextBox 39">
              <a:extLst>
                <a:ext uri="{FF2B5EF4-FFF2-40B4-BE49-F238E27FC236}">
                  <a16:creationId xmlns:a16="http://schemas.microsoft.com/office/drawing/2014/main" id="{4DF82956-BFA2-49C9-AD92-48BB1F5051BF}"/>
                </a:ext>
              </a:extLst>
            </p:cNvPr>
            <p:cNvSpPr txBox="1"/>
            <p:nvPr/>
          </p:nvSpPr>
          <p:spPr>
            <a:xfrm>
              <a:off x="7936662" y="1267097"/>
              <a:ext cx="1877213" cy="338554"/>
            </a:xfrm>
            <a:prstGeom prst="rect">
              <a:avLst/>
            </a:prstGeom>
            <a:noFill/>
          </p:spPr>
          <p:txBody>
            <a:bodyPr wrap="square" rtlCol="0">
              <a:spAutoFit/>
            </a:bodyPr>
            <a:lstStyle/>
            <a:p>
              <a:pPr algn="ctr"/>
              <a:r>
                <a:rPr lang="en-GB" sz="1600" b="1" cap="all" dirty="0">
                  <a:solidFill>
                    <a:schemeClr val="bg1"/>
                  </a:solidFill>
                  <a:latin typeface="Alte Haas Grotesk" panose="02000503000000020004" pitchFamily="2" charset="0"/>
                </a:rPr>
                <a:t>Our </a:t>
              </a:r>
              <a:r>
                <a:rPr lang="en-GB" sz="1600" b="1" cap="all" dirty="0" err="1">
                  <a:solidFill>
                    <a:schemeClr val="bg1"/>
                  </a:solidFill>
                  <a:latin typeface="Alte Haas Grotesk" panose="02000503000000020004" pitchFamily="2" charset="0"/>
                </a:rPr>
                <a:t>WeB</a:t>
              </a:r>
              <a:r>
                <a:rPr lang="en-GB" sz="1600" b="1" cap="all" dirty="0">
                  <a:solidFill>
                    <a:schemeClr val="bg1"/>
                  </a:solidFill>
                  <a:latin typeface="Alte Haas Grotesk" panose="02000503000000020004" pitchFamily="2" charset="0"/>
                </a:rPr>
                <a:t> API</a:t>
              </a:r>
            </a:p>
          </p:txBody>
        </p:sp>
        <p:sp>
          <p:nvSpPr>
            <p:cNvPr id="41" name="Rectangle 40">
              <a:extLst>
                <a:ext uri="{FF2B5EF4-FFF2-40B4-BE49-F238E27FC236}">
                  <a16:creationId xmlns:a16="http://schemas.microsoft.com/office/drawing/2014/main" id="{F70F9C09-1DB0-49C8-A50B-6A3D06FE2BC3}"/>
                </a:ext>
              </a:extLst>
            </p:cNvPr>
            <p:cNvSpPr/>
            <p:nvPr/>
          </p:nvSpPr>
          <p:spPr>
            <a:xfrm rot="18900000">
              <a:off x="9966453" y="4258022"/>
              <a:ext cx="591983" cy="347208"/>
            </a:xfrm>
            <a:prstGeom prst="rect">
              <a:avLst/>
            </a:prstGeom>
            <a:solidFill>
              <a:schemeClr val="accent4">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00" dirty="0">
                  <a:solidFill>
                    <a:schemeClr val="tx1"/>
                  </a:solidFill>
                </a:rPr>
                <a:t>Adapter</a:t>
              </a:r>
              <a:endParaRPr lang="en-GB" sz="900" dirty="0">
                <a:solidFill>
                  <a:schemeClr val="tx1"/>
                </a:solidFill>
              </a:endParaRPr>
            </a:p>
          </p:txBody>
        </p:sp>
      </p:grpSp>
      <p:sp>
        <p:nvSpPr>
          <p:cNvPr id="42" name="Title 3">
            <a:extLst>
              <a:ext uri="{FF2B5EF4-FFF2-40B4-BE49-F238E27FC236}">
                <a16:creationId xmlns:a16="http://schemas.microsoft.com/office/drawing/2014/main" id="{79739C7A-8703-4631-978F-5E8CB042E58F}"/>
              </a:ext>
            </a:extLst>
          </p:cNvPr>
          <p:cNvSpPr txBox="1">
            <a:spLocks/>
          </p:cNvSpPr>
          <p:nvPr/>
        </p:nvSpPr>
        <p:spPr>
          <a:xfrm>
            <a:off x="781318" y="4270693"/>
            <a:ext cx="2611362" cy="16155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800" dirty="0">
                <a:solidFill>
                  <a:schemeClr val="bg1"/>
                </a:solidFill>
              </a:rPr>
              <a:t>Ports &amp; Adapters</a:t>
            </a:r>
            <a:endParaRPr lang="en-GB" sz="1800" dirty="0">
              <a:solidFill>
                <a:schemeClr val="bg1"/>
              </a:solidFill>
            </a:endParaRPr>
          </a:p>
        </p:txBody>
      </p:sp>
      <p:sp>
        <p:nvSpPr>
          <p:cNvPr id="46" name="TextBox 45">
            <a:extLst>
              <a:ext uri="{FF2B5EF4-FFF2-40B4-BE49-F238E27FC236}">
                <a16:creationId xmlns:a16="http://schemas.microsoft.com/office/drawing/2014/main" id="{6382B9F5-4E84-4B04-BE41-6D3DD856C84E}"/>
              </a:ext>
            </a:extLst>
          </p:cNvPr>
          <p:cNvSpPr txBox="1"/>
          <p:nvPr/>
        </p:nvSpPr>
        <p:spPr>
          <a:xfrm>
            <a:off x="9114521" y="480001"/>
            <a:ext cx="2700734" cy="461665"/>
          </a:xfrm>
          <a:prstGeom prst="rect">
            <a:avLst/>
          </a:prstGeom>
          <a:noFill/>
        </p:spPr>
        <p:txBody>
          <a:bodyPr wrap="square" rtlCol="0">
            <a:spAutoFit/>
          </a:bodyPr>
          <a:lstStyle/>
          <a:p>
            <a:r>
              <a:rPr lang="en-US" sz="2400" dirty="0">
                <a:solidFill>
                  <a:schemeClr val="bg1"/>
                </a:solidFill>
                <a:latin typeface="DK More Or Less" pitchFamily="50" charset="0"/>
              </a:rPr>
              <a:t>Deploy as you wish</a:t>
            </a:r>
            <a:endParaRPr lang="en-GB" sz="2400" dirty="0">
              <a:solidFill>
                <a:schemeClr val="bg1"/>
              </a:solidFill>
              <a:latin typeface="DK More Or Less" pitchFamily="50" charset="0"/>
            </a:endParaRPr>
          </a:p>
        </p:txBody>
      </p:sp>
      <p:cxnSp>
        <p:nvCxnSpPr>
          <p:cNvPr id="48" name="Connector: Curved 47">
            <a:extLst>
              <a:ext uri="{FF2B5EF4-FFF2-40B4-BE49-F238E27FC236}">
                <a16:creationId xmlns:a16="http://schemas.microsoft.com/office/drawing/2014/main" id="{69462D8D-C85E-4C9D-BF32-30B871B2B52D}"/>
              </a:ext>
            </a:extLst>
          </p:cNvPr>
          <p:cNvCxnSpPr>
            <a:cxnSpLocks/>
          </p:cNvCxnSpPr>
          <p:nvPr/>
        </p:nvCxnSpPr>
        <p:spPr>
          <a:xfrm flipH="1">
            <a:off x="7539361" y="786362"/>
            <a:ext cx="1501714" cy="1775345"/>
          </a:xfrm>
          <a:prstGeom prst="curvedConnector2">
            <a:avLst/>
          </a:prstGeom>
          <a:ln w="34925">
            <a:solidFill>
              <a:schemeClr val="bg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E6EEF0ED-009D-4FAA-ADDA-D83B5EF04101}"/>
              </a:ext>
            </a:extLst>
          </p:cNvPr>
          <p:cNvCxnSpPr>
            <a:cxnSpLocks/>
          </p:cNvCxnSpPr>
          <p:nvPr/>
        </p:nvCxnSpPr>
        <p:spPr>
          <a:xfrm>
            <a:off x="11039966" y="5687481"/>
            <a:ext cx="509580" cy="469531"/>
          </a:xfrm>
          <a:prstGeom prst="straightConnector1">
            <a:avLst/>
          </a:prstGeom>
          <a:ln w="19050">
            <a:solidFill>
              <a:schemeClr val="bg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43A1F4EB-4CD9-4F2A-B90A-05C2419860FB}"/>
              </a:ext>
            </a:extLst>
          </p:cNvPr>
          <p:cNvSpPr txBox="1"/>
          <p:nvPr/>
        </p:nvSpPr>
        <p:spPr>
          <a:xfrm>
            <a:off x="11307021" y="5798930"/>
            <a:ext cx="578564" cy="273004"/>
          </a:xfrm>
          <a:prstGeom prst="rect">
            <a:avLst/>
          </a:prstGeom>
          <a:noFill/>
        </p:spPr>
        <p:txBody>
          <a:bodyPr wrap="square" rtlCol="0">
            <a:spAutoFit/>
          </a:bodyPr>
          <a:lstStyle/>
          <a:p>
            <a:r>
              <a:rPr lang="fr-FR" sz="900" b="1" dirty="0">
                <a:solidFill>
                  <a:schemeClr val="bg1"/>
                </a:solidFill>
                <a:latin typeface="Alte Haas Grotesk" panose="02000503000000020004" pitchFamily="2" charset="0"/>
              </a:rPr>
              <a:t>HTTP</a:t>
            </a:r>
            <a:endParaRPr lang="en-GB" sz="900" b="1" dirty="0">
              <a:solidFill>
                <a:schemeClr val="bg1"/>
              </a:solidFill>
              <a:latin typeface="Alte Haas Grotesk" panose="02000503000000020004" pitchFamily="2" charset="0"/>
            </a:endParaRPr>
          </a:p>
        </p:txBody>
      </p:sp>
      <p:sp>
        <p:nvSpPr>
          <p:cNvPr id="52" name="Octagon 51">
            <a:extLst>
              <a:ext uri="{FF2B5EF4-FFF2-40B4-BE49-F238E27FC236}">
                <a16:creationId xmlns:a16="http://schemas.microsoft.com/office/drawing/2014/main" id="{EBB5CFA5-1B1E-4280-81A6-49A1062D79CB}"/>
              </a:ext>
            </a:extLst>
          </p:cNvPr>
          <p:cNvSpPr/>
          <p:nvPr/>
        </p:nvSpPr>
        <p:spPr>
          <a:xfrm>
            <a:off x="11564522" y="6090393"/>
            <a:ext cx="425831" cy="362462"/>
          </a:xfrm>
          <a:prstGeom prst="octagon">
            <a:avLst>
              <a:gd name="adj" fmla="val 30445"/>
            </a:avLst>
          </a:prstGeom>
          <a:solidFill>
            <a:srgbClr val="DFC9E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fr-FR" sz="800" b="1" dirty="0">
                <a:solidFill>
                  <a:schemeClr val="tx1"/>
                </a:solidFill>
                <a:latin typeface="Alte Haas Grotesk" panose="02000503000000020004" pitchFamily="2" charset="0"/>
              </a:rPr>
              <a:t>API</a:t>
            </a:r>
            <a:endParaRPr lang="en-GB" sz="800" b="1" dirty="0">
              <a:solidFill>
                <a:schemeClr val="tx1"/>
              </a:solidFill>
              <a:latin typeface="Alte Haas Grotesk" panose="02000503000000020004" pitchFamily="2" charset="0"/>
            </a:endParaRPr>
          </a:p>
        </p:txBody>
      </p:sp>
    </p:spTree>
    <p:extLst>
      <p:ext uri="{BB962C8B-B14F-4D97-AF65-F5344CB8AC3E}">
        <p14:creationId xmlns:p14="http://schemas.microsoft.com/office/powerpoint/2010/main" val="409424715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grpSp>
        <p:nvGrpSpPr>
          <p:cNvPr id="4" name="Group 3">
            <a:extLst>
              <a:ext uri="{FF2B5EF4-FFF2-40B4-BE49-F238E27FC236}">
                <a16:creationId xmlns:a16="http://schemas.microsoft.com/office/drawing/2014/main" id="{185D20FD-D263-4ABC-BA99-976887863EB8}"/>
              </a:ext>
            </a:extLst>
          </p:cNvPr>
          <p:cNvGrpSpPr/>
          <p:nvPr/>
        </p:nvGrpSpPr>
        <p:grpSpPr>
          <a:xfrm>
            <a:off x="1297577" y="1680754"/>
            <a:ext cx="10615749" cy="2873829"/>
            <a:chOff x="1297577" y="1680754"/>
            <a:chExt cx="10615749" cy="2873829"/>
          </a:xfrm>
        </p:grpSpPr>
        <p:sp>
          <p:nvSpPr>
            <p:cNvPr id="2" name="Rectangle 1">
              <a:extLst>
                <a:ext uri="{FF2B5EF4-FFF2-40B4-BE49-F238E27FC236}">
                  <a16:creationId xmlns:a16="http://schemas.microsoft.com/office/drawing/2014/main" id="{C0261A2A-E3ED-4E04-A81D-6F1BEC0D188E}"/>
                </a:ext>
              </a:extLst>
            </p:cNvPr>
            <p:cNvSpPr/>
            <p:nvPr/>
          </p:nvSpPr>
          <p:spPr>
            <a:xfrm>
              <a:off x="1297577" y="1680754"/>
              <a:ext cx="10615749" cy="2873829"/>
            </a:xfrm>
            <a:prstGeom prst="rect">
              <a:avLst/>
            </a:prstGeom>
            <a:noFill/>
            <a:ln w="3175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TextBox 2">
              <a:extLst>
                <a:ext uri="{FF2B5EF4-FFF2-40B4-BE49-F238E27FC236}">
                  <a16:creationId xmlns:a16="http://schemas.microsoft.com/office/drawing/2014/main" id="{9AB201D3-E35E-451D-BB41-F69BE19D0DF3}"/>
                </a:ext>
              </a:extLst>
            </p:cNvPr>
            <p:cNvSpPr txBox="1"/>
            <p:nvPr/>
          </p:nvSpPr>
          <p:spPr>
            <a:xfrm>
              <a:off x="9657808" y="1724294"/>
              <a:ext cx="2225415" cy="369332"/>
            </a:xfrm>
            <a:prstGeom prst="rect">
              <a:avLst/>
            </a:prstGeom>
            <a:noFill/>
          </p:spPr>
          <p:txBody>
            <a:bodyPr wrap="square" rtlCol="0">
              <a:spAutoFit/>
            </a:bodyPr>
            <a:lstStyle/>
            <a:p>
              <a:pPr algn="r"/>
              <a:r>
                <a:rPr lang="fr-FR" b="1" cap="all" dirty="0">
                  <a:solidFill>
                    <a:srgbClr val="2E8EE4"/>
                  </a:solidFill>
                  <a:latin typeface="Alte Haas Grotesk" panose="02000503000000020004" pitchFamily="2" charset="0"/>
                </a:rPr>
                <a:t>Arrange</a:t>
              </a:r>
            </a:p>
          </p:txBody>
        </p:sp>
      </p:grpSp>
      <p:grpSp>
        <p:nvGrpSpPr>
          <p:cNvPr id="5" name="Group 4">
            <a:extLst>
              <a:ext uri="{FF2B5EF4-FFF2-40B4-BE49-F238E27FC236}">
                <a16:creationId xmlns:a16="http://schemas.microsoft.com/office/drawing/2014/main" id="{1D6EEEEB-5A01-4C15-8E20-E2D569AB71DD}"/>
              </a:ext>
            </a:extLst>
          </p:cNvPr>
          <p:cNvGrpSpPr/>
          <p:nvPr/>
        </p:nvGrpSpPr>
        <p:grpSpPr>
          <a:xfrm>
            <a:off x="1301926" y="4685210"/>
            <a:ext cx="10615749" cy="1105988"/>
            <a:chOff x="1301926" y="4685210"/>
            <a:chExt cx="10615749" cy="1105988"/>
          </a:xfrm>
        </p:grpSpPr>
        <p:sp>
          <p:nvSpPr>
            <p:cNvPr id="7" name="Rectangle 6">
              <a:extLst>
                <a:ext uri="{FF2B5EF4-FFF2-40B4-BE49-F238E27FC236}">
                  <a16:creationId xmlns:a16="http://schemas.microsoft.com/office/drawing/2014/main" id="{9A7767F3-FE7E-4194-9F10-D4305B66A8EE}"/>
                </a:ext>
              </a:extLst>
            </p:cNvPr>
            <p:cNvSpPr/>
            <p:nvPr/>
          </p:nvSpPr>
          <p:spPr>
            <a:xfrm>
              <a:off x="1301926" y="4685210"/>
              <a:ext cx="10615749" cy="1105988"/>
            </a:xfrm>
            <a:prstGeom prst="rect">
              <a:avLst/>
            </a:prstGeom>
            <a:noFill/>
            <a:ln w="3175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2F95A004-8DD4-43A5-B759-15BFE3624E07}"/>
                </a:ext>
              </a:extLst>
            </p:cNvPr>
            <p:cNvSpPr txBox="1"/>
            <p:nvPr/>
          </p:nvSpPr>
          <p:spPr>
            <a:xfrm>
              <a:off x="9645362" y="4756488"/>
              <a:ext cx="2225415" cy="369332"/>
            </a:xfrm>
            <a:prstGeom prst="rect">
              <a:avLst/>
            </a:prstGeom>
            <a:noFill/>
          </p:spPr>
          <p:txBody>
            <a:bodyPr wrap="square" rtlCol="0">
              <a:spAutoFit/>
            </a:bodyPr>
            <a:lstStyle/>
            <a:p>
              <a:pPr algn="r"/>
              <a:r>
                <a:rPr lang="fr-FR" b="1" cap="all" dirty="0">
                  <a:solidFill>
                    <a:srgbClr val="2E8EE4"/>
                  </a:solidFill>
                  <a:latin typeface="Alte Haas Grotesk" panose="02000503000000020004" pitchFamily="2" charset="0"/>
                </a:rPr>
                <a:t>ACT</a:t>
              </a:r>
            </a:p>
          </p:txBody>
        </p:sp>
      </p:grpSp>
      <p:grpSp>
        <p:nvGrpSpPr>
          <p:cNvPr id="13" name="Group 12">
            <a:extLst>
              <a:ext uri="{FF2B5EF4-FFF2-40B4-BE49-F238E27FC236}">
                <a16:creationId xmlns:a16="http://schemas.microsoft.com/office/drawing/2014/main" id="{1DB792BE-0B80-46D5-B00E-FB3CC55CE5F5}"/>
              </a:ext>
            </a:extLst>
          </p:cNvPr>
          <p:cNvGrpSpPr/>
          <p:nvPr/>
        </p:nvGrpSpPr>
        <p:grpSpPr>
          <a:xfrm>
            <a:off x="1297572" y="5921826"/>
            <a:ext cx="10615749" cy="786590"/>
            <a:chOff x="1297572" y="5921826"/>
            <a:chExt cx="10615749" cy="786590"/>
          </a:xfrm>
        </p:grpSpPr>
        <p:sp>
          <p:nvSpPr>
            <p:cNvPr id="8" name="Rectangle 7">
              <a:extLst>
                <a:ext uri="{FF2B5EF4-FFF2-40B4-BE49-F238E27FC236}">
                  <a16:creationId xmlns:a16="http://schemas.microsoft.com/office/drawing/2014/main" id="{5FD6AE2C-8747-420E-9CE6-91E65509C807}"/>
                </a:ext>
              </a:extLst>
            </p:cNvPr>
            <p:cNvSpPr/>
            <p:nvPr/>
          </p:nvSpPr>
          <p:spPr>
            <a:xfrm>
              <a:off x="1297572" y="5921826"/>
              <a:ext cx="10615749" cy="786590"/>
            </a:xfrm>
            <a:prstGeom prst="rect">
              <a:avLst/>
            </a:prstGeom>
            <a:noFill/>
            <a:ln w="3175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extBox 11">
              <a:extLst>
                <a:ext uri="{FF2B5EF4-FFF2-40B4-BE49-F238E27FC236}">
                  <a16:creationId xmlns:a16="http://schemas.microsoft.com/office/drawing/2014/main" id="{49138924-6423-4236-BFC4-9BD7C3EEFAD9}"/>
                </a:ext>
              </a:extLst>
            </p:cNvPr>
            <p:cNvSpPr txBox="1"/>
            <p:nvPr/>
          </p:nvSpPr>
          <p:spPr>
            <a:xfrm>
              <a:off x="9687906" y="5939221"/>
              <a:ext cx="2225415" cy="369332"/>
            </a:xfrm>
            <a:prstGeom prst="rect">
              <a:avLst/>
            </a:prstGeom>
            <a:noFill/>
          </p:spPr>
          <p:txBody>
            <a:bodyPr wrap="square" rtlCol="0">
              <a:spAutoFit/>
            </a:bodyPr>
            <a:lstStyle/>
            <a:p>
              <a:pPr algn="r"/>
              <a:r>
                <a:rPr lang="fr-FR" b="1" cap="all" dirty="0" err="1">
                  <a:solidFill>
                    <a:srgbClr val="2E8EE4"/>
                  </a:solidFill>
                  <a:latin typeface="Alte Haas Grotesk" panose="02000503000000020004" pitchFamily="2" charset="0"/>
                </a:rPr>
                <a:t>Assert</a:t>
              </a:r>
              <a:endParaRPr lang="fr-FR" b="1" cap="all" dirty="0">
                <a:solidFill>
                  <a:srgbClr val="2E8EE4"/>
                </a:solidFill>
                <a:latin typeface="Alte Haas Grotesk" panose="02000503000000020004" pitchFamily="2" charset="0"/>
              </a:endParaRPr>
            </a:p>
          </p:txBody>
        </p:sp>
      </p:grpSp>
    </p:spTree>
    <p:extLst>
      <p:ext uri="{BB962C8B-B14F-4D97-AF65-F5344CB8AC3E}">
        <p14:creationId xmlns:p14="http://schemas.microsoft.com/office/powerpoint/2010/main" val="16362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grpSp>
        <p:nvGrpSpPr>
          <p:cNvPr id="4" name="Group 3">
            <a:extLst>
              <a:ext uri="{FF2B5EF4-FFF2-40B4-BE49-F238E27FC236}">
                <a16:creationId xmlns:a16="http://schemas.microsoft.com/office/drawing/2014/main" id="{185D20FD-D263-4ABC-BA99-976887863EB8}"/>
              </a:ext>
            </a:extLst>
          </p:cNvPr>
          <p:cNvGrpSpPr/>
          <p:nvPr/>
        </p:nvGrpSpPr>
        <p:grpSpPr>
          <a:xfrm>
            <a:off x="1297577" y="1680754"/>
            <a:ext cx="10615749" cy="2873829"/>
            <a:chOff x="1297577" y="1680754"/>
            <a:chExt cx="10615749" cy="2873829"/>
          </a:xfrm>
        </p:grpSpPr>
        <p:sp>
          <p:nvSpPr>
            <p:cNvPr id="2" name="Rectangle 1">
              <a:extLst>
                <a:ext uri="{FF2B5EF4-FFF2-40B4-BE49-F238E27FC236}">
                  <a16:creationId xmlns:a16="http://schemas.microsoft.com/office/drawing/2014/main" id="{C0261A2A-E3ED-4E04-A81D-6F1BEC0D188E}"/>
                </a:ext>
              </a:extLst>
            </p:cNvPr>
            <p:cNvSpPr/>
            <p:nvPr/>
          </p:nvSpPr>
          <p:spPr>
            <a:xfrm>
              <a:off x="1297577" y="1680754"/>
              <a:ext cx="10615749" cy="2873829"/>
            </a:xfrm>
            <a:prstGeom prst="rect">
              <a:avLst/>
            </a:prstGeom>
            <a:noFill/>
            <a:ln w="3175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TextBox 2">
              <a:extLst>
                <a:ext uri="{FF2B5EF4-FFF2-40B4-BE49-F238E27FC236}">
                  <a16:creationId xmlns:a16="http://schemas.microsoft.com/office/drawing/2014/main" id="{9AB201D3-E35E-451D-BB41-F69BE19D0DF3}"/>
                </a:ext>
              </a:extLst>
            </p:cNvPr>
            <p:cNvSpPr txBox="1"/>
            <p:nvPr/>
          </p:nvSpPr>
          <p:spPr>
            <a:xfrm>
              <a:off x="9657808" y="1724294"/>
              <a:ext cx="2225415" cy="369332"/>
            </a:xfrm>
            <a:prstGeom prst="rect">
              <a:avLst/>
            </a:prstGeom>
            <a:noFill/>
          </p:spPr>
          <p:txBody>
            <a:bodyPr wrap="square" rtlCol="0">
              <a:spAutoFit/>
            </a:bodyPr>
            <a:lstStyle/>
            <a:p>
              <a:pPr algn="r"/>
              <a:r>
                <a:rPr lang="fr-FR" b="1" cap="all" dirty="0">
                  <a:solidFill>
                    <a:srgbClr val="2E8EE4"/>
                  </a:solidFill>
                  <a:latin typeface="Alte Haas Grotesk" panose="02000503000000020004" pitchFamily="2" charset="0"/>
                </a:rPr>
                <a:t>Arrange</a:t>
              </a:r>
            </a:p>
          </p:txBody>
        </p:sp>
      </p:grpSp>
      <p:grpSp>
        <p:nvGrpSpPr>
          <p:cNvPr id="5" name="Group 4">
            <a:extLst>
              <a:ext uri="{FF2B5EF4-FFF2-40B4-BE49-F238E27FC236}">
                <a16:creationId xmlns:a16="http://schemas.microsoft.com/office/drawing/2014/main" id="{1D6EEEEB-5A01-4C15-8E20-E2D569AB71DD}"/>
              </a:ext>
            </a:extLst>
          </p:cNvPr>
          <p:cNvGrpSpPr/>
          <p:nvPr/>
        </p:nvGrpSpPr>
        <p:grpSpPr>
          <a:xfrm>
            <a:off x="1301926" y="4685210"/>
            <a:ext cx="10615749" cy="1105988"/>
            <a:chOff x="1301926" y="4685210"/>
            <a:chExt cx="10615749" cy="1105988"/>
          </a:xfrm>
        </p:grpSpPr>
        <p:sp>
          <p:nvSpPr>
            <p:cNvPr id="7" name="Rectangle 6">
              <a:extLst>
                <a:ext uri="{FF2B5EF4-FFF2-40B4-BE49-F238E27FC236}">
                  <a16:creationId xmlns:a16="http://schemas.microsoft.com/office/drawing/2014/main" id="{9A7767F3-FE7E-4194-9F10-D4305B66A8EE}"/>
                </a:ext>
              </a:extLst>
            </p:cNvPr>
            <p:cNvSpPr/>
            <p:nvPr/>
          </p:nvSpPr>
          <p:spPr>
            <a:xfrm>
              <a:off x="1301926" y="4685210"/>
              <a:ext cx="10615749" cy="1105988"/>
            </a:xfrm>
            <a:prstGeom prst="rect">
              <a:avLst/>
            </a:prstGeom>
            <a:noFill/>
            <a:ln w="3175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2F95A004-8DD4-43A5-B759-15BFE3624E07}"/>
                </a:ext>
              </a:extLst>
            </p:cNvPr>
            <p:cNvSpPr txBox="1"/>
            <p:nvPr/>
          </p:nvSpPr>
          <p:spPr>
            <a:xfrm>
              <a:off x="9645362" y="4756488"/>
              <a:ext cx="2225415" cy="369332"/>
            </a:xfrm>
            <a:prstGeom prst="rect">
              <a:avLst/>
            </a:prstGeom>
            <a:noFill/>
          </p:spPr>
          <p:txBody>
            <a:bodyPr wrap="square" rtlCol="0">
              <a:spAutoFit/>
            </a:bodyPr>
            <a:lstStyle/>
            <a:p>
              <a:pPr algn="r"/>
              <a:r>
                <a:rPr lang="fr-FR" b="1" cap="all" dirty="0">
                  <a:solidFill>
                    <a:srgbClr val="2E8EE4"/>
                  </a:solidFill>
                  <a:latin typeface="Alte Haas Grotesk" panose="02000503000000020004" pitchFamily="2" charset="0"/>
                </a:rPr>
                <a:t>ACT</a:t>
              </a:r>
            </a:p>
          </p:txBody>
        </p:sp>
      </p:grpSp>
      <p:grpSp>
        <p:nvGrpSpPr>
          <p:cNvPr id="13" name="Group 12">
            <a:extLst>
              <a:ext uri="{FF2B5EF4-FFF2-40B4-BE49-F238E27FC236}">
                <a16:creationId xmlns:a16="http://schemas.microsoft.com/office/drawing/2014/main" id="{1DB792BE-0B80-46D5-B00E-FB3CC55CE5F5}"/>
              </a:ext>
            </a:extLst>
          </p:cNvPr>
          <p:cNvGrpSpPr/>
          <p:nvPr/>
        </p:nvGrpSpPr>
        <p:grpSpPr>
          <a:xfrm>
            <a:off x="1297572" y="5921826"/>
            <a:ext cx="10615749" cy="786590"/>
            <a:chOff x="1297572" y="5921826"/>
            <a:chExt cx="10615749" cy="786590"/>
          </a:xfrm>
        </p:grpSpPr>
        <p:sp>
          <p:nvSpPr>
            <p:cNvPr id="8" name="Rectangle 7">
              <a:extLst>
                <a:ext uri="{FF2B5EF4-FFF2-40B4-BE49-F238E27FC236}">
                  <a16:creationId xmlns:a16="http://schemas.microsoft.com/office/drawing/2014/main" id="{5FD6AE2C-8747-420E-9CE6-91E65509C807}"/>
                </a:ext>
              </a:extLst>
            </p:cNvPr>
            <p:cNvSpPr/>
            <p:nvPr/>
          </p:nvSpPr>
          <p:spPr>
            <a:xfrm>
              <a:off x="1297572" y="5921826"/>
              <a:ext cx="10615749" cy="786590"/>
            </a:xfrm>
            <a:prstGeom prst="rect">
              <a:avLst/>
            </a:prstGeom>
            <a:noFill/>
            <a:ln w="3175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extBox 11">
              <a:extLst>
                <a:ext uri="{FF2B5EF4-FFF2-40B4-BE49-F238E27FC236}">
                  <a16:creationId xmlns:a16="http://schemas.microsoft.com/office/drawing/2014/main" id="{49138924-6423-4236-BFC4-9BD7C3EEFAD9}"/>
                </a:ext>
              </a:extLst>
            </p:cNvPr>
            <p:cNvSpPr txBox="1"/>
            <p:nvPr/>
          </p:nvSpPr>
          <p:spPr>
            <a:xfrm>
              <a:off x="9687906" y="5939221"/>
              <a:ext cx="2225415" cy="369332"/>
            </a:xfrm>
            <a:prstGeom prst="rect">
              <a:avLst/>
            </a:prstGeom>
            <a:noFill/>
          </p:spPr>
          <p:txBody>
            <a:bodyPr wrap="square" rtlCol="0">
              <a:spAutoFit/>
            </a:bodyPr>
            <a:lstStyle/>
            <a:p>
              <a:pPr algn="r"/>
              <a:r>
                <a:rPr lang="fr-FR" b="1" cap="all" dirty="0" err="1">
                  <a:solidFill>
                    <a:srgbClr val="2E8EE4"/>
                  </a:solidFill>
                  <a:latin typeface="Alte Haas Grotesk" panose="02000503000000020004" pitchFamily="2" charset="0"/>
                </a:rPr>
                <a:t>Assert</a:t>
              </a:r>
              <a:endParaRPr lang="fr-FR" b="1" cap="all" dirty="0">
                <a:solidFill>
                  <a:srgbClr val="2E8EE4"/>
                </a:solidFill>
                <a:latin typeface="Alte Haas Grotesk" panose="02000503000000020004" pitchFamily="2" charset="0"/>
              </a:endParaRPr>
            </a:p>
          </p:txBody>
        </p:sp>
      </p:grpSp>
      <p:sp>
        <p:nvSpPr>
          <p:cNvPr id="15" name="Title 3">
            <a:extLst>
              <a:ext uri="{FF2B5EF4-FFF2-40B4-BE49-F238E27FC236}">
                <a16:creationId xmlns:a16="http://schemas.microsoft.com/office/drawing/2014/main" id="{C8627658-AA01-41CF-B7E5-BC6E89BDF4E7}"/>
              </a:ext>
            </a:extLst>
          </p:cNvPr>
          <p:cNvSpPr txBox="1">
            <a:spLocks/>
          </p:cNvSpPr>
          <p:nvPr/>
        </p:nvSpPr>
        <p:spPr>
          <a:xfrm>
            <a:off x="2753625" y="807396"/>
            <a:ext cx="5119628" cy="424732"/>
          </a:xfrm>
          <a:prstGeom prst="rect">
            <a:avLst/>
          </a:prstGeom>
          <a:solidFill>
            <a:schemeClr val="tx1">
              <a:alpha val="41000"/>
            </a:schemeClr>
          </a:solidFill>
        </p:spPr>
        <p:txBody>
          <a:bodyPr vert="horz" wrap="square" lIns="91440" tIns="45720" rIns="91440" bIns="45720" rtlCol="0" anchor="t">
            <a:spAutoFit/>
          </a:bodyPr>
          <a:lstStyle>
            <a:defPPr>
              <a:defRPr lang="fr-FR"/>
            </a:defPPr>
            <a:lvl1pPr>
              <a:lnSpc>
                <a:spcPct val="90000"/>
              </a:lnSpc>
              <a:spcBef>
                <a:spcPct val="0"/>
              </a:spcBef>
              <a:buNone/>
              <a:defRPr sz="2400" b="1">
                <a:solidFill>
                  <a:schemeClr val="bg1"/>
                </a:solidFill>
                <a:latin typeface="Alte Haas Grotesk" panose="02000503000000020004" pitchFamily="2" charset="0"/>
                <a:ea typeface="+mj-ea"/>
                <a:cs typeface="+mj-cs"/>
              </a:defRPr>
            </a:lvl1pPr>
          </a:lstStyle>
          <a:p>
            <a:pPr algn="ctr"/>
            <a:r>
              <a:rPr lang="en-US" dirty="0"/>
              <a:t>Fuzzers to shorten &amp; speed setup</a:t>
            </a:r>
            <a:endParaRPr lang="en-GB" dirty="0"/>
          </a:p>
        </p:txBody>
      </p:sp>
      <p:cxnSp>
        <p:nvCxnSpPr>
          <p:cNvPr id="16" name="Connector: Curved 15">
            <a:extLst>
              <a:ext uri="{FF2B5EF4-FFF2-40B4-BE49-F238E27FC236}">
                <a16:creationId xmlns:a16="http://schemas.microsoft.com/office/drawing/2014/main" id="{85A8940D-82A9-4590-A5A5-3C3C9E17793D}"/>
              </a:ext>
            </a:extLst>
          </p:cNvPr>
          <p:cNvCxnSpPr>
            <a:cxnSpLocks/>
            <a:stCxn id="15" idx="2"/>
          </p:cNvCxnSpPr>
          <p:nvPr/>
        </p:nvCxnSpPr>
        <p:spPr>
          <a:xfrm rot="5400000">
            <a:off x="4249144" y="785705"/>
            <a:ext cx="617872" cy="1510719"/>
          </a:xfrm>
          <a:prstGeom prst="curvedConnector2">
            <a:avLst/>
          </a:prstGeom>
          <a:ln w="254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9" name="Title 3">
            <a:extLst>
              <a:ext uri="{FF2B5EF4-FFF2-40B4-BE49-F238E27FC236}">
                <a16:creationId xmlns:a16="http://schemas.microsoft.com/office/drawing/2014/main" id="{F3ED01F1-2289-4774-92C8-9A605679C131}"/>
              </a:ext>
            </a:extLst>
          </p:cNvPr>
          <p:cNvSpPr txBox="1">
            <a:spLocks/>
          </p:cNvSpPr>
          <p:nvPr/>
        </p:nvSpPr>
        <p:spPr>
          <a:xfrm>
            <a:off x="7299986" y="3874261"/>
            <a:ext cx="4718848" cy="757130"/>
          </a:xfrm>
          <a:prstGeom prst="rect">
            <a:avLst/>
          </a:prstGeom>
          <a:solidFill>
            <a:schemeClr val="tx1">
              <a:alpha val="41000"/>
            </a:schemeClr>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pPr algn="ctr"/>
            <a:r>
              <a:rPr lang="en-US" sz="2400" dirty="0">
                <a:solidFill>
                  <a:schemeClr val="bg1"/>
                </a:solidFill>
              </a:rPr>
              <a:t>Builders to shorten and “domain-driven” our test setup</a:t>
            </a:r>
          </a:p>
        </p:txBody>
      </p:sp>
      <p:cxnSp>
        <p:nvCxnSpPr>
          <p:cNvPr id="20" name="Connector: Curved 19">
            <a:extLst>
              <a:ext uri="{FF2B5EF4-FFF2-40B4-BE49-F238E27FC236}">
                <a16:creationId xmlns:a16="http://schemas.microsoft.com/office/drawing/2014/main" id="{3508DB5F-5E4A-4A99-AEA0-8CFB3AAF3246}"/>
              </a:ext>
            </a:extLst>
          </p:cNvPr>
          <p:cNvCxnSpPr>
            <a:cxnSpLocks/>
            <a:stCxn id="19" idx="1"/>
          </p:cNvCxnSpPr>
          <p:nvPr/>
        </p:nvCxnSpPr>
        <p:spPr>
          <a:xfrm rot="10800000">
            <a:off x="5035928" y="3980330"/>
            <a:ext cx="2264058" cy="272496"/>
          </a:xfrm>
          <a:prstGeom prst="curvedConnector3">
            <a:avLst>
              <a:gd name="adj1" fmla="val 50000"/>
            </a:avLst>
          </a:prstGeom>
          <a:ln w="25400">
            <a:solidFill>
              <a:schemeClr val="bg1"/>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181142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E4E9D7-412B-42C6-80FD-2F125187EB01}"/>
              </a:ext>
            </a:extLst>
          </p:cNvPr>
          <p:cNvPicPr>
            <a:picLocks noChangeAspect="1"/>
          </p:cNvPicPr>
          <p:nvPr/>
        </p:nvPicPr>
        <p:blipFill rotWithShape="1">
          <a:blip r:embed="rId3"/>
          <a:srcRect l="289" t="1078"/>
          <a:stretch/>
        </p:blipFill>
        <p:spPr>
          <a:xfrm>
            <a:off x="173166" y="149584"/>
            <a:ext cx="11880100" cy="6784088"/>
          </a:xfrm>
          <a:prstGeom prst="rect">
            <a:avLst/>
          </a:prstGeom>
        </p:spPr>
      </p:pic>
      <p:sp>
        <p:nvSpPr>
          <p:cNvPr id="24" name="Rectangle 23">
            <a:extLst>
              <a:ext uri="{FF2B5EF4-FFF2-40B4-BE49-F238E27FC236}">
                <a16:creationId xmlns:a16="http://schemas.microsoft.com/office/drawing/2014/main" id="{561C5FD7-4A27-4F08-B053-BD2CD8BAB75F}"/>
              </a:ext>
            </a:extLst>
          </p:cNvPr>
          <p:cNvSpPr/>
          <p:nvPr/>
        </p:nvSpPr>
        <p:spPr>
          <a:xfrm>
            <a:off x="-59472" y="956733"/>
            <a:ext cx="12133142" cy="5654224"/>
          </a:xfrm>
          <a:prstGeom prst="rect">
            <a:avLst/>
          </a:prstGeom>
          <a:solidFill>
            <a:schemeClr val="tx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9" name="Group 8">
            <a:extLst>
              <a:ext uri="{FF2B5EF4-FFF2-40B4-BE49-F238E27FC236}">
                <a16:creationId xmlns:a16="http://schemas.microsoft.com/office/drawing/2014/main" id="{762C4BF8-A5E7-400B-9C20-1335842216D7}"/>
              </a:ext>
            </a:extLst>
          </p:cNvPr>
          <p:cNvGrpSpPr/>
          <p:nvPr/>
        </p:nvGrpSpPr>
        <p:grpSpPr>
          <a:xfrm>
            <a:off x="9610526" y="247043"/>
            <a:ext cx="2122503" cy="901273"/>
            <a:chOff x="9610526" y="247043"/>
            <a:chExt cx="2122503" cy="901273"/>
          </a:xfrm>
        </p:grpSpPr>
        <p:sp>
          <p:nvSpPr>
            <p:cNvPr id="11" name="Title 3">
              <a:extLst>
                <a:ext uri="{FF2B5EF4-FFF2-40B4-BE49-F238E27FC236}">
                  <a16:creationId xmlns:a16="http://schemas.microsoft.com/office/drawing/2014/main" id="{602ACB4C-FD32-44AA-8680-CD5BCE6DA11E}"/>
                </a:ext>
              </a:extLst>
            </p:cNvPr>
            <p:cNvSpPr txBox="1">
              <a:spLocks/>
            </p:cNvSpPr>
            <p:nvPr/>
          </p:nvSpPr>
          <p:spPr>
            <a:xfrm>
              <a:off x="9610526" y="247043"/>
              <a:ext cx="2122503" cy="90127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2400" cap="all" dirty="0">
                  <a:solidFill>
                    <a:srgbClr val="2E8EE4"/>
                  </a:solidFill>
                </a:rPr>
                <a:t>Outside-in </a:t>
              </a:r>
              <a:br>
                <a:rPr lang="en-US" sz="2400" cap="all" dirty="0">
                  <a:solidFill>
                    <a:srgbClr val="2E8EE4"/>
                  </a:solidFill>
                </a:rPr>
              </a:br>
              <a:r>
                <a:rPr lang="en-US" sz="2400" cap="all" dirty="0">
                  <a:solidFill>
                    <a:srgbClr val="2E8EE4"/>
                  </a:solidFill>
                </a:rPr>
                <a:t>diamond </a:t>
              </a:r>
              <a:endParaRPr lang="en-GB" sz="2400" dirty="0">
                <a:solidFill>
                  <a:schemeClr val="bg1"/>
                </a:solidFill>
              </a:endParaRPr>
            </a:p>
          </p:txBody>
        </p:sp>
        <p:pic>
          <p:nvPicPr>
            <p:cNvPr id="14" name="Picture 13">
              <a:extLst>
                <a:ext uri="{FF2B5EF4-FFF2-40B4-BE49-F238E27FC236}">
                  <a16:creationId xmlns:a16="http://schemas.microsoft.com/office/drawing/2014/main" id="{B507E1DB-9FA7-44BF-9E1E-F168C9DDB0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21673" y="616689"/>
              <a:ext cx="287079" cy="287079"/>
            </a:xfrm>
            <a:prstGeom prst="rect">
              <a:avLst/>
            </a:prstGeom>
          </p:spPr>
        </p:pic>
      </p:grpSp>
      <p:sp>
        <p:nvSpPr>
          <p:cNvPr id="15" name="Title 3">
            <a:extLst>
              <a:ext uri="{FF2B5EF4-FFF2-40B4-BE49-F238E27FC236}">
                <a16:creationId xmlns:a16="http://schemas.microsoft.com/office/drawing/2014/main" id="{C8627658-AA01-41CF-B7E5-BC6E89BDF4E7}"/>
              </a:ext>
            </a:extLst>
          </p:cNvPr>
          <p:cNvSpPr txBox="1">
            <a:spLocks/>
          </p:cNvSpPr>
          <p:nvPr/>
        </p:nvSpPr>
        <p:spPr>
          <a:xfrm>
            <a:off x="4485963" y="616689"/>
            <a:ext cx="5119628" cy="424732"/>
          </a:xfrm>
          <a:prstGeom prst="rect">
            <a:avLst/>
          </a:prstGeom>
          <a:solidFill>
            <a:schemeClr val="tx1">
              <a:alpha val="41000"/>
            </a:schemeClr>
          </a:solidFill>
        </p:spPr>
        <p:txBody>
          <a:bodyPr vert="horz" wrap="square" lIns="91440" tIns="45720" rIns="91440" bIns="45720" rtlCol="0" anchor="t">
            <a:spAutoFit/>
          </a:bodyPr>
          <a:lstStyle>
            <a:defPPr>
              <a:defRPr lang="fr-FR"/>
            </a:defPPr>
            <a:lvl1pPr>
              <a:lnSpc>
                <a:spcPct val="90000"/>
              </a:lnSpc>
              <a:spcBef>
                <a:spcPct val="0"/>
              </a:spcBef>
              <a:buNone/>
              <a:defRPr sz="2400" b="1">
                <a:solidFill>
                  <a:schemeClr val="bg1"/>
                </a:solidFill>
                <a:latin typeface="Alte Haas Grotesk" panose="02000503000000020004" pitchFamily="2" charset="0"/>
                <a:ea typeface="+mj-ea"/>
                <a:cs typeface="+mj-cs"/>
              </a:defRPr>
            </a:lvl1pPr>
          </a:lstStyle>
          <a:p>
            <a:pPr algn="ctr"/>
            <a:r>
              <a:rPr lang="en-US" dirty="0">
                <a:solidFill>
                  <a:srgbClr val="2E8EE4"/>
                </a:solidFill>
              </a:rPr>
              <a:t>Domain-Driven!</a:t>
            </a:r>
            <a:endParaRPr lang="en-GB" dirty="0">
              <a:solidFill>
                <a:srgbClr val="2E8EE4"/>
              </a:solidFill>
            </a:endParaRPr>
          </a:p>
        </p:txBody>
      </p:sp>
      <p:sp>
        <p:nvSpPr>
          <p:cNvPr id="21" name="Rectangle 20">
            <a:extLst>
              <a:ext uri="{FF2B5EF4-FFF2-40B4-BE49-F238E27FC236}">
                <a16:creationId xmlns:a16="http://schemas.microsoft.com/office/drawing/2014/main" id="{896FE988-8E14-4BBA-867A-ED3B8FFB8977}"/>
              </a:ext>
            </a:extLst>
          </p:cNvPr>
          <p:cNvSpPr/>
          <p:nvPr/>
        </p:nvSpPr>
        <p:spPr>
          <a:xfrm>
            <a:off x="4333240" y="2195511"/>
            <a:ext cx="370840" cy="171132"/>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22" name="Rectangle 21">
            <a:extLst>
              <a:ext uri="{FF2B5EF4-FFF2-40B4-BE49-F238E27FC236}">
                <a16:creationId xmlns:a16="http://schemas.microsoft.com/office/drawing/2014/main" id="{995F07F5-414E-4D4B-8D65-5016DAEB6210}"/>
              </a:ext>
            </a:extLst>
          </p:cNvPr>
          <p:cNvSpPr/>
          <p:nvPr/>
        </p:nvSpPr>
        <p:spPr>
          <a:xfrm>
            <a:off x="4422776" y="2408556"/>
            <a:ext cx="435292" cy="171132"/>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23" name="Rectangle 22">
            <a:extLst>
              <a:ext uri="{FF2B5EF4-FFF2-40B4-BE49-F238E27FC236}">
                <a16:creationId xmlns:a16="http://schemas.microsoft.com/office/drawing/2014/main" id="{F0D238CB-A0C4-4BD6-A05D-8087DD1FEF64}"/>
              </a:ext>
            </a:extLst>
          </p:cNvPr>
          <p:cNvSpPr/>
          <p:nvPr/>
        </p:nvSpPr>
        <p:spPr>
          <a:xfrm>
            <a:off x="9207500" y="2391090"/>
            <a:ext cx="800099" cy="188597"/>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25" name="Rectangle 24">
            <a:extLst>
              <a:ext uri="{FF2B5EF4-FFF2-40B4-BE49-F238E27FC236}">
                <a16:creationId xmlns:a16="http://schemas.microsoft.com/office/drawing/2014/main" id="{93E72616-7A79-43E7-A82C-CB951BE4A890}"/>
              </a:ext>
            </a:extLst>
          </p:cNvPr>
          <p:cNvSpPr/>
          <p:nvPr/>
        </p:nvSpPr>
        <p:spPr>
          <a:xfrm>
            <a:off x="1704976" y="2391090"/>
            <a:ext cx="1165224" cy="188597"/>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26" name="Rectangle 25">
            <a:extLst>
              <a:ext uri="{FF2B5EF4-FFF2-40B4-BE49-F238E27FC236}">
                <a16:creationId xmlns:a16="http://schemas.microsoft.com/office/drawing/2014/main" id="{492424B5-E967-4959-ADEE-5BD4C1DE98BB}"/>
              </a:ext>
            </a:extLst>
          </p:cNvPr>
          <p:cNvSpPr/>
          <p:nvPr/>
        </p:nvSpPr>
        <p:spPr>
          <a:xfrm>
            <a:off x="3979333" y="3038111"/>
            <a:ext cx="1083734" cy="165313"/>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27" name="Rectangle 26">
            <a:extLst>
              <a:ext uri="{FF2B5EF4-FFF2-40B4-BE49-F238E27FC236}">
                <a16:creationId xmlns:a16="http://schemas.microsoft.com/office/drawing/2014/main" id="{DB324FAB-CEDF-424B-ACE1-241484823974}"/>
              </a:ext>
            </a:extLst>
          </p:cNvPr>
          <p:cNvSpPr/>
          <p:nvPr/>
        </p:nvSpPr>
        <p:spPr>
          <a:xfrm>
            <a:off x="4582584" y="3221525"/>
            <a:ext cx="1424516"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28" name="Rectangle 27">
            <a:extLst>
              <a:ext uri="{FF2B5EF4-FFF2-40B4-BE49-F238E27FC236}">
                <a16:creationId xmlns:a16="http://schemas.microsoft.com/office/drawing/2014/main" id="{5C43E46E-2BDA-4FDB-A7E8-F5F9508CD0CE}"/>
              </a:ext>
            </a:extLst>
          </p:cNvPr>
          <p:cNvSpPr/>
          <p:nvPr/>
        </p:nvSpPr>
        <p:spPr>
          <a:xfrm>
            <a:off x="5105400" y="3454090"/>
            <a:ext cx="1511299" cy="174936"/>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29" name="Rectangle 28">
            <a:extLst>
              <a:ext uri="{FF2B5EF4-FFF2-40B4-BE49-F238E27FC236}">
                <a16:creationId xmlns:a16="http://schemas.microsoft.com/office/drawing/2014/main" id="{42B81357-00EB-4ED6-8442-DE0E369A0046}"/>
              </a:ext>
            </a:extLst>
          </p:cNvPr>
          <p:cNvSpPr/>
          <p:nvPr/>
        </p:nvSpPr>
        <p:spPr>
          <a:xfrm>
            <a:off x="6680200" y="3670422"/>
            <a:ext cx="1511299"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0" name="Rectangle 29">
            <a:extLst>
              <a:ext uri="{FF2B5EF4-FFF2-40B4-BE49-F238E27FC236}">
                <a16:creationId xmlns:a16="http://schemas.microsoft.com/office/drawing/2014/main" id="{3948B189-BA67-4EC3-B7DC-F55C432B6996}"/>
              </a:ext>
            </a:extLst>
          </p:cNvPr>
          <p:cNvSpPr/>
          <p:nvPr/>
        </p:nvSpPr>
        <p:spPr>
          <a:xfrm>
            <a:off x="4475396" y="4923863"/>
            <a:ext cx="1180337"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1" name="Rectangle 30">
            <a:extLst>
              <a:ext uri="{FF2B5EF4-FFF2-40B4-BE49-F238E27FC236}">
                <a16:creationId xmlns:a16="http://schemas.microsoft.com/office/drawing/2014/main" id="{993559D0-B865-4BD5-8D30-B0DE4981C1F3}"/>
              </a:ext>
            </a:extLst>
          </p:cNvPr>
          <p:cNvSpPr/>
          <p:nvPr/>
        </p:nvSpPr>
        <p:spPr>
          <a:xfrm>
            <a:off x="1704976" y="4923863"/>
            <a:ext cx="2591858"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2" name="Rectangle 31">
            <a:extLst>
              <a:ext uri="{FF2B5EF4-FFF2-40B4-BE49-F238E27FC236}">
                <a16:creationId xmlns:a16="http://schemas.microsoft.com/office/drawing/2014/main" id="{3FBC2AFE-F25D-404C-8012-2DE4B1A55F89}"/>
              </a:ext>
            </a:extLst>
          </p:cNvPr>
          <p:cNvSpPr/>
          <p:nvPr/>
        </p:nvSpPr>
        <p:spPr>
          <a:xfrm>
            <a:off x="5719232" y="4919657"/>
            <a:ext cx="1600201"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3" name="Rectangle 32">
            <a:extLst>
              <a:ext uri="{FF2B5EF4-FFF2-40B4-BE49-F238E27FC236}">
                <a16:creationId xmlns:a16="http://schemas.microsoft.com/office/drawing/2014/main" id="{0F64B4FB-9AE2-4B22-AE56-3D12A57BAD92}"/>
              </a:ext>
            </a:extLst>
          </p:cNvPr>
          <p:cNvSpPr/>
          <p:nvPr/>
        </p:nvSpPr>
        <p:spPr>
          <a:xfrm>
            <a:off x="5105400" y="3670179"/>
            <a:ext cx="1337734"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4" name="Rectangle 33">
            <a:extLst>
              <a:ext uri="{FF2B5EF4-FFF2-40B4-BE49-F238E27FC236}">
                <a16:creationId xmlns:a16="http://schemas.microsoft.com/office/drawing/2014/main" id="{97E2797B-C5DB-4CEB-A11A-96D0FF66B0A3}"/>
              </a:ext>
            </a:extLst>
          </p:cNvPr>
          <p:cNvSpPr/>
          <p:nvPr/>
        </p:nvSpPr>
        <p:spPr>
          <a:xfrm>
            <a:off x="3430588" y="4276736"/>
            <a:ext cx="1103312"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5" name="Rectangle 34">
            <a:extLst>
              <a:ext uri="{FF2B5EF4-FFF2-40B4-BE49-F238E27FC236}">
                <a16:creationId xmlns:a16="http://schemas.microsoft.com/office/drawing/2014/main" id="{6D7DB5CE-B29B-48C6-B7A1-DD679B0E07B5}"/>
              </a:ext>
            </a:extLst>
          </p:cNvPr>
          <p:cNvSpPr/>
          <p:nvPr/>
        </p:nvSpPr>
        <p:spPr>
          <a:xfrm>
            <a:off x="4152424" y="5547600"/>
            <a:ext cx="2095976"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6" name="Rectangle 35">
            <a:extLst>
              <a:ext uri="{FF2B5EF4-FFF2-40B4-BE49-F238E27FC236}">
                <a16:creationId xmlns:a16="http://schemas.microsoft.com/office/drawing/2014/main" id="{5BEFCB83-EACF-4371-A157-EDA359881747}"/>
              </a:ext>
            </a:extLst>
          </p:cNvPr>
          <p:cNvSpPr/>
          <p:nvPr/>
        </p:nvSpPr>
        <p:spPr>
          <a:xfrm>
            <a:off x="1822212" y="5547600"/>
            <a:ext cx="1936988"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7" name="Rectangle 36">
            <a:extLst>
              <a:ext uri="{FF2B5EF4-FFF2-40B4-BE49-F238E27FC236}">
                <a16:creationId xmlns:a16="http://schemas.microsoft.com/office/drawing/2014/main" id="{CE7F3B13-5212-4D82-B208-0D3077A5F6B1}"/>
              </a:ext>
            </a:extLst>
          </p:cNvPr>
          <p:cNvSpPr/>
          <p:nvPr/>
        </p:nvSpPr>
        <p:spPr>
          <a:xfrm>
            <a:off x="9098280" y="5547599"/>
            <a:ext cx="2575559"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8" name="Rectangle 37">
            <a:extLst>
              <a:ext uri="{FF2B5EF4-FFF2-40B4-BE49-F238E27FC236}">
                <a16:creationId xmlns:a16="http://schemas.microsoft.com/office/drawing/2014/main" id="{9D80B0D6-7CD2-42EC-A243-A8470E53C741}"/>
              </a:ext>
            </a:extLst>
          </p:cNvPr>
          <p:cNvSpPr/>
          <p:nvPr/>
        </p:nvSpPr>
        <p:spPr>
          <a:xfrm>
            <a:off x="8382001" y="6429375"/>
            <a:ext cx="1189038" cy="181582"/>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39" name="Rectangle 38">
            <a:extLst>
              <a:ext uri="{FF2B5EF4-FFF2-40B4-BE49-F238E27FC236}">
                <a16:creationId xmlns:a16="http://schemas.microsoft.com/office/drawing/2014/main" id="{CED897EF-1D84-4820-9E9D-B82DB3259EFF}"/>
              </a:ext>
            </a:extLst>
          </p:cNvPr>
          <p:cNvSpPr/>
          <p:nvPr/>
        </p:nvSpPr>
        <p:spPr>
          <a:xfrm>
            <a:off x="9629412" y="6393637"/>
            <a:ext cx="744902"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
        <p:nvSpPr>
          <p:cNvPr id="40" name="Rectangle 39">
            <a:extLst>
              <a:ext uri="{FF2B5EF4-FFF2-40B4-BE49-F238E27FC236}">
                <a16:creationId xmlns:a16="http://schemas.microsoft.com/office/drawing/2014/main" id="{22B0A2F7-02D5-4400-B0D0-F6F9D92ECEF9}"/>
              </a:ext>
            </a:extLst>
          </p:cNvPr>
          <p:cNvSpPr/>
          <p:nvPr/>
        </p:nvSpPr>
        <p:spPr>
          <a:xfrm>
            <a:off x="6248400" y="6177175"/>
            <a:ext cx="2559049" cy="217319"/>
          </a:xfrm>
          <a:prstGeom prst="rect">
            <a:avLst/>
          </a:prstGeom>
          <a:noFill/>
          <a:ln w="12700">
            <a:solidFill>
              <a:srgbClr val="2E8E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2E8EE4"/>
              </a:solidFill>
            </a:endParaRPr>
          </a:p>
        </p:txBody>
      </p:sp>
    </p:spTree>
    <p:extLst>
      <p:ext uri="{BB962C8B-B14F-4D97-AF65-F5344CB8AC3E}">
        <p14:creationId xmlns:p14="http://schemas.microsoft.com/office/powerpoint/2010/main" val="188060988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494695" y="4944978"/>
            <a:ext cx="10624521" cy="1561000"/>
          </a:xfrm>
        </p:spPr>
        <p:txBody>
          <a:bodyPr anchor="t">
            <a:normAutofit/>
          </a:bodyPr>
          <a:lstStyle/>
          <a:p>
            <a:r>
              <a:rPr lang="en-GB" dirty="0"/>
              <a:t>Live code</a:t>
            </a:r>
          </a:p>
        </p:txBody>
      </p:sp>
      <p:cxnSp>
        <p:nvCxnSpPr>
          <p:cNvPr id="6" name="Straight Connector 5">
            <a:extLst>
              <a:ext uri="{FF2B5EF4-FFF2-40B4-BE49-F238E27FC236}">
                <a16:creationId xmlns:a16="http://schemas.microsoft.com/office/drawing/2014/main" id="{C1C13749-4CE6-42BF-8C62-D8CDF92A4FAD}"/>
              </a:ext>
            </a:extLst>
          </p:cNvPr>
          <p:cNvCxnSpPr>
            <a:cxnSpLocks/>
          </p:cNvCxnSpPr>
          <p:nvPr/>
        </p:nvCxnSpPr>
        <p:spPr>
          <a:xfrm flipV="1">
            <a:off x="701040" y="4853538"/>
            <a:ext cx="3332480" cy="1024022"/>
          </a:xfrm>
          <a:prstGeom prst="line">
            <a:avLst/>
          </a:prstGeom>
          <a:ln w="123825"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104684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494695" y="4944978"/>
            <a:ext cx="10624521" cy="1561000"/>
          </a:xfrm>
        </p:spPr>
        <p:txBody>
          <a:bodyPr anchor="t">
            <a:normAutofit/>
          </a:bodyPr>
          <a:lstStyle/>
          <a:p>
            <a:r>
              <a:rPr lang="en-GB" dirty="0"/>
              <a:t>Wrap up</a:t>
            </a:r>
          </a:p>
        </p:txBody>
      </p:sp>
    </p:spTree>
    <p:extLst>
      <p:ext uri="{BB962C8B-B14F-4D97-AF65-F5344CB8AC3E}">
        <p14:creationId xmlns:p14="http://schemas.microsoft.com/office/powerpoint/2010/main" val="47538505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0645A1C-1A65-4B23-9D3A-C9FDE34D81A6}"/>
              </a:ext>
            </a:extLst>
          </p:cNvPr>
          <p:cNvSpPr/>
          <p:nvPr/>
        </p:nvSpPr>
        <p:spPr>
          <a:xfrm>
            <a:off x="-55266" y="-175847"/>
            <a:ext cx="12429811" cy="75164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Picture 6">
            <a:extLst>
              <a:ext uri="{FF2B5EF4-FFF2-40B4-BE49-F238E27FC236}">
                <a16:creationId xmlns:a16="http://schemas.microsoft.com/office/drawing/2014/main" id="{88C5E126-74A2-45A8-93E7-DB17283717F9}"/>
              </a:ext>
            </a:extLst>
          </p:cNvPr>
          <p:cNvPicPr>
            <a:picLocks noChangeAspect="1"/>
          </p:cNvPicPr>
          <p:nvPr/>
        </p:nvPicPr>
        <p:blipFill rotWithShape="1">
          <a:blip r:embed="rId3"/>
          <a:srcRect b="4038"/>
          <a:stretch/>
        </p:blipFill>
        <p:spPr>
          <a:xfrm>
            <a:off x="684823" y="302679"/>
            <a:ext cx="6036825" cy="4914649"/>
          </a:xfrm>
          <a:prstGeom prst="rect">
            <a:avLst/>
          </a:prstGeom>
        </p:spPr>
      </p:pic>
      <p:sp>
        <p:nvSpPr>
          <p:cNvPr id="23" name="Right Triangle 22">
            <a:extLst>
              <a:ext uri="{FF2B5EF4-FFF2-40B4-BE49-F238E27FC236}">
                <a16:creationId xmlns:a16="http://schemas.microsoft.com/office/drawing/2014/main" id="{2A375CC2-D8E6-413C-BD5D-59C231D1D474}"/>
              </a:ext>
            </a:extLst>
          </p:cNvPr>
          <p:cNvSpPr/>
          <p:nvPr/>
        </p:nvSpPr>
        <p:spPr>
          <a:xfrm rot="16200000">
            <a:off x="2880224" y="-2442075"/>
            <a:ext cx="8068979" cy="11708528"/>
          </a:xfrm>
          <a:prstGeom prst="r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a:extLst>
              <a:ext uri="{FF2B5EF4-FFF2-40B4-BE49-F238E27FC236}">
                <a16:creationId xmlns:a16="http://schemas.microsoft.com/office/drawing/2014/main" id="{7F282639-A15D-4E44-9F4A-D486D72A15AA}"/>
              </a:ext>
            </a:extLst>
          </p:cNvPr>
          <p:cNvSpPr/>
          <p:nvPr/>
        </p:nvSpPr>
        <p:spPr>
          <a:xfrm>
            <a:off x="-186268" y="5357278"/>
            <a:ext cx="6364818" cy="208940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339167" y="5830808"/>
            <a:ext cx="5109133" cy="651438"/>
          </a:xfrm>
        </p:spPr>
        <p:txBody>
          <a:bodyPr anchor="t">
            <a:normAutofit/>
          </a:bodyPr>
          <a:lstStyle/>
          <a:p>
            <a:r>
              <a:rPr lang="en-GB" sz="2800" dirty="0"/>
              <a:t>Outside-in Diamond       TDD</a:t>
            </a:r>
          </a:p>
        </p:txBody>
      </p:sp>
      <p:pic>
        <p:nvPicPr>
          <p:cNvPr id="3" name="Picture 2">
            <a:extLst>
              <a:ext uri="{FF2B5EF4-FFF2-40B4-BE49-F238E27FC236}">
                <a16:creationId xmlns:a16="http://schemas.microsoft.com/office/drawing/2014/main" id="{72BB22A6-505D-4E3F-9820-2486B66B0B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4428" y="5865485"/>
            <a:ext cx="394580" cy="394580"/>
          </a:xfrm>
          <a:prstGeom prst="rect">
            <a:avLst/>
          </a:prstGeom>
        </p:spPr>
      </p:pic>
      <p:sp>
        <p:nvSpPr>
          <p:cNvPr id="8" name="TextBox 7">
            <a:extLst>
              <a:ext uri="{FF2B5EF4-FFF2-40B4-BE49-F238E27FC236}">
                <a16:creationId xmlns:a16="http://schemas.microsoft.com/office/drawing/2014/main" id="{6D0CE6A9-CD74-4BE7-9CD8-9958F4E0207A}"/>
              </a:ext>
            </a:extLst>
          </p:cNvPr>
          <p:cNvSpPr txBox="1"/>
          <p:nvPr/>
        </p:nvSpPr>
        <p:spPr>
          <a:xfrm>
            <a:off x="6542803" y="4474635"/>
            <a:ext cx="4190045" cy="1785104"/>
          </a:xfrm>
          <a:prstGeom prst="rect">
            <a:avLst/>
          </a:prstGeom>
          <a:noFill/>
        </p:spPr>
        <p:txBody>
          <a:bodyPr wrap="square" rtlCol="0" anchor="b">
            <a:spAutoFit/>
          </a:bodyPr>
          <a:lstStyle/>
          <a:p>
            <a:pPr marL="285750" indent="-285750">
              <a:spcAft>
                <a:spcPts val="1200"/>
              </a:spcAft>
              <a:buClr>
                <a:schemeClr val="bg1"/>
              </a:buClr>
              <a:buFont typeface="Arial" panose="020B0604020202020204" pitchFamily="34" charset="0"/>
              <a:buChar char="•"/>
            </a:pPr>
            <a:r>
              <a:rPr lang="en-GB" b="1" dirty="0">
                <a:solidFill>
                  <a:srgbClr val="2E8EE4"/>
                </a:solidFill>
                <a:latin typeface="Alte Haas Grotesk" panose="02000503000000020004" pitchFamily="2" charset="0"/>
              </a:rPr>
              <a:t>Elaborated from &amp;</a:t>
            </a:r>
            <a:r>
              <a:rPr lang="fr-FR" b="1" dirty="0">
                <a:solidFill>
                  <a:srgbClr val="2E8EE4"/>
                </a:solidFill>
                <a:latin typeface="Alte Haas Grotesk" panose="02000503000000020004" pitchFamily="2" charset="0"/>
              </a:rPr>
              <a:t> for the people</a:t>
            </a:r>
          </a:p>
          <a:p>
            <a:pPr marL="285750" indent="-285750">
              <a:spcAft>
                <a:spcPts val="1200"/>
              </a:spcAft>
              <a:buClr>
                <a:schemeClr val="bg1"/>
              </a:buClr>
              <a:buFont typeface="Arial" panose="020B0604020202020204" pitchFamily="34" charset="0"/>
              <a:buChar char="•"/>
            </a:pPr>
            <a:r>
              <a:rPr lang="fr-FR" b="1" dirty="0">
                <a:solidFill>
                  <a:srgbClr val="2E8EE4"/>
                </a:solidFill>
                <a:latin typeface="Alte Haas Grotesk" panose="02000503000000020004" pitchFamily="2" charset="0"/>
              </a:rPr>
              <a:t>Write fast &amp; </a:t>
            </a:r>
            <a:r>
              <a:rPr lang="fr-FR" b="1" dirty="0" err="1">
                <a:solidFill>
                  <a:srgbClr val="2E8EE4"/>
                </a:solidFill>
                <a:latin typeface="Alte Haas Grotesk" panose="02000503000000020004" pitchFamily="2" charset="0"/>
              </a:rPr>
              <a:t>Antifragile</a:t>
            </a:r>
            <a:r>
              <a:rPr lang="fr-FR" b="1" dirty="0">
                <a:solidFill>
                  <a:srgbClr val="2E8EE4"/>
                </a:solidFill>
                <a:latin typeface="Alte Haas Grotesk" panose="02000503000000020004" pitchFamily="2" charset="0"/>
              </a:rPr>
              <a:t> tests </a:t>
            </a:r>
            <a:br>
              <a:rPr lang="fr-FR" b="1" dirty="0">
                <a:solidFill>
                  <a:srgbClr val="2E8EE4"/>
                </a:solidFill>
                <a:latin typeface="Alte Haas Grotesk" panose="02000503000000020004" pitchFamily="2" charset="0"/>
              </a:rPr>
            </a:br>
            <a:r>
              <a:rPr lang="fr-FR" b="1" dirty="0">
                <a:solidFill>
                  <a:srgbClr val="2E8EE4"/>
                </a:solidFill>
                <a:latin typeface="Alte Haas Grotesk" panose="02000503000000020004" pitchFamily="2" charset="0"/>
              </a:rPr>
              <a:t>(      </a:t>
            </a:r>
            <a:r>
              <a:rPr lang="fr-FR" b="1" dirty="0" err="1">
                <a:solidFill>
                  <a:srgbClr val="2E8EE4"/>
                </a:solidFill>
                <a:latin typeface="Alte Haas Grotesk" panose="02000503000000020004" pitchFamily="2" charset="0"/>
              </a:rPr>
              <a:t>refactoring</a:t>
            </a:r>
            <a:r>
              <a:rPr lang="fr-FR" b="1" dirty="0">
                <a:solidFill>
                  <a:srgbClr val="2E8EE4"/>
                </a:solidFill>
                <a:latin typeface="Alte Haas Grotesk" panose="02000503000000020004" pitchFamily="2" charset="0"/>
              </a:rPr>
              <a:t> )</a:t>
            </a:r>
          </a:p>
          <a:p>
            <a:pPr marL="285750" indent="-285750">
              <a:spcAft>
                <a:spcPts val="1200"/>
              </a:spcAft>
              <a:buClr>
                <a:schemeClr val="bg1"/>
              </a:buClr>
              <a:buFont typeface="Arial" panose="020B0604020202020204" pitchFamily="34" charset="0"/>
              <a:buChar char="•"/>
            </a:pPr>
            <a:r>
              <a:rPr lang="fr-FR" b="1" dirty="0">
                <a:solidFill>
                  <a:srgbClr val="2E8EE4"/>
                </a:solidFill>
                <a:latin typeface="Alte Haas Grotesk" panose="02000503000000020004" pitchFamily="2" charset="0"/>
              </a:rPr>
              <a:t>DDD but </a:t>
            </a:r>
            <a:r>
              <a:rPr lang="fr-FR" b="1" dirty="0" err="1">
                <a:solidFill>
                  <a:srgbClr val="2E8EE4"/>
                </a:solidFill>
                <a:latin typeface="Alte Haas Grotesk" panose="02000503000000020004" pitchFamily="2" charset="0"/>
              </a:rPr>
              <a:t>covers</a:t>
            </a:r>
            <a:r>
              <a:rPr lang="fr-FR" b="1" dirty="0">
                <a:solidFill>
                  <a:srgbClr val="2E8EE4"/>
                </a:solidFill>
                <a:latin typeface="Alte Haas Grotesk" panose="02000503000000020004" pitchFamily="2" charset="0"/>
              </a:rPr>
              <a:t> more blind spots on the tech </a:t>
            </a:r>
            <a:r>
              <a:rPr lang="fr-FR" b="1" dirty="0" err="1">
                <a:solidFill>
                  <a:srgbClr val="2E8EE4"/>
                </a:solidFill>
                <a:latin typeface="Alte Haas Grotesk" panose="02000503000000020004" pitchFamily="2" charset="0"/>
              </a:rPr>
              <a:t>side</a:t>
            </a:r>
            <a:endParaRPr lang="fr-FR" b="1" dirty="0">
              <a:solidFill>
                <a:srgbClr val="2E8EE4"/>
              </a:solidFill>
              <a:latin typeface="Alte Haas Grotesk" panose="02000503000000020004" pitchFamily="2" charset="0"/>
            </a:endParaRPr>
          </a:p>
        </p:txBody>
      </p:sp>
      <p:pic>
        <p:nvPicPr>
          <p:cNvPr id="19" name="Picture 18">
            <a:extLst>
              <a:ext uri="{FF2B5EF4-FFF2-40B4-BE49-F238E27FC236}">
                <a16:creationId xmlns:a16="http://schemas.microsoft.com/office/drawing/2014/main" id="{66D2F4C4-D870-4011-B780-2C28EC3043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7111" y="5278120"/>
            <a:ext cx="251803" cy="251803"/>
          </a:xfrm>
          <a:prstGeom prst="rect">
            <a:avLst/>
          </a:prstGeom>
        </p:spPr>
      </p:pic>
      <p:sp>
        <p:nvSpPr>
          <p:cNvPr id="20" name="Title 3">
            <a:extLst>
              <a:ext uri="{FF2B5EF4-FFF2-40B4-BE49-F238E27FC236}">
                <a16:creationId xmlns:a16="http://schemas.microsoft.com/office/drawing/2014/main" id="{379363AF-02AE-4021-BCCB-CF140EDE91E0}"/>
              </a:ext>
            </a:extLst>
          </p:cNvPr>
          <p:cNvSpPr txBox="1">
            <a:spLocks/>
          </p:cNvSpPr>
          <p:nvPr/>
        </p:nvSpPr>
        <p:spPr>
          <a:xfrm rot="19196777">
            <a:off x="8092834" y="701064"/>
            <a:ext cx="4355474" cy="10805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200" dirty="0"/>
              <a:t>Thomas PIERRAIN        @tpierrain </a:t>
            </a:r>
            <a:r>
              <a:rPr lang="en-US" sz="1200" dirty="0">
                <a:latin typeface="Bahnschrift SemiLight Condensed" panose="020B0502040204020203" pitchFamily="34" charset="0"/>
              </a:rPr>
              <a:t>(</a:t>
            </a:r>
            <a:r>
              <a:rPr lang="el-GR" sz="1200" b="1" dirty="0">
                <a:latin typeface="Bahnschrift SemiLight Condensed" panose="020B0502040204020203" pitchFamily="34" charset="0"/>
              </a:rPr>
              <a:t>υ</a:t>
            </a:r>
            <a:r>
              <a:rPr lang="az-Cyrl-AZ" sz="1200" b="1" dirty="0">
                <a:latin typeface="Bahnschrift SemiLight Condensed" panose="020B0502040204020203" pitchFamily="34" charset="0"/>
              </a:rPr>
              <a:t>ѕ</a:t>
            </a:r>
            <a:r>
              <a:rPr lang="fr-FR" sz="1200" b="1" dirty="0">
                <a:latin typeface="Bahnschrift SemiLight Condensed" panose="020B0502040204020203" pitchFamily="34" charset="0"/>
              </a:rPr>
              <a:t>e ca</a:t>
            </a:r>
            <a:r>
              <a:rPr lang="az-Cyrl-AZ" sz="1200" b="1" dirty="0">
                <a:latin typeface="Bahnschrift SemiLight Condensed" panose="020B0502040204020203" pitchFamily="34" charset="0"/>
              </a:rPr>
              <a:t>ѕ</a:t>
            </a:r>
            <a:r>
              <a:rPr lang="fr-FR" sz="1200" b="1" dirty="0">
                <a:latin typeface="Bahnschrift SemiLight Condensed" panose="020B0502040204020203" pitchFamily="34" charset="0"/>
              </a:rPr>
              <a:t>e </a:t>
            </a:r>
            <a:r>
              <a:rPr lang="fr-FR" sz="1200" b="1" dirty="0" err="1">
                <a:latin typeface="Bahnschrift SemiLight Condensed" panose="020B0502040204020203" pitchFamily="34" charset="0"/>
              </a:rPr>
              <a:t>dr</a:t>
            </a:r>
            <a:r>
              <a:rPr lang="el-GR" sz="1200" b="1" dirty="0">
                <a:latin typeface="Bahnschrift SemiLight Condensed" panose="020B0502040204020203" pitchFamily="34" charset="0"/>
              </a:rPr>
              <a:t>ι</a:t>
            </a:r>
            <a:r>
              <a:rPr lang="fr-FR" sz="1200" b="1" dirty="0" err="1">
                <a:latin typeface="Bahnschrift SemiLight Condensed" panose="020B0502040204020203" pitchFamily="34" charset="0"/>
              </a:rPr>
              <a:t>ven</a:t>
            </a:r>
            <a:r>
              <a:rPr lang="en-US" sz="1200" dirty="0">
                <a:latin typeface="Bahnschrift SemiLight Condensed" panose="020B0502040204020203" pitchFamily="34" charset="0"/>
              </a:rPr>
              <a:t>)</a:t>
            </a:r>
            <a:endParaRPr lang="en-GB" sz="900" dirty="0">
              <a:latin typeface="Bahnschrift SemiLight Condensed" panose="020B0502040204020203" pitchFamily="34" charset="0"/>
            </a:endParaRPr>
          </a:p>
        </p:txBody>
      </p:sp>
      <p:pic>
        <p:nvPicPr>
          <p:cNvPr id="21" name="Picture 20">
            <a:extLst>
              <a:ext uri="{FF2B5EF4-FFF2-40B4-BE49-F238E27FC236}">
                <a16:creationId xmlns:a16="http://schemas.microsoft.com/office/drawing/2014/main" id="{363CA47C-92FC-439B-A981-A08140FF5172}"/>
              </a:ext>
            </a:extLst>
          </p:cNvPr>
          <p:cNvPicPr>
            <a:picLocks noChangeAspect="1"/>
          </p:cNvPicPr>
          <p:nvPr/>
        </p:nvPicPr>
        <p:blipFill>
          <a:blip r:embed="rId6">
            <a:biLevel thresh="75000"/>
            <a:extLst>
              <a:ext uri="{28A0092B-C50C-407E-A947-70E740481C1C}">
                <a14:useLocalDpi xmlns:a14="http://schemas.microsoft.com/office/drawing/2010/main" val="0"/>
              </a:ext>
            </a:extLst>
          </a:blip>
          <a:stretch>
            <a:fillRect/>
          </a:stretch>
        </p:blipFill>
        <p:spPr>
          <a:xfrm rot="19333782">
            <a:off x="9436353" y="1103920"/>
            <a:ext cx="335025" cy="335025"/>
          </a:xfrm>
          <a:prstGeom prst="rect">
            <a:avLst/>
          </a:prstGeom>
        </p:spPr>
      </p:pic>
    </p:spTree>
    <p:extLst>
      <p:ext uri="{BB962C8B-B14F-4D97-AF65-F5344CB8AC3E}">
        <p14:creationId xmlns:p14="http://schemas.microsoft.com/office/powerpoint/2010/main" val="366638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0645A1C-1A65-4B23-9D3A-C9FDE34D81A6}"/>
              </a:ext>
            </a:extLst>
          </p:cNvPr>
          <p:cNvSpPr/>
          <p:nvPr/>
        </p:nvSpPr>
        <p:spPr>
          <a:xfrm>
            <a:off x="-55266" y="-175847"/>
            <a:ext cx="12429811" cy="75164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Picture 6">
            <a:extLst>
              <a:ext uri="{FF2B5EF4-FFF2-40B4-BE49-F238E27FC236}">
                <a16:creationId xmlns:a16="http://schemas.microsoft.com/office/drawing/2014/main" id="{88C5E126-74A2-45A8-93E7-DB17283717F9}"/>
              </a:ext>
            </a:extLst>
          </p:cNvPr>
          <p:cNvPicPr>
            <a:picLocks noChangeAspect="1"/>
          </p:cNvPicPr>
          <p:nvPr/>
        </p:nvPicPr>
        <p:blipFill rotWithShape="1">
          <a:blip r:embed="rId3"/>
          <a:srcRect b="4038"/>
          <a:stretch/>
        </p:blipFill>
        <p:spPr>
          <a:xfrm>
            <a:off x="684823" y="302679"/>
            <a:ext cx="6036825" cy="4914649"/>
          </a:xfrm>
          <a:prstGeom prst="rect">
            <a:avLst/>
          </a:prstGeom>
        </p:spPr>
      </p:pic>
      <p:sp>
        <p:nvSpPr>
          <p:cNvPr id="23" name="Right Triangle 22">
            <a:extLst>
              <a:ext uri="{FF2B5EF4-FFF2-40B4-BE49-F238E27FC236}">
                <a16:creationId xmlns:a16="http://schemas.microsoft.com/office/drawing/2014/main" id="{2A375CC2-D8E6-413C-BD5D-59C231D1D474}"/>
              </a:ext>
            </a:extLst>
          </p:cNvPr>
          <p:cNvSpPr/>
          <p:nvPr/>
        </p:nvSpPr>
        <p:spPr>
          <a:xfrm rot="16200000">
            <a:off x="2880224" y="-2442075"/>
            <a:ext cx="8068979" cy="11708528"/>
          </a:xfrm>
          <a:prstGeom prst="r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a:extLst>
              <a:ext uri="{FF2B5EF4-FFF2-40B4-BE49-F238E27FC236}">
                <a16:creationId xmlns:a16="http://schemas.microsoft.com/office/drawing/2014/main" id="{7F282639-A15D-4E44-9F4A-D486D72A15AA}"/>
              </a:ext>
            </a:extLst>
          </p:cNvPr>
          <p:cNvSpPr/>
          <p:nvPr/>
        </p:nvSpPr>
        <p:spPr>
          <a:xfrm>
            <a:off x="-186268" y="5357278"/>
            <a:ext cx="6364818" cy="208940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339167" y="5830808"/>
            <a:ext cx="5109133" cy="651438"/>
          </a:xfrm>
        </p:spPr>
        <p:txBody>
          <a:bodyPr anchor="t">
            <a:normAutofit/>
          </a:bodyPr>
          <a:lstStyle/>
          <a:p>
            <a:r>
              <a:rPr lang="en-GB" sz="2800" dirty="0"/>
              <a:t>Outside-in Diamond       TDD</a:t>
            </a:r>
          </a:p>
        </p:txBody>
      </p:sp>
      <p:pic>
        <p:nvPicPr>
          <p:cNvPr id="3" name="Picture 2">
            <a:extLst>
              <a:ext uri="{FF2B5EF4-FFF2-40B4-BE49-F238E27FC236}">
                <a16:creationId xmlns:a16="http://schemas.microsoft.com/office/drawing/2014/main" id="{72BB22A6-505D-4E3F-9820-2486B66B0B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4428" y="5865485"/>
            <a:ext cx="394580" cy="394580"/>
          </a:xfrm>
          <a:prstGeom prst="rect">
            <a:avLst/>
          </a:prstGeom>
        </p:spPr>
      </p:pic>
      <p:sp>
        <p:nvSpPr>
          <p:cNvPr id="8" name="TextBox 7">
            <a:extLst>
              <a:ext uri="{FF2B5EF4-FFF2-40B4-BE49-F238E27FC236}">
                <a16:creationId xmlns:a16="http://schemas.microsoft.com/office/drawing/2014/main" id="{6D0CE6A9-CD74-4BE7-9CD8-9958F4E0207A}"/>
              </a:ext>
            </a:extLst>
          </p:cNvPr>
          <p:cNvSpPr txBox="1"/>
          <p:nvPr/>
        </p:nvSpPr>
        <p:spPr>
          <a:xfrm>
            <a:off x="6542803" y="4474635"/>
            <a:ext cx="4190045" cy="1785104"/>
          </a:xfrm>
          <a:prstGeom prst="rect">
            <a:avLst/>
          </a:prstGeom>
          <a:noFill/>
        </p:spPr>
        <p:txBody>
          <a:bodyPr wrap="square" rtlCol="0" anchor="b">
            <a:spAutoFit/>
          </a:bodyPr>
          <a:lstStyle/>
          <a:p>
            <a:pPr marL="285750" indent="-285750">
              <a:spcAft>
                <a:spcPts val="1200"/>
              </a:spcAft>
              <a:buClr>
                <a:schemeClr val="bg1"/>
              </a:buClr>
              <a:buFont typeface="Arial" panose="020B0604020202020204" pitchFamily="34" charset="0"/>
              <a:buChar char="•"/>
            </a:pPr>
            <a:r>
              <a:rPr lang="en-GB" b="1" dirty="0">
                <a:solidFill>
                  <a:srgbClr val="2E8EE4"/>
                </a:solidFill>
                <a:latin typeface="Alte Haas Grotesk" panose="02000503000000020004" pitchFamily="2" charset="0"/>
              </a:rPr>
              <a:t>Elaborated from &amp;</a:t>
            </a:r>
            <a:r>
              <a:rPr lang="fr-FR" b="1" dirty="0">
                <a:solidFill>
                  <a:srgbClr val="2E8EE4"/>
                </a:solidFill>
                <a:latin typeface="Alte Haas Grotesk" panose="02000503000000020004" pitchFamily="2" charset="0"/>
              </a:rPr>
              <a:t> for the people</a:t>
            </a:r>
          </a:p>
          <a:p>
            <a:pPr marL="285750" indent="-285750">
              <a:spcAft>
                <a:spcPts val="1200"/>
              </a:spcAft>
              <a:buClr>
                <a:schemeClr val="bg1"/>
              </a:buClr>
              <a:buFont typeface="Arial" panose="020B0604020202020204" pitchFamily="34" charset="0"/>
              <a:buChar char="•"/>
            </a:pPr>
            <a:r>
              <a:rPr lang="fr-FR" b="1" dirty="0">
                <a:solidFill>
                  <a:srgbClr val="2E8EE4"/>
                </a:solidFill>
                <a:latin typeface="Alte Haas Grotesk" panose="02000503000000020004" pitchFamily="2" charset="0"/>
              </a:rPr>
              <a:t>Write fast &amp; </a:t>
            </a:r>
            <a:r>
              <a:rPr lang="fr-FR" b="1" dirty="0" err="1">
                <a:solidFill>
                  <a:srgbClr val="2E8EE4"/>
                </a:solidFill>
                <a:latin typeface="Alte Haas Grotesk" panose="02000503000000020004" pitchFamily="2" charset="0"/>
              </a:rPr>
              <a:t>Antifragile</a:t>
            </a:r>
            <a:r>
              <a:rPr lang="fr-FR" b="1" dirty="0">
                <a:solidFill>
                  <a:srgbClr val="2E8EE4"/>
                </a:solidFill>
                <a:latin typeface="Alte Haas Grotesk" panose="02000503000000020004" pitchFamily="2" charset="0"/>
              </a:rPr>
              <a:t> tests </a:t>
            </a:r>
            <a:br>
              <a:rPr lang="fr-FR" b="1" dirty="0">
                <a:solidFill>
                  <a:srgbClr val="2E8EE4"/>
                </a:solidFill>
                <a:latin typeface="Alte Haas Grotesk" panose="02000503000000020004" pitchFamily="2" charset="0"/>
              </a:rPr>
            </a:br>
            <a:r>
              <a:rPr lang="fr-FR" b="1" dirty="0">
                <a:solidFill>
                  <a:srgbClr val="2E8EE4"/>
                </a:solidFill>
                <a:latin typeface="Alte Haas Grotesk" panose="02000503000000020004" pitchFamily="2" charset="0"/>
              </a:rPr>
              <a:t>(      </a:t>
            </a:r>
            <a:r>
              <a:rPr lang="fr-FR" b="1" dirty="0" err="1">
                <a:solidFill>
                  <a:srgbClr val="2E8EE4"/>
                </a:solidFill>
                <a:latin typeface="Alte Haas Grotesk" panose="02000503000000020004" pitchFamily="2" charset="0"/>
              </a:rPr>
              <a:t>refactoring</a:t>
            </a:r>
            <a:r>
              <a:rPr lang="fr-FR" b="1" dirty="0">
                <a:solidFill>
                  <a:srgbClr val="2E8EE4"/>
                </a:solidFill>
                <a:latin typeface="Alte Haas Grotesk" panose="02000503000000020004" pitchFamily="2" charset="0"/>
              </a:rPr>
              <a:t> )</a:t>
            </a:r>
          </a:p>
          <a:p>
            <a:pPr marL="285750" indent="-285750">
              <a:spcAft>
                <a:spcPts val="1200"/>
              </a:spcAft>
              <a:buClr>
                <a:schemeClr val="bg1"/>
              </a:buClr>
              <a:buFont typeface="Arial" panose="020B0604020202020204" pitchFamily="34" charset="0"/>
              <a:buChar char="•"/>
            </a:pPr>
            <a:r>
              <a:rPr lang="fr-FR" b="1" dirty="0">
                <a:solidFill>
                  <a:srgbClr val="2E8EE4"/>
                </a:solidFill>
                <a:latin typeface="Alte Haas Grotesk" panose="02000503000000020004" pitchFamily="2" charset="0"/>
              </a:rPr>
              <a:t>DDD but </a:t>
            </a:r>
            <a:r>
              <a:rPr lang="fr-FR" b="1" dirty="0" err="1">
                <a:solidFill>
                  <a:srgbClr val="2E8EE4"/>
                </a:solidFill>
                <a:latin typeface="Alte Haas Grotesk" panose="02000503000000020004" pitchFamily="2" charset="0"/>
              </a:rPr>
              <a:t>covers</a:t>
            </a:r>
            <a:r>
              <a:rPr lang="fr-FR" b="1" dirty="0">
                <a:solidFill>
                  <a:srgbClr val="2E8EE4"/>
                </a:solidFill>
                <a:latin typeface="Alte Haas Grotesk" panose="02000503000000020004" pitchFamily="2" charset="0"/>
              </a:rPr>
              <a:t> more blind spots on the tech </a:t>
            </a:r>
            <a:r>
              <a:rPr lang="fr-FR" b="1" dirty="0" err="1">
                <a:solidFill>
                  <a:srgbClr val="2E8EE4"/>
                </a:solidFill>
                <a:latin typeface="Alte Haas Grotesk" panose="02000503000000020004" pitchFamily="2" charset="0"/>
              </a:rPr>
              <a:t>side</a:t>
            </a:r>
            <a:endParaRPr lang="fr-FR" b="1" dirty="0">
              <a:solidFill>
                <a:srgbClr val="2E8EE4"/>
              </a:solidFill>
              <a:latin typeface="Alte Haas Grotesk" panose="02000503000000020004" pitchFamily="2" charset="0"/>
            </a:endParaRPr>
          </a:p>
        </p:txBody>
      </p:sp>
      <p:pic>
        <p:nvPicPr>
          <p:cNvPr id="19" name="Picture 18">
            <a:extLst>
              <a:ext uri="{FF2B5EF4-FFF2-40B4-BE49-F238E27FC236}">
                <a16:creationId xmlns:a16="http://schemas.microsoft.com/office/drawing/2014/main" id="{66D2F4C4-D870-4011-B780-2C28EC3043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7111" y="5278120"/>
            <a:ext cx="251803" cy="251803"/>
          </a:xfrm>
          <a:prstGeom prst="rect">
            <a:avLst/>
          </a:prstGeom>
        </p:spPr>
      </p:pic>
      <p:sp>
        <p:nvSpPr>
          <p:cNvPr id="20" name="Title 3">
            <a:extLst>
              <a:ext uri="{FF2B5EF4-FFF2-40B4-BE49-F238E27FC236}">
                <a16:creationId xmlns:a16="http://schemas.microsoft.com/office/drawing/2014/main" id="{379363AF-02AE-4021-BCCB-CF140EDE91E0}"/>
              </a:ext>
            </a:extLst>
          </p:cNvPr>
          <p:cNvSpPr txBox="1">
            <a:spLocks/>
          </p:cNvSpPr>
          <p:nvPr/>
        </p:nvSpPr>
        <p:spPr>
          <a:xfrm rot="19196777">
            <a:off x="8092834" y="701064"/>
            <a:ext cx="4355474" cy="108057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b="1" kern="1200">
                <a:solidFill>
                  <a:schemeClr val="tx1"/>
                </a:solidFill>
                <a:latin typeface="Alte Haas Grotesk" panose="02000503000000020004" pitchFamily="2" charset="0"/>
                <a:ea typeface="+mj-ea"/>
                <a:cs typeface="+mj-cs"/>
              </a:defRPr>
            </a:lvl1pPr>
          </a:lstStyle>
          <a:p>
            <a:r>
              <a:rPr lang="en-US" sz="1200" dirty="0"/>
              <a:t>Thomas PIERRAIN        @tpierrain </a:t>
            </a:r>
            <a:r>
              <a:rPr lang="en-US" sz="1200" dirty="0">
                <a:latin typeface="Bahnschrift SemiLight Condensed" panose="020B0502040204020203" pitchFamily="34" charset="0"/>
              </a:rPr>
              <a:t>(</a:t>
            </a:r>
            <a:r>
              <a:rPr lang="el-GR" sz="1200" b="1" dirty="0">
                <a:latin typeface="Bahnschrift SemiLight Condensed" panose="020B0502040204020203" pitchFamily="34" charset="0"/>
              </a:rPr>
              <a:t>υ</a:t>
            </a:r>
            <a:r>
              <a:rPr lang="az-Cyrl-AZ" sz="1200" b="1" dirty="0">
                <a:latin typeface="Bahnschrift SemiLight Condensed" panose="020B0502040204020203" pitchFamily="34" charset="0"/>
              </a:rPr>
              <a:t>ѕ</a:t>
            </a:r>
            <a:r>
              <a:rPr lang="fr-FR" sz="1200" b="1" dirty="0">
                <a:latin typeface="Bahnschrift SemiLight Condensed" panose="020B0502040204020203" pitchFamily="34" charset="0"/>
              </a:rPr>
              <a:t>e ca</a:t>
            </a:r>
            <a:r>
              <a:rPr lang="az-Cyrl-AZ" sz="1200" b="1" dirty="0">
                <a:latin typeface="Bahnschrift SemiLight Condensed" panose="020B0502040204020203" pitchFamily="34" charset="0"/>
              </a:rPr>
              <a:t>ѕ</a:t>
            </a:r>
            <a:r>
              <a:rPr lang="fr-FR" sz="1200" b="1" dirty="0">
                <a:latin typeface="Bahnschrift SemiLight Condensed" panose="020B0502040204020203" pitchFamily="34" charset="0"/>
              </a:rPr>
              <a:t>e </a:t>
            </a:r>
            <a:r>
              <a:rPr lang="fr-FR" sz="1200" b="1" dirty="0" err="1">
                <a:latin typeface="Bahnschrift SemiLight Condensed" panose="020B0502040204020203" pitchFamily="34" charset="0"/>
              </a:rPr>
              <a:t>dr</a:t>
            </a:r>
            <a:r>
              <a:rPr lang="el-GR" sz="1200" b="1" dirty="0">
                <a:latin typeface="Bahnschrift SemiLight Condensed" panose="020B0502040204020203" pitchFamily="34" charset="0"/>
              </a:rPr>
              <a:t>ι</a:t>
            </a:r>
            <a:r>
              <a:rPr lang="fr-FR" sz="1200" b="1" dirty="0" err="1">
                <a:latin typeface="Bahnschrift SemiLight Condensed" panose="020B0502040204020203" pitchFamily="34" charset="0"/>
              </a:rPr>
              <a:t>ven</a:t>
            </a:r>
            <a:r>
              <a:rPr lang="en-US" sz="1200" dirty="0">
                <a:latin typeface="Bahnschrift SemiLight Condensed" panose="020B0502040204020203" pitchFamily="34" charset="0"/>
              </a:rPr>
              <a:t>)</a:t>
            </a:r>
            <a:endParaRPr lang="en-GB" sz="900" dirty="0">
              <a:latin typeface="Bahnschrift SemiLight Condensed" panose="020B0502040204020203" pitchFamily="34" charset="0"/>
            </a:endParaRPr>
          </a:p>
        </p:txBody>
      </p:sp>
      <p:pic>
        <p:nvPicPr>
          <p:cNvPr id="21" name="Picture 20">
            <a:extLst>
              <a:ext uri="{FF2B5EF4-FFF2-40B4-BE49-F238E27FC236}">
                <a16:creationId xmlns:a16="http://schemas.microsoft.com/office/drawing/2014/main" id="{363CA47C-92FC-439B-A981-A08140FF5172}"/>
              </a:ext>
            </a:extLst>
          </p:cNvPr>
          <p:cNvPicPr>
            <a:picLocks noChangeAspect="1"/>
          </p:cNvPicPr>
          <p:nvPr/>
        </p:nvPicPr>
        <p:blipFill>
          <a:blip r:embed="rId6">
            <a:biLevel thresh="75000"/>
            <a:extLst>
              <a:ext uri="{28A0092B-C50C-407E-A947-70E740481C1C}">
                <a14:useLocalDpi xmlns:a14="http://schemas.microsoft.com/office/drawing/2010/main" val="0"/>
              </a:ext>
            </a:extLst>
          </a:blip>
          <a:stretch>
            <a:fillRect/>
          </a:stretch>
        </p:blipFill>
        <p:spPr>
          <a:xfrm rot="19333782">
            <a:off x="9436353" y="1103920"/>
            <a:ext cx="335025" cy="335025"/>
          </a:xfrm>
          <a:prstGeom prst="rect">
            <a:avLst/>
          </a:prstGeom>
        </p:spPr>
      </p:pic>
    </p:spTree>
    <p:extLst>
      <p:ext uri="{BB962C8B-B14F-4D97-AF65-F5344CB8AC3E}">
        <p14:creationId xmlns:p14="http://schemas.microsoft.com/office/powerpoint/2010/main" val="274870887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E0B0-7BEA-4032-A5A2-FD530BA9AFFC}"/>
              </a:ext>
            </a:extLst>
          </p:cNvPr>
          <p:cNvSpPr>
            <a:spLocks noGrp="1"/>
          </p:cNvSpPr>
          <p:nvPr>
            <p:ph type="title"/>
          </p:nvPr>
        </p:nvSpPr>
        <p:spPr>
          <a:xfrm>
            <a:off x="494695" y="4944978"/>
            <a:ext cx="10624521" cy="1561000"/>
          </a:xfrm>
        </p:spPr>
        <p:txBody>
          <a:bodyPr anchor="t">
            <a:normAutofit/>
          </a:bodyPr>
          <a:lstStyle/>
          <a:p>
            <a:r>
              <a:rPr lang="en-GB" dirty="0"/>
              <a:t>Any Questions?</a:t>
            </a:r>
          </a:p>
        </p:txBody>
      </p:sp>
    </p:spTree>
    <p:extLst>
      <p:ext uri="{BB962C8B-B14F-4D97-AF65-F5344CB8AC3E}">
        <p14:creationId xmlns:p14="http://schemas.microsoft.com/office/powerpoint/2010/main" val="231357147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9DB09C-2F74-4E80-9389-046A1637FD60}"/>
              </a:ext>
            </a:extLst>
          </p:cNvPr>
          <p:cNvSpPr>
            <a:spLocks noGrp="1"/>
          </p:cNvSpPr>
          <p:nvPr>
            <p:ph type="title"/>
          </p:nvPr>
        </p:nvSpPr>
        <p:spPr/>
        <p:txBody>
          <a:bodyPr>
            <a:normAutofit fontScale="90000"/>
          </a:bodyPr>
          <a:lstStyle/>
          <a:p>
            <a:r>
              <a:rPr lang="en-GB" cap="all" dirty="0"/>
              <a:t>Binary is for machine </a:t>
            </a:r>
            <a:br>
              <a:rPr lang="en-GB" cap="all" dirty="0"/>
            </a:br>
            <a:r>
              <a:rPr lang="en-GB" cap="all" dirty="0"/>
              <a:t>Code is for people</a:t>
            </a:r>
            <a:br>
              <a:rPr lang="en-GB" cap="all" dirty="0"/>
            </a:br>
            <a:br>
              <a:rPr lang="en-GB" cap="all" dirty="0"/>
            </a:br>
            <a:r>
              <a:rPr lang="en-GB" cap="all" dirty="0"/>
              <a:t>We care people</a:t>
            </a:r>
          </a:p>
        </p:txBody>
      </p:sp>
      <p:sp>
        <p:nvSpPr>
          <p:cNvPr id="5" name="Text Placeholder 4">
            <a:extLst>
              <a:ext uri="{FF2B5EF4-FFF2-40B4-BE49-F238E27FC236}">
                <a16:creationId xmlns:a16="http://schemas.microsoft.com/office/drawing/2014/main" id="{52958301-B971-48EA-B6F1-88BF8BF61632}"/>
              </a:ext>
            </a:extLst>
          </p:cNvPr>
          <p:cNvSpPr>
            <a:spLocks noGrp="1"/>
          </p:cNvSpPr>
          <p:nvPr>
            <p:ph type="body" idx="1"/>
          </p:nvPr>
        </p:nvSpPr>
        <p:spPr>
          <a:xfrm>
            <a:off x="831850" y="5213927"/>
            <a:ext cx="10515600" cy="875723"/>
          </a:xfrm>
        </p:spPr>
        <p:txBody>
          <a:bodyPr>
            <a:normAutofit/>
          </a:bodyPr>
          <a:lstStyle/>
          <a:p>
            <a:r>
              <a:rPr lang="en-GB" sz="1400" b="0" dirty="0"/>
              <a:t>Special thanks to: </a:t>
            </a:r>
            <a:r>
              <a:rPr lang="en-GB" sz="1400" dirty="0"/>
              <a:t>Bruno BOUCARD</a:t>
            </a:r>
            <a:r>
              <a:rPr lang="en-GB" sz="1400" b="0" dirty="0"/>
              <a:t>, </a:t>
            </a:r>
            <a:r>
              <a:rPr lang="en-GB" sz="1400" dirty="0"/>
              <a:t>Cyrille DUPUYDAUBY</a:t>
            </a:r>
            <a:r>
              <a:rPr lang="en-GB" sz="1400" b="0" dirty="0"/>
              <a:t> &amp; </a:t>
            </a:r>
            <a:r>
              <a:rPr lang="en-GB" sz="1400" dirty="0"/>
              <a:t>Rui CARVALHO</a:t>
            </a:r>
            <a:r>
              <a:rPr lang="en-GB" sz="1400" b="0" dirty="0"/>
              <a:t> for their kind reviews &amp; feedbacks</a:t>
            </a:r>
          </a:p>
        </p:txBody>
      </p:sp>
    </p:spTree>
    <p:extLst>
      <p:ext uri="{BB962C8B-B14F-4D97-AF65-F5344CB8AC3E}">
        <p14:creationId xmlns:p14="http://schemas.microsoft.com/office/powerpoint/2010/main" val="209150609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59" name="Straight Connector 58">
            <a:extLst>
              <a:ext uri="{FF2B5EF4-FFF2-40B4-BE49-F238E27FC236}">
                <a16:creationId xmlns:a16="http://schemas.microsoft.com/office/drawing/2014/main" id="{CED190CC-5098-44DF-AF4F-DCE5AAC43ADA}"/>
              </a:ext>
            </a:extLst>
          </p:cNvPr>
          <p:cNvCxnSpPr>
            <a:cxnSpLocks/>
          </p:cNvCxnSpPr>
          <p:nvPr/>
        </p:nvCxnSpPr>
        <p:spPr>
          <a:xfrm>
            <a:off x="5512261" y="4601156"/>
            <a:ext cx="6851189"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A20F89F-AD24-4DB0-8F8B-F2D6604D8974}"/>
              </a:ext>
            </a:extLst>
          </p:cNvPr>
          <p:cNvCxnSpPr>
            <a:cxnSpLocks/>
          </p:cNvCxnSpPr>
          <p:nvPr/>
        </p:nvCxnSpPr>
        <p:spPr>
          <a:xfrm>
            <a:off x="4695106" y="5997525"/>
            <a:ext cx="7782644"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9" name="Arrow: Curved Down 8">
            <a:extLst>
              <a:ext uri="{FF2B5EF4-FFF2-40B4-BE49-F238E27FC236}">
                <a16:creationId xmlns:a16="http://schemas.microsoft.com/office/drawing/2014/main" id="{749C7C53-FB20-4F54-ACC0-2D38CF354911}"/>
              </a:ext>
            </a:extLst>
          </p:cNvPr>
          <p:cNvSpPr/>
          <p:nvPr/>
        </p:nvSpPr>
        <p:spPr>
          <a:xfrm>
            <a:off x="1003047" y="219606"/>
            <a:ext cx="2130201" cy="574837"/>
          </a:xfrm>
          <a:prstGeom prst="curved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solidFill>
                <a:schemeClr val="tx1"/>
              </a:solidFill>
            </a:endParaRPr>
          </a:p>
        </p:txBody>
      </p:sp>
      <p:grpSp>
        <p:nvGrpSpPr>
          <p:cNvPr id="33" name="Group 32">
            <a:extLst>
              <a:ext uri="{FF2B5EF4-FFF2-40B4-BE49-F238E27FC236}">
                <a16:creationId xmlns:a16="http://schemas.microsoft.com/office/drawing/2014/main" id="{FFA7AC0A-A7F7-48DC-8322-8BFCFDEF8C65}"/>
              </a:ext>
            </a:extLst>
          </p:cNvPr>
          <p:cNvGrpSpPr/>
          <p:nvPr/>
        </p:nvGrpSpPr>
        <p:grpSpPr>
          <a:xfrm>
            <a:off x="2196230" y="167348"/>
            <a:ext cx="10483450" cy="5490088"/>
            <a:chOff x="2196230" y="167348"/>
            <a:chExt cx="10483450" cy="5490088"/>
          </a:xfrm>
        </p:grpSpPr>
        <p:sp>
          <p:nvSpPr>
            <p:cNvPr id="34" name="Rectangle 33">
              <a:extLst>
                <a:ext uri="{FF2B5EF4-FFF2-40B4-BE49-F238E27FC236}">
                  <a16:creationId xmlns:a16="http://schemas.microsoft.com/office/drawing/2014/main" id="{65DCAAC5-5393-4E21-94B8-B994E272AAB9}"/>
                </a:ext>
              </a:extLst>
            </p:cNvPr>
            <p:cNvSpPr>
              <a:spLocks noChangeAspect="1"/>
            </p:cNvSpPr>
            <p:nvPr/>
          </p:nvSpPr>
          <p:spPr>
            <a:xfrm rot="2745393">
              <a:off x="2396837" y="1012708"/>
              <a:ext cx="3830569" cy="38305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TextBox 37">
              <a:extLst>
                <a:ext uri="{FF2B5EF4-FFF2-40B4-BE49-F238E27FC236}">
                  <a16:creationId xmlns:a16="http://schemas.microsoft.com/office/drawing/2014/main" id="{DCEE7483-493D-4D0B-A673-70DCD94C7F56}"/>
                </a:ext>
              </a:extLst>
            </p:cNvPr>
            <p:cNvSpPr txBox="1"/>
            <p:nvPr/>
          </p:nvSpPr>
          <p:spPr>
            <a:xfrm>
              <a:off x="2196230" y="2627281"/>
              <a:ext cx="4203256" cy="523220"/>
            </a:xfrm>
            <a:prstGeom prst="rect">
              <a:avLst/>
            </a:prstGeom>
            <a:noFill/>
          </p:spPr>
          <p:txBody>
            <a:bodyPr wrap="square" rtlCol="0">
              <a:spAutoFit/>
            </a:bodyPr>
            <a:lstStyle/>
            <a:p>
              <a:pPr algn="ctr"/>
              <a:r>
                <a:rPr lang="en-US" sz="2800" b="1" cap="all" dirty="0">
                  <a:solidFill>
                    <a:schemeClr val="bg1"/>
                  </a:solidFill>
                  <a:latin typeface="Alte Haas Grotesk" panose="02000503000000020004" pitchFamily="2" charset="0"/>
                </a:rPr>
                <a:t>Acceptance  tests</a:t>
              </a:r>
            </a:p>
          </p:txBody>
        </p:sp>
        <p:sp>
          <p:nvSpPr>
            <p:cNvPr id="39" name="TextBox 38">
              <a:extLst>
                <a:ext uri="{FF2B5EF4-FFF2-40B4-BE49-F238E27FC236}">
                  <a16:creationId xmlns:a16="http://schemas.microsoft.com/office/drawing/2014/main" id="{91C587DE-C272-460D-A633-383240641EC9}"/>
                </a:ext>
              </a:extLst>
            </p:cNvPr>
            <p:cNvSpPr txBox="1"/>
            <p:nvPr/>
          </p:nvSpPr>
          <p:spPr>
            <a:xfrm>
              <a:off x="2975969" y="3170120"/>
              <a:ext cx="2686778" cy="261610"/>
            </a:xfrm>
            <a:prstGeom prst="rect">
              <a:avLst/>
            </a:prstGeom>
            <a:noFill/>
          </p:spPr>
          <p:txBody>
            <a:bodyPr wrap="square" rtlCol="0">
              <a:spAutoFit/>
            </a:bodyPr>
            <a:lstStyle/>
            <a:p>
              <a:pPr algn="ctr"/>
              <a:r>
                <a:rPr lang="en-GB" sz="1100" b="1" cap="all" dirty="0">
                  <a:solidFill>
                    <a:schemeClr val="bg1"/>
                  </a:solidFill>
                  <a:latin typeface="Alte Haas Grotesk" panose="02000503000000020004" pitchFamily="2" charset="0"/>
                </a:rPr>
                <a:t>(Coarse-grained “unit” tests)</a:t>
              </a:r>
            </a:p>
          </p:txBody>
        </p:sp>
        <p:sp>
          <p:nvSpPr>
            <p:cNvPr id="40" name="Isosceles Triangle 39">
              <a:extLst>
                <a:ext uri="{FF2B5EF4-FFF2-40B4-BE49-F238E27FC236}">
                  <a16:creationId xmlns:a16="http://schemas.microsoft.com/office/drawing/2014/main" id="{629DE1F8-0B24-4BCB-BC13-7A5965481DEA}"/>
                </a:ext>
              </a:extLst>
            </p:cNvPr>
            <p:cNvSpPr/>
            <p:nvPr/>
          </p:nvSpPr>
          <p:spPr>
            <a:xfrm rot="10800000">
              <a:off x="3257517" y="4601156"/>
              <a:ext cx="2106798" cy="1056280"/>
            </a:xfrm>
            <a:prstGeom prst="triangle">
              <a:avLst>
                <a:gd name="adj" fmla="val 51567"/>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TextBox 40">
              <a:extLst>
                <a:ext uri="{FF2B5EF4-FFF2-40B4-BE49-F238E27FC236}">
                  <a16:creationId xmlns:a16="http://schemas.microsoft.com/office/drawing/2014/main" id="{45C74FBA-5857-47CD-A1AB-DC115FAADB05}"/>
                </a:ext>
              </a:extLst>
            </p:cNvPr>
            <p:cNvSpPr txBox="1"/>
            <p:nvPr/>
          </p:nvSpPr>
          <p:spPr>
            <a:xfrm>
              <a:off x="3677822" y="4727077"/>
              <a:ext cx="1200825" cy="400110"/>
            </a:xfrm>
            <a:prstGeom prst="rect">
              <a:avLst/>
            </a:prstGeom>
            <a:noFill/>
          </p:spPr>
          <p:txBody>
            <a:bodyPr wrap="square" rtlCol="0">
              <a:spAutoFit/>
            </a:bodyPr>
            <a:lstStyle/>
            <a:p>
              <a:pPr algn="ctr"/>
              <a:r>
                <a:rPr lang="en-GB" sz="1200" b="1" cap="all" dirty="0">
                  <a:solidFill>
                    <a:schemeClr val="bg1"/>
                  </a:solidFill>
                  <a:latin typeface="Alte Haas Grotesk" panose="02000503000000020004" pitchFamily="2" charset="0"/>
                </a:rPr>
                <a:t>unit tests</a:t>
              </a:r>
            </a:p>
            <a:p>
              <a:pPr algn="ctr"/>
              <a:r>
                <a:rPr lang="en-GB" sz="800" b="1" cap="all" dirty="0">
                  <a:solidFill>
                    <a:schemeClr val="bg1"/>
                  </a:solidFill>
                  <a:latin typeface="Alte Haas Grotesk" panose="02000503000000020004" pitchFamily="2" charset="0"/>
                </a:rPr>
                <a:t>(Fine-grained)</a:t>
              </a:r>
              <a:endParaRPr lang="en-GB" sz="1200" b="1" cap="all" dirty="0">
                <a:solidFill>
                  <a:schemeClr val="bg1"/>
                </a:solidFill>
                <a:latin typeface="Alte Haas Grotesk" panose="02000503000000020004" pitchFamily="2" charset="0"/>
              </a:endParaRPr>
            </a:p>
          </p:txBody>
        </p:sp>
        <p:sp>
          <p:nvSpPr>
            <p:cNvPr id="44" name="Isosceles Triangle 43">
              <a:extLst>
                <a:ext uri="{FF2B5EF4-FFF2-40B4-BE49-F238E27FC236}">
                  <a16:creationId xmlns:a16="http://schemas.microsoft.com/office/drawing/2014/main" id="{6A3C7062-BEBC-485A-99CC-BB9434F0BEC2}"/>
                </a:ext>
              </a:extLst>
            </p:cNvPr>
            <p:cNvSpPr>
              <a:spLocks noChangeAspect="1"/>
            </p:cNvSpPr>
            <p:nvPr/>
          </p:nvSpPr>
          <p:spPr>
            <a:xfrm>
              <a:off x="2739319" y="199863"/>
              <a:ext cx="3138095" cy="1583173"/>
            </a:xfrm>
            <a:prstGeom prst="triangle">
              <a:avLst>
                <a:gd name="adj" fmla="val 5156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Isosceles Triangle 44">
              <a:extLst>
                <a:ext uri="{FF2B5EF4-FFF2-40B4-BE49-F238E27FC236}">
                  <a16:creationId xmlns:a16="http://schemas.microsoft.com/office/drawing/2014/main" id="{084A09AC-B8BD-4293-BDAF-1361787EB107}"/>
                </a:ext>
              </a:extLst>
            </p:cNvPr>
            <p:cNvSpPr>
              <a:spLocks noChangeAspect="1"/>
            </p:cNvSpPr>
            <p:nvPr/>
          </p:nvSpPr>
          <p:spPr>
            <a:xfrm>
              <a:off x="3487219" y="167348"/>
              <a:ext cx="1688047" cy="869637"/>
            </a:xfrm>
            <a:prstGeom prst="triangle">
              <a:avLst>
                <a:gd name="adj" fmla="val 51567"/>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TextBox 45">
              <a:extLst>
                <a:ext uri="{FF2B5EF4-FFF2-40B4-BE49-F238E27FC236}">
                  <a16:creationId xmlns:a16="http://schemas.microsoft.com/office/drawing/2014/main" id="{1B7E1689-99A0-4AE0-B54E-F3574166211B}"/>
                </a:ext>
              </a:extLst>
            </p:cNvPr>
            <p:cNvSpPr txBox="1"/>
            <p:nvPr/>
          </p:nvSpPr>
          <p:spPr>
            <a:xfrm>
              <a:off x="3108840" y="1064510"/>
              <a:ext cx="2378038" cy="769441"/>
            </a:xfrm>
            <a:prstGeom prst="rect">
              <a:avLst/>
            </a:prstGeom>
            <a:noFill/>
          </p:spPr>
          <p:txBody>
            <a:bodyPr wrap="square" rtlCol="0" anchor="b">
              <a:spAutoFit/>
            </a:bodyPr>
            <a:lstStyle/>
            <a:p>
              <a:pPr algn="ctr"/>
              <a:br>
                <a:rPr lang="en-GB" sz="300" b="1" cap="all" dirty="0">
                  <a:solidFill>
                    <a:schemeClr val="bg1"/>
                  </a:solidFill>
                  <a:latin typeface="Alte Haas Grotesk" panose="02000503000000020004" pitchFamily="2" charset="0"/>
                </a:rPr>
              </a:br>
              <a:r>
                <a:rPr lang="en-GB" sz="1000" b="1" cap="all" dirty="0">
                  <a:solidFill>
                    <a:schemeClr val="bg1"/>
                  </a:solidFill>
                  <a:latin typeface="Alte Haas Grotesk" panose="02000503000000020004" pitchFamily="2" charset="0"/>
                </a:rPr>
                <a:t>contract tests</a:t>
              </a:r>
              <a:br>
                <a:rPr lang="en-GB" sz="1000" b="1" cap="all" dirty="0">
                  <a:solidFill>
                    <a:schemeClr val="bg1"/>
                  </a:solidFill>
                  <a:latin typeface="Alte Haas Grotesk" panose="02000503000000020004" pitchFamily="2" charset="0"/>
                </a:rPr>
              </a:br>
              <a:endParaRPr lang="en-GB" sz="600" b="1" cap="all" dirty="0">
                <a:solidFill>
                  <a:schemeClr val="bg1"/>
                </a:solidFill>
                <a:latin typeface="Alte Haas Grotesk" panose="02000503000000020004" pitchFamily="2" charset="0"/>
              </a:endParaRPr>
            </a:p>
            <a:p>
              <a:pPr algn="ctr"/>
              <a:r>
                <a:rPr lang="en-GB" sz="1200" b="1" cap="all" dirty="0">
                  <a:solidFill>
                    <a:schemeClr val="bg1"/>
                  </a:solidFill>
                  <a:latin typeface="Alte Haas Grotesk" panose="02000503000000020004" pitchFamily="2" charset="0"/>
                </a:rPr>
                <a:t>Integration  tests</a:t>
              </a:r>
              <a:br>
                <a:rPr lang="en-GB" sz="1200" b="1" cap="all" dirty="0">
                  <a:solidFill>
                    <a:schemeClr val="bg1"/>
                  </a:solidFill>
                  <a:latin typeface="Alte Haas Grotesk" panose="02000503000000020004" pitchFamily="2" charset="0"/>
                </a:rPr>
              </a:br>
              <a:endParaRPr lang="en-GB" sz="1200" b="1" cap="all" dirty="0">
                <a:solidFill>
                  <a:schemeClr val="bg1"/>
                </a:solidFill>
                <a:latin typeface="Alte Haas Grotesk" panose="02000503000000020004" pitchFamily="2" charset="0"/>
              </a:endParaRPr>
            </a:p>
          </p:txBody>
        </p:sp>
        <p:sp>
          <p:nvSpPr>
            <p:cNvPr id="47" name="TextBox 46">
              <a:extLst>
                <a:ext uri="{FF2B5EF4-FFF2-40B4-BE49-F238E27FC236}">
                  <a16:creationId xmlns:a16="http://schemas.microsoft.com/office/drawing/2014/main" id="{E28ECB0E-B585-42D0-AA6F-0E457D1D7A89}"/>
                </a:ext>
              </a:extLst>
            </p:cNvPr>
            <p:cNvSpPr txBox="1"/>
            <p:nvPr/>
          </p:nvSpPr>
          <p:spPr>
            <a:xfrm>
              <a:off x="3555423" y="386663"/>
              <a:ext cx="1553569" cy="630942"/>
            </a:xfrm>
            <a:prstGeom prst="rect">
              <a:avLst/>
            </a:prstGeom>
            <a:noFill/>
          </p:spPr>
          <p:txBody>
            <a:bodyPr wrap="square" rtlCol="0" anchor="b">
              <a:spAutoFit/>
            </a:bodyPr>
            <a:lstStyle/>
            <a:p>
              <a:pPr algn="ctr"/>
              <a:r>
                <a:rPr lang="en-GB" sz="700" b="1" cap="all" dirty="0">
                  <a:solidFill>
                    <a:schemeClr val="bg1"/>
                  </a:solidFill>
                  <a:latin typeface="Alte Haas Grotesk" panose="02000503000000020004" pitchFamily="2" charset="0"/>
                </a:rPr>
                <a:t>QA</a:t>
              </a:r>
            </a:p>
            <a:p>
              <a:pPr algn="ctr"/>
              <a:r>
                <a:rPr lang="en-GB" sz="700" b="1" cap="all" dirty="0">
                  <a:solidFill>
                    <a:schemeClr val="bg1"/>
                  </a:solidFill>
                  <a:latin typeface="Alte Haas Grotesk" panose="02000503000000020004" pitchFamily="2" charset="0"/>
                </a:rPr>
                <a:t>Smoke tests</a:t>
              </a:r>
              <a:br>
                <a:rPr lang="en-GB" sz="700" b="1" cap="all" dirty="0">
                  <a:solidFill>
                    <a:schemeClr val="bg1"/>
                  </a:solidFill>
                  <a:latin typeface="Alte Haas Grotesk" panose="02000503000000020004" pitchFamily="2" charset="0"/>
                </a:rPr>
              </a:br>
              <a:r>
                <a:rPr lang="en-GB" sz="700" b="1" cap="all" dirty="0">
                  <a:solidFill>
                    <a:schemeClr val="bg1"/>
                  </a:solidFill>
                  <a:latin typeface="Alte Haas Grotesk" panose="02000503000000020004" pitchFamily="2" charset="0"/>
                </a:rPr>
                <a:t>Exploratory tests</a:t>
              </a:r>
              <a:br>
                <a:rPr lang="en-GB" sz="700" b="1" cap="all" dirty="0">
                  <a:solidFill>
                    <a:schemeClr val="bg1"/>
                  </a:solidFill>
                  <a:latin typeface="Alte Haas Grotesk" panose="02000503000000020004" pitchFamily="2" charset="0"/>
                </a:rPr>
              </a:br>
              <a:br>
                <a:rPr lang="en-GB" sz="300" b="1" cap="all" dirty="0">
                  <a:solidFill>
                    <a:schemeClr val="bg1"/>
                  </a:solidFill>
                  <a:latin typeface="Alte Haas Grotesk" panose="02000503000000020004" pitchFamily="2" charset="0"/>
                </a:rPr>
              </a:br>
              <a:r>
                <a:rPr lang="en-GB" sz="1000" b="1" cap="all" dirty="0">
                  <a:solidFill>
                    <a:schemeClr val="bg1"/>
                  </a:solidFill>
                  <a:latin typeface="Alte Haas Grotesk" panose="02000503000000020004" pitchFamily="2" charset="0"/>
                </a:rPr>
                <a:t>End-to-end  tests</a:t>
              </a:r>
            </a:p>
          </p:txBody>
        </p:sp>
        <p:cxnSp>
          <p:nvCxnSpPr>
            <p:cNvPr id="48" name="Straight Connector 47">
              <a:extLst>
                <a:ext uri="{FF2B5EF4-FFF2-40B4-BE49-F238E27FC236}">
                  <a16:creationId xmlns:a16="http://schemas.microsoft.com/office/drawing/2014/main" id="{353D2001-0389-4CD8-B948-36A2C11A5E1B}"/>
                </a:ext>
              </a:extLst>
            </p:cNvPr>
            <p:cNvCxnSpPr>
              <a:cxnSpLocks/>
            </p:cNvCxnSpPr>
            <p:nvPr/>
          </p:nvCxnSpPr>
          <p:spPr>
            <a:xfrm flipV="1">
              <a:off x="2660202" y="1783036"/>
              <a:ext cx="9905178" cy="10700"/>
            </a:xfrm>
            <a:prstGeom prst="line">
              <a:avLst/>
            </a:prstGeom>
            <a:ln w="730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EB5E459-2823-408C-A83E-28553A52C35E}"/>
                </a:ext>
              </a:extLst>
            </p:cNvPr>
            <p:cNvCxnSpPr>
              <a:cxnSpLocks/>
            </p:cNvCxnSpPr>
            <p:nvPr/>
          </p:nvCxnSpPr>
          <p:spPr>
            <a:xfrm flipH="1">
              <a:off x="3037939" y="981448"/>
              <a:ext cx="9325511" cy="44417"/>
            </a:xfrm>
            <a:prstGeom prst="line">
              <a:avLst/>
            </a:prstGeom>
            <a:ln w="730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B0BA09A-F119-4342-9081-6DBBF1CB8954}"/>
                </a:ext>
              </a:extLst>
            </p:cNvPr>
            <p:cNvCxnSpPr>
              <a:cxnSpLocks/>
            </p:cNvCxnSpPr>
            <p:nvPr/>
          </p:nvCxnSpPr>
          <p:spPr>
            <a:xfrm>
              <a:off x="3217533" y="4601156"/>
              <a:ext cx="9462147" cy="0"/>
            </a:xfrm>
            <a:prstGeom prst="line">
              <a:avLst/>
            </a:prstGeom>
            <a:ln w="730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3F72A0D1-D099-4018-9ADE-AC4FA434BF58}"/>
              </a:ext>
            </a:extLst>
          </p:cNvPr>
          <p:cNvGrpSpPr/>
          <p:nvPr/>
        </p:nvGrpSpPr>
        <p:grpSpPr>
          <a:xfrm>
            <a:off x="553361" y="258183"/>
            <a:ext cx="984420" cy="658404"/>
            <a:chOff x="174299" y="509897"/>
            <a:chExt cx="984420" cy="658404"/>
          </a:xfrm>
          <a:solidFill>
            <a:schemeClr val="bg1"/>
          </a:solidFill>
        </p:grpSpPr>
        <p:pic>
          <p:nvPicPr>
            <p:cNvPr id="30" name="Picture 29">
              <a:extLst>
                <a:ext uri="{FF2B5EF4-FFF2-40B4-BE49-F238E27FC236}">
                  <a16:creationId xmlns:a16="http://schemas.microsoft.com/office/drawing/2014/main" id="{0B16F5DD-014B-4E86-9DE5-1D25053D0D05}"/>
                </a:ext>
              </a:extLst>
            </p:cNvPr>
            <p:cNvPicPr>
              <a:picLocks noChangeAspect="1"/>
            </p:cNvPicPr>
            <p:nvPr/>
          </p:nvPicPr>
          <p:blipFill>
            <a:blip r:embed="rId3">
              <a:grayscl/>
            </a:blip>
            <a:stretch>
              <a:fillRect/>
            </a:stretch>
          </p:blipFill>
          <p:spPr>
            <a:xfrm>
              <a:off x="213524" y="509897"/>
              <a:ext cx="945195" cy="481552"/>
            </a:xfrm>
            <a:prstGeom prst="rect">
              <a:avLst/>
            </a:prstGeom>
            <a:grpFill/>
          </p:spPr>
        </p:pic>
        <p:sp>
          <p:nvSpPr>
            <p:cNvPr id="2" name="TextBox 1">
              <a:extLst>
                <a:ext uri="{FF2B5EF4-FFF2-40B4-BE49-F238E27FC236}">
                  <a16:creationId xmlns:a16="http://schemas.microsoft.com/office/drawing/2014/main" id="{4B9D8247-CF2B-4EE2-8682-3AE5B1710B57}"/>
                </a:ext>
              </a:extLst>
            </p:cNvPr>
            <p:cNvSpPr txBox="1"/>
            <p:nvPr/>
          </p:nvSpPr>
          <p:spPr>
            <a:xfrm>
              <a:off x="174299" y="937469"/>
              <a:ext cx="984101" cy="230832"/>
            </a:xfrm>
            <a:prstGeom prst="rect">
              <a:avLst/>
            </a:prstGeom>
            <a:grpFill/>
          </p:spPr>
          <p:txBody>
            <a:bodyPr wrap="square" rtlCol="0">
              <a:spAutoFit/>
            </a:bodyPr>
            <a:lstStyle/>
            <a:p>
              <a:pPr algn="ctr"/>
              <a:r>
                <a:rPr lang="en-GB" sz="900" cap="all" dirty="0"/>
                <a:t>From this</a:t>
              </a:r>
            </a:p>
          </p:txBody>
        </p:sp>
      </p:grpSp>
      <p:sp>
        <p:nvSpPr>
          <p:cNvPr id="60" name="TextBox 59">
            <a:extLst>
              <a:ext uri="{FF2B5EF4-FFF2-40B4-BE49-F238E27FC236}">
                <a16:creationId xmlns:a16="http://schemas.microsoft.com/office/drawing/2014/main" id="{F2C29DE3-0876-4439-9691-3F7AD5A5DB53}"/>
              </a:ext>
            </a:extLst>
          </p:cNvPr>
          <p:cNvSpPr txBox="1"/>
          <p:nvPr/>
        </p:nvSpPr>
        <p:spPr>
          <a:xfrm>
            <a:off x="1650318" y="349830"/>
            <a:ext cx="1281793" cy="230832"/>
          </a:xfrm>
          <a:prstGeom prst="rect">
            <a:avLst/>
          </a:prstGeom>
          <a:noFill/>
        </p:spPr>
        <p:txBody>
          <a:bodyPr wrap="square" rtlCol="0">
            <a:spAutoFit/>
          </a:bodyPr>
          <a:lstStyle/>
          <a:p>
            <a:pPr algn="ctr"/>
            <a:r>
              <a:rPr lang="en-GB" sz="900" cap="all" dirty="0"/>
              <a:t>To this</a:t>
            </a:r>
          </a:p>
        </p:txBody>
      </p:sp>
      <p:pic>
        <p:nvPicPr>
          <p:cNvPr id="62" name="Picture 61">
            <a:extLst>
              <a:ext uri="{FF2B5EF4-FFF2-40B4-BE49-F238E27FC236}">
                <a16:creationId xmlns:a16="http://schemas.microsoft.com/office/drawing/2014/main" id="{E7F3CD85-B155-4DB1-B743-D16B608EEF91}"/>
              </a:ext>
            </a:extLst>
          </p:cNvPr>
          <p:cNvPicPr>
            <a:picLocks noChangeAspect="1"/>
          </p:cNvPicPr>
          <p:nvPr/>
        </p:nvPicPr>
        <p:blipFill rotWithShape="1">
          <a:blip r:embed="rId4">
            <a:clrChange>
              <a:clrFrom>
                <a:srgbClr val="DADADA"/>
              </a:clrFrom>
              <a:clrTo>
                <a:srgbClr val="DADADA">
                  <a:alpha val="0"/>
                </a:srgbClr>
              </a:clrTo>
            </a:clrChange>
            <a:duotone>
              <a:schemeClr val="accent1">
                <a:shade val="45000"/>
                <a:satMod val="135000"/>
              </a:schemeClr>
              <a:prstClr val="white"/>
            </a:duotone>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val="0"/>
              </a:ext>
            </a:extLst>
          </a:blip>
          <a:srcRect l="23589" t="2174" r="23385" b="35565"/>
          <a:stretch/>
        </p:blipFill>
        <p:spPr>
          <a:xfrm>
            <a:off x="1364666" y="1645940"/>
            <a:ext cx="526862" cy="607179"/>
          </a:xfrm>
          <a:prstGeom prst="rect">
            <a:avLst/>
          </a:prstGeom>
        </p:spPr>
      </p:pic>
      <p:sp>
        <p:nvSpPr>
          <p:cNvPr id="63" name="TextBox 62">
            <a:extLst>
              <a:ext uri="{FF2B5EF4-FFF2-40B4-BE49-F238E27FC236}">
                <a16:creationId xmlns:a16="http://schemas.microsoft.com/office/drawing/2014/main" id="{890269B5-AB38-4637-9387-1B2E7DABB68F}"/>
              </a:ext>
            </a:extLst>
          </p:cNvPr>
          <p:cNvSpPr txBox="1"/>
          <p:nvPr/>
        </p:nvSpPr>
        <p:spPr>
          <a:xfrm>
            <a:off x="1145689" y="2216749"/>
            <a:ext cx="949676" cy="400110"/>
          </a:xfrm>
          <a:prstGeom prst="rect">
            <a:avLst/>
          </a:prstGeom>
          <a:noFill/>
        </p:spPr>
        <p:txBody>
          <a:bodyPr wrap="square" rtlCol="0">
            <a:spAutoFit/>
          </a:bodyPr>
          <a:lstStyle/>
          <a:p>
            <a:pPr algn="ctr"/>
            <a:r>
              <a:rPr lang="en-GB" sz="1000" b="1" cap="all" dirty="0">
                <a:solidFill>
                  <a:srgbClr val="5E7DB6"/>
                </a:solidFill>
                <a:latin typeface="Alte Haas Grotesk" panose="02000503000000020004" pitchFamily="2" charset="0"/>
              </a:rPr>
              <a:t>Start</a:t>
            </a:r>
            <a:br>
              <a:rPr lang="en-GB" sz="1000" b="1" cap="all" dirty="0">
                <a:solidFill>
                  <a:srgbClr val="5E7DB6"/>
                </a:solidFill>
                <a:latin typeface="Alte Haas Grotesk" panose="02000503000000020004" pitchFamily="2" charset="0"/>
              </a:rPr>
            </a:br>
            <a:r>
              <a:rPr lang="en-GB" sz="1000" b="1" cap="all" dirty="0">
                <a:solidFill>
                  <a:srgbClr val="5E7DB6"/>
                </a:solidFill>
                <a:latin typeface="Alte Haas Grotesk" panose="02000503000000020004" pitchFamily="2" charset="0"/>
              </a:rPr>
              <a:t>Here</a:t>
            </a:r>
          </a:p>
        </p:txBody>
      </p:sp>
    </p:spTree>
    <p:extLst>
      <p:ext uri="{BB962C8B-B14F-4D97-AF65-F5344CB8AC3E}">
        <p14:creationId xmlns:p14="http://schemas.microsoft.com/office/powerpoint/2010/main" val="15357030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5248</TotalTime>
  <Words>8255</Words>
  <Application>Microsoft Office PowerPoint</Application>
  <PresentationFormat>Widescreen</PresentationFormat>
  <Paragraphs>1670</Paragraphs>
  <Slides>108</Slides>
  <Notes>107</Notes>
  <HiddenSlides>10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108</vt:i4>
      </vt:variant>
    </vt:vector>
  </HeadingPairs>
  <TitlesOfParts>
    <vt:vector size="118" baseType="lpstr">
      <vt:lpstr>Alte Haas Grotesk</vt:lpstr>
      <vt:lpstr>Arial</vt:lpstr>
      <vt:lpstr>Bahnschrift SemiLight Condensed</vt:lpstr>
      <vt:lpstr>Calibri</vt:lpstr>
      <vt:lpstr>Chantilly-Light</vt:lpstr>
      <vt:lpstr>DK More Or Less</vt:lpstr>
      <vt:lpstr>Slack-Lato</vt:lpstr>
      <vt:lpstr>Symbol</vt:lpstr>
      <vt:lpstr>Wingdings</vt:lpstr>
      <vt:lpstr>Office Theme</vt:lpstr>
      <vt:lpstr>Write Antifragile &amp; Domain-Driven Tests with  </vt:lpstr>
      <vt:lpstr>Disclaimers</vt:lpstr>
      <vt:lpstr>Preamble</vt:lpstr>
      <vt:lpstr>PowerPoint Presentation</vt:lpstr>
      <vt:lpstr>PowerPoint Presentation</vt:lpstr>
      <vt:lpstr>PowerPoint Presentation</vt:lpstr>
      <vt:lpstr>PowerPoint Presentation</vt:lpstr>
      <vt:lpstr>PowerPoint Presentation</vt:lpstr>
      <vt:lpstr>PowerPoint Presentation</vt:lpstr>
      <vt:lpstr>Let’s talk about tests!</vt:lpstr>
      <vt:lpstr>PowerPoint Presentation</vt:lpstr>
      <vt:lpstr>Why do I do TDD?</vt:lpstr>
      <vt:lpstr>Made me…</vt:lpstr>
      <vt:lpstr>TDD Workflows</vt:lpstr>
      <vt:lpstr>Outside-in</vt:lpstr>
      <vt:lpstr>Outside-in</vt:lpstr>
      <vt:lpstr>Outside-in</vt:lpstr>
      <vt:lpstr>Outside-in</vt:lpstr>
      <vt:lpstr>Outside-in</vt:lpstr>
      <vt:lpstr>Outside-in</vt:lpstr>
      <vt:lpstr>Outside-in</vt:lpstr>
      <vt:lpstr>Outside-in</vt:lpstr>
      <vt:lpstr>Outside-in</vt:lpstr>
      <vt:lpstr>Inside-out</vt:lpstr>
      <vt:lpstr>Inside-out</vt:lpstr>
      <vt:lpstr>Inside-out</vt:lpstr>
      <vt:lpstr>Inside-out</vt:lpstr>
      <vt:lpstr>Inside-out</vt:lpstr>
      <vt:lpstr>Inside-out</vt:lpstr>
      <vt:lpstr>Inside-out</vt:lpstr>
      <vt:lpstr>Inside-out</vt:lpstr>
      <vt:lpstr>Inside-out</vt:lpstr>
      <vt:lpstr>Inside-out</vt:lpstr>
      <vt:lpstr>Workflows</vt:lpstr>
      <vt:lpstr>Common pitfalls &amp; mitigations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Outside-in Diamond       TDD</vt:lpstr>
      <vt:lpstr>Outside-in Diamond       TDD</vt:lpstr>
      <vt:lpstr>Outside-in Diamond       TDD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Live code</vt:lpstr>
      <vt:lpstr>Wrap up</vt:lpstr>
      <vt:lpstr>Outside-in Diamond       TDD</vt:lpstr>
      <vt:lpstr>Outside-in Diamond       TDD</vt:lpstr>
      <vt:lpstr>Any Questions?</vt:lpstr>
      <vt:lpstr>Binary is for machine  Code is for people  We care people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Outside-in?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PIERRAIN Thomas</dc:creator>
  <cp:lastModifiedBy>PIERRAIN Thomas</cp:lastModifiedBy>
  <cp:revision>681</cp:revision>
  <cp:lastPrinted>2021-01-24T16:35:49Z</cp:lastPrinted>
  <dcterms:created xsi:type="dcterms:W3CDTF">2021-01-22T11:53:11Z</dcterms:created>
  <dcterms:modified xsi:type="dcterms:W3CDTF">2021-02-20T17:50:20Z</dcterms:modified>
</cp:coreProperties>
</file>

<file path=docProps/thumbnail.jpeg>
</file>